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fntdata" ContentType="application/x-fontdata"/>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2.xml" ContentType="application/vnd.openxmlformats-officedocument.presentationml.tags+xml"/>
  <Override PartName="/ppt/notesSlides/notesSlide9.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notesSlides/notesSlide18.xml" ContentType="application/vnd.openxmlformats-officedocument.presentationml.notesSlide+xml"/>
  <Override PartName="/ppt/tags/tag14.xml" ContentType="application/vnd.openxmlformats-officedocument.presentationml.tags+xml"/>
  <Override PartName="/ppt/notesSlides/notesSlide19.xml" ContentType="application/vnd.openxmlformats-officedocument.presentationml.notesSlide+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notesSlides/notesSlide22.xml" ContentType="application/vnd.openxmlformats-officedocument.presentationml.notesSlide+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notesSlides/notesSlide23.xml" ContentType="application/vnd.openxmlformats-officedocument.presentationml.notesSlide+xml"/>
  <Override PartName="/ppt/tags/tag34.xml" ContentType="application/vnd.openxmlformats-officedocument.presentationml.tags+xml"/>
  <Override PartName="/ppt/notesSlides/notesSlide24.xml" ContentType="application/vnd.openxmlformats-officedocument.presentationml.notesSlide+xml"/>
  <Override PartName="/ppt/tags/tag35.xml" ContentType="application/vnd.openxmlformats-officedocument.presentationml.tags+xml"/>
  <Override PartName="/ppt/notesSlides/notesSlide25.xml" ContentType="application/vnd.openxmlformats-officedocument.presentationml.notesSlide+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notesSlides/notesSlide26.xml" ContentType="application/vnd.openxmlformats-officedocument.presentationml.notesSlide+xml"/>
  <Override PartName="/ppt/tags/tag49.xml" ContentType="application/vnd.openxmlformats-officedocument.presentationml.tags+xml"/>
  <Override PartName="/ppt/tags/tag50.xml" ContentType="application/vnd.openxmlformats-officedocument.presentationml.tags+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notesSlides/notesSlide31.xml" ContentType="application/vnd.openxmlformats-officedocument.presentationml.notesSlide+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notesSlides/notesSlide32.xml" ContentType="application/vnd.openxmlformats-officedocument.presentationml.notesSlide+xml"/>
  <Override PartName="/ppt/tags/tag66.xml" ContentType="application/vnd.openxmlformats-officedocument.presentationml.tags+xml"/>
  <Override PartName="/ppt/tags/tag67.xml" ContentType="application/vnd.openxmlformats-officedocument.presentationml.tags+xml"/>
  <Override PartName="/ppt/notesSlides/notesSlide33.xml" ContentType="application/vnd.openxmlformats-officedocument.presentationml.notesSlide+xml"/>
  <Override PartName="/ppt/tags/tag68.xml" ContentType="application/vnd.openxmlformats-officedocument.presentationml.tags+xml"/>
  <Override PartName="/ppt/notesSlides/notesSlide34.xml" ContentType="application/vnd.openxmlformats-officedocument.presentationml.notesSlide+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notesSlides/notesSlide35.xml" ContentType="application/vnd.openxmlformats-officedocument.presentationml.notesSlide+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notesSlides/notesSlide36.xml" ContentType="application/vnd.openxmlformats-officedocument.presentationml.notesSlide+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notesSlides/notesSlide37.xml" ContentType="application/vnd.openxmlformats-officedocument.presentationml.notesSlide+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notesSlides/notesSlide38.xml" ContentType="application/vnd.openxmlformats-officedocument.presentationml.notesSlide+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753" r:id="rId1"/>
    <p:sldMasterId id="2147483761" r:id="rId2"/>
    <p:sldMasterId id="2147483769" r:id="rId3"/>
  </p:sldMasterIdLst>
  <p:notesMasterIdLst>
    <p:notesMasterId r:id="rId81"/>
  </p:notesMasterIdLst>
  <p:handoutMasterIdLst>
    <p:handoutMasterId r:id="rId82"/>
  </p:handoutMasterIdLst>
  <p:sldIdLst>
    <p:sldId id="256" r:id="rId4"/>
    <p:sldId id="606" r:id="rId5"/>
    <p:sldId id="275" r:id="rId6"/>
    <p:sldId id="611" r:id="rId7"/>
    <p:sldId id="315" r:id="rId8"/>
    <p:sldId id="563" r:id="rId9"/>
    <p:sldId id="511" r:id="rId10"/>
    <p:sldId id="530" r:id="rId11"/>
    <p:sldId id="591" r:id="rId12"/>
    <p:sldId id="513" r:id="rId13"/>
    <p:sldId id="565" r:id="rId14"/>
    <p:sldId id="452" r:id="rId15"/>
    <p:sldId id="595" r:id="rId16"/>
    <p:sldId id="568" r:id="rId17"/>
    <p:sldId id="537" r:id="rId18"/>
    <p:sldId id="443" r:id="rId19"/>
    <p:sldId id="327" r:id="rId20"/>
    <p:sldId id="510" r:id="rId21"/>
    <p:sldId id="508" r:id="rId22"/>
    <p:sldId id="507" r:id="rId23"/>
    <p:sldId id="556" r:id="rId24"/>
    <p:sldId id="571" r:id="rId25"/>
    <p:sldId id="634" r:id="rId26"/>
    <p:sldId id="532" r:id="rId27"/>
    <p:sldId id="573" r:id="rId28"/>
    <p:sldId id="605" r:id="rId29"/>
    <p:sldId id="449" r:id="rId30"/>
    <p:sldId id="447" r:id="rId31"/>
    <p:sldId id="618" r:id="rId32"/>
    <p:sldId id="610" r:id="rId33"/>
    <p:sldId id="608" r:id="rId34"/>
    <p:sldId id="609" r:id="rId35"/>
    <p:sldId id="607" r:id="rId36"/>
    <p:sldId id="544" r:id="rId37"/>
    <p:sldId id="545" r:id="rId38"/>
    <p:sldId id="536" r:id="rId39"/>
    <p:sldId id="477" r:id="rId40"/>
    <p:sldId id="478" r:id="rId41"/>
    <p:sldId id="593" r:id="rId42"/>
    <p:sldId id="578" r:id="rId43"/>
    <p:sldId id="579" r:id="rId44"/>
    <p:sldId id="559" r:id="rId45"/>
    <p:sldId id="577" r:id="rId46"/>
    <p:sldId id="516" r:id="rId47"/>
    <p:sldId id="580" r:id="rId48"/>
    <p:sldId id="464" r:id="rId49"/>
    <p:sldId id="321" r:id="rId50"/>
    <p:sldId id="439" r:id="rId51"/>
    <p:sldId id="505" r:id="rId52"/>
    <p:sldId id="512" r:id="rId53"/>
    <p:sldId id="462" r:id="rId54"/>
    <p:sldId id="601" r:id="rId55"/>
    <p:sldId id="602" r:id="rId56"/>
    <p:sldId id="612" r:id="rId57"/>
    <p:sldId id="613" r:id="rId58"/>
    <p:sldId id="626" r:id="rId59"/>
    <p:sldId id="619" r:id="rId60"/>
    <p:sldId id="620" r:id="rId61"/>
    <p:sldId id="621" r:id="rId62"/>
    <p:sldId id="622" r:id="rId63"/>
    <p:sldId id="623" r:id="rId64"/>
    <p:sldId id="624" r:id="rId65"/>
    <p:sldId id="627" r:id="rId66"/>
    <p:sldId id="564" r:id="rId67"/>
    <p:sldId id="581" r:id="rId68"/>
    <p:sldId id="588" r:id="rId69"/>
    <p:sldId id="589" r:id="rId70"/>
    <p:sldId id="590" r:id="rId71"/>
    <p:sldId id="566" r:id="rId72"/>
    <p:sldId id="586" r:id="rId73"/>
    <p:sldId id="582" r:id="rId74"/>
    <p:sldId id="541" r:id="rId75"/>
    <p:sldId id="542" r:id="rId76"/>
    <p:sldId id="538" r:id="rId77"/>
    <p:sldId id="592" r:id="rId78"/>
    <p:sldId id="429" r:id="rId79"/>
    <p:sldId id="473" r:id="rId80"/>
  </p:sldIdLst>
  <p:sldSz cx="9144000" cy="6858000" type="screen4x3"/>
  <p:notesSz cx="7099300" cy="10234613"/>
  <p:embeddedFontLst>
    <p:embeddedFont>
      <p:font typeface="GreekC" panose="00000400000000000000" pitchFamily="2" charset="0"/>
      <p:regular r:id="rId83"/>
    </p:embeddedFont>
    <p:embeddedFont>
      <p:font typeface="Century Gothic" panose="020B0502020202020204" pitchFamily="34" charset="0"/>
      <p:regular r:id="rId84"/>
      <p:bold r:id="rId85"/>
      <p:italic r:id="rId86"/>
      <p:boldItalic r:id="rId87"/>
    </p:embeddedFont>
    <p:embeddedFont>
      <p:font typeface="Cambria Math" panose="02040503050406030204" pitchFamily="18" charset="0"/>
      <p:regular r:id="rId88"/>
    </p:embeddedFont>
    <p:embeddedFont>
      <p:font typeface="Candara" panose="020E0502030303020204" pitchFamily="34" charset="0"/>
      <p:regular r:id="rId89"/>
      <p:bold r:id="rId90"/>
      <p:italic r:id="rId91"/>
      <p:boldItalic r:id="rId92"/>
    </p:embeddedFont>
    <p:embeddedFont>
      <p:font typeface="Times" panose="02020603050405020304" pitchFamily="18" charset="0"/>
      <p:regular r:id="rId93"/>
      <p:bold r:id="rId94"/>
      <p:italic r:id="rId95"/>
      <p:boldItalic r:id="rId96"/>
    </p:embeddedFont>
  </p:embeddedFontLst>
  <p:defaultTextStyle>
    <a:defPPr>
      <a:defRPr lang="en-US"/>
    </a:defPPr>
    <a:lvl1pPr algn="l" rtl="0" eaLnBrk="0" fontAlgn="base" hangingPunct="0">
      <a:spcBef>
        <a:spcPct val="50000"/>
      </a:spcBef>
      <a:spcAft>
        <a:spcPct val="0"/>
      </a:spcAft>
      <a:defRPr sz="2800" kern="1200">
        <a:solidFill>
          <a:schemeClr val="tx1"/>
        </a:solidFill>
        <a:latin typeface="Times New Roman" pitchFamily="18" charset="0"/>
        <a:ea typeface="+mn-ea"/>
        <a:cs typeface="+mn-cs"/>
      </a:defRPr>
    </a:lvl1pPr>
    <a:lvl2pPr marL="457200" algn="l" rtl="0" eaLnBrk="0" fontAlgn="base" hangingPunct="0">
      <a:spcBef>
        <a:spcPct val="50000"/>
      </a:spcBef>
      <a:spcAft>
        <a:spcPct val="0"/>
      </a:spcAft>
      <a:defRPr sz="2800" kern="1200">
        <a:solidFill>
          <a:schemeClr val="tx1"/>
        </a:solidFill>
        <a:latin typeface="Times New Roman" pitchFamily="18" charset="0"/>
        <a:ea typeface="+mn-ea"/>
        <a:cs typeface="+mn-cs"/>
      </a:defRPr>
    </a:lvl2pPr>
    <a:lvl3pPr marL="914400" algn="l" rtl="0" eaLnBrk="0" fontAlgn="base" hangingPunct="0">
      <a:spcBef>
        <a:spcPct val="50000"/>
      </a:spcBef>
      <a:spcAft>
        <a:spcPct val="0"/>
      </a:spcAft>
      <a:defRPr sz="2800" kern="1200">
        <a:solidFill>
          <a:schemeClr val="tx1"/>
        </a:solidFill>
        <a:latin typeface="Times New Roman" pitchFamily="18" charset="0"/>
        <a:ea typeface="+mn-ea"/>
        <a:cs typeface="+mn-cs"/>
      </a:defRPr>
    </a:lvl3pPr>
    <a:lvl4pPr marL="1371600" algn="l" rtl="0" eaLnBrk="0" fontAlgn="base" hangingPunct="0">
      <a:spcBef>
        <a:spcPct val="50000"/>
      </a:spcBef>
      <a:spcAft>
        <a:spcPct val="0"/>
      </a:spcAft>
      <a:defRPr sz="2800" kern="1200">
        <a:solidFill>
          <a:schemeClr val="tx1"/>
        </a:solidFill>
        <a:latin typeface="Times New Roman" pitchFamily="18" charset="0"/>
        <a:ea typeface="+mn-ea"/>
        <a:cs typeface="+mn-cs"/>
      </a:defRPr>
    </a:lvl4pPr>
    <a:lvl5pPr marL="1828800" algn="l" rtl="0" eaLnBrk="0" fontAlgn="base" hangingPunct="0">
      <a:spcBef>
        <a:spcPct val="50000"/>
      </a:spcBef>
      <a:spcAft>
        <a:spcPct val="0"/>
      </a:spcAft>
      <a:defRPr sz="2800" kern="1200">
        <a:solidFill>
          <a:schemeClr val="tx1"/>
        </a:solidFill>
        <a:latin typeface="Times New Roman" pitchFamily="18" charset="0"/>
        <a:ea typeface="+mn-ea"/>
        <a:cs typeface="+mn-cs"/>
      </a:defRPr>
    </a:lvl5pPr>
    <a:lvl6pPr marL="2286000" algn="l" defTabSz="914400" rtl="0" eaLnBrk="1" latinLnBrk="0" hangingPunct="1">
      <a:defRPr sz="2800" kern="1200">
        <a:solidFill>
          <a:schemeClr val="tx1"/>
        </a:solidFill>
        <a:latin typeface="Times New Roman" pitchFamily="18" charset="0"/>
        <a:ea typeface="+mn-ea"/>
        <a:cs typeface="+mn-cs"/>
      </a:defRPr>
    </a:lvl6pPr>
    <a:lvl7pPr marL="2743200" algn="l" defTabSz="914400" rtl="0" eaLnBrk="1" latinLnBrk="0" hangingPunct="1">
      <a:defRPr sz="2800" kern="1200">
        <a:solidFill>
          <a:schemeClr val="tx1"/>
        </a:solidFill>
        <a:latin typeface="Times New Roman" pitchFamily="18" charset="0"/>
        <a:ea typeface="+mn-ea"/>
        <a:cs typeface="+mn-cs"/>
      </a:defRPr>
    </a:lvl7pPr>
    <a:lvl8pPr marL="3200400" algn="l" defTabSz="914400" rtl="0" eaLnBrk="1" latinLnBrk="0" hangingPunct="1">
      <a:defRPr sz="2800" kern="1200">
        <a:solidFill>
          <a:schemeClr val="tx1"/>
        </a:solidFill>
        <a:latin typeface="Times New Roman" pitchFamily="18" charset="0"/>
        <a:ea typeface="+mn-ea"/>
        <a:cs typeface="+mn-cs"/>
      </a:defRPr>
    </a:lvl8pPr>
    <a:lvl9pPr marL="3657600" algn="l" defTabSz="914400" rtl="0" eaLnBrk="1" latinLnBrk="0" hangingPunct="1">
      <a:defRPr sz="2800" kern="1200">
        <a:solidFill>
          <a:schemeClr val="tx1"/>
        </a:solidFill>
        <a:latin typeface="Times New Roman" pitchFamily="18" charset="0"/>
        <a:ea typeface="+mn-ea"/>
        <a:cs typeface="+mn-cs"/>
      </a:defRPr>
    </a:lvl9pPr>
  </p:defaultTextStyle>
  <p:extLst>
    <p:ext uri="{521415D9-36F7-43E2-AB2F-B90AF26B5E84}">
      <p14:sectionLst xmlns:p14="http://schemas.microsoft.com/office/powerpoint/2010/main">
        <p14:section name="Default Section" id="{83FE05DF-B590-4CFD-8115-3E5524B78646}">
          <p14:sldIdLst>
            <p14:sldId id="256"/>
            <p14:sldId id="606"/>
            <p14:sldId id="275"/>
            <p14:sldId id="611"/>
            <p14:sldId id="315"/>
          </p14:sldIdLst>
        </p14:section>
        <p14:section name="Coagulants" id="{B0CF363D-D798-445F-BF2B-51B8DD6C26E5}">
          <p14:sldIdLst>
            <p14:sldId id="563"/>
            <p14:sldId id="511"/>
            <p14:sldId id="530"/>
            <p14:sldId id="591"/>
            <p14:sldId id="513"/>
          </p14:sldIdLst>
        </p14:section>
        <p14:section name="Electrostatic neutrality or Polar" id="{2C6A5235-6DB3-4F8E-A09E-05E33930B3C1}">
          <p14:sldIdLst>
            <p14:sldId id="565"/>
            <p14:sldId id="452"/>
            <p14:sldId id="595"/>
            <p14:sldId id="568"/>
            <p14:sldId id="537"/>
          </p14:sldIdLst>
        </p14:section>
        <p14:section name="Traditional Rapid Mix" id="{6003435B-C8C9-466B-8F8F-80F92A27BCB8}">
          <p14:sldIdLst>
            <p14:sldId id="443"/>
            <p14:sldId id="327"/>
            <p14:sldId id="510"/>
            <p14:sldId id="508"/>
            <p14:sldId id="507"/>
            <p14:sldId id="556"/>
          </p14:sldIdLst>
        </p14:section>
        <p14:section name="Goal of Rapid Mix" id="{1A36B35F-C7C6-4C2E-B7DD-2E91A098D541}">
          <p14:sldIdLst>
            <p14:sldId id="571"/>
            <p14:sldId id="634"/>
            <p14:sldId id="532"/>
            <p14:sldId id="573"/>
            <p14:sldId id="605"/>
            <p14:sldId id="449"/>
            <p14:sldId id="447"/>
            <p14:sldId id="618"/>
            <p14:sldId id="610"/>
          </p14:sldIdLst>
        </p14:section>
        <p14:section name="Creating high energy dissipation rate" id="{621D52EC-9CA4-4850-BAEC-49A41317CD52}">
          <p14:sldIdLst>
            <p14:sldId id="608"/>
            <p14:sldId id="609"/>
            <p14:sldId id="607"/>
            <p14:sldId id="544"/>
            <p14:sldId id="545"/>
            <p14:sldId id="536"/>
            <p14:sldId id="477"/>
            <p14:sldId id="478"/>
            <p14:sldId id="593"/>
            <p14:sldId id="578"/>
            <p14:sldId id="579"/>
            <p14:sldId id="559"/>
            <p14:sldId id="577"/>
            <p14:sldId id="516"/>
            <p14:sldId id="580"/>
          </p14:sldIdLst>
        </p14:section>
        <p14:section name="Molecular Diffusion" id="{6BBF76D3-90BA-4B21-9CE5-939DBC281624}">
          <p14:sldIdLst>
            <p14:sldId id="464"/>
            <p14:sldId id="321"/>
            <p14:sldId id="439"/>
            <p14:sldId id="505"/>
            <p14:sldId id="512"/>
            <p14:sldId id="462"/>
            <p14:sldId id="601"/>
            <p14:sldId id="602"/>
            <p14:sldId id="612"/>
            <p14:sldId id="613"/>
            <p14:sldId id="626"/>
            <p14:sldId id="619"/>
            <p14:sldId id="620"/>
            <p14:sldId id="621"/>
            <p14:sldId id="622"/>
            <p14:sldId id="623"/>
            <p14:sldId id="624"/>
            <p14:sldId id="627"/>
          </p14:sldIdLst>
        </p14:section>
        <p14:section name="extras" id="{CD323AD6-D687-4A5D-9D5C-0BB0538404A4}">
          <p14:sldIdLst>
            <p14:sldId id="564"/>
            <p14:sldId id="581"/>
            <p14:sldId id="588"/>
            <p14:sldId id="589"/>
            <p14:sldId id="590"/>
            <p14:sldId id="566"/>
            <p14:sldId id="586"/>
            <p14:sldId id="582"/>
            <p14:sldId id="541"/>
            <p14:sldId id="542"/>
            <p14:sldId id="538"/>
            <p14:sldId id="592"/>
            <p14:sldId id="429"/>
            <p14:sldId id="473"/>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224">
          <p15:clr>
            <a:srgbClr val="A4A3A4"/>
          </p15:clr>
        </p15:guide>
        <p15:guide id="2" pos="2236">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300BE"/>
    <a:srgbClr val="0E025F"/>
    <a:srgbClr val="FBA305"/>
    <a:srgbClr val="7E69FF"/>
    <a:srgbClr val="FF0000"/>
    <a:srgbClr val="F1434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5489" autoAdjust="0"/>
    <p:restoredTop sz="81352" autoAdjust="0"/>
  </p:normalViewPr>
  <p:slideViewPr>
    <p:cSldViewPr snapToGrid="0">
      <p:cViewPr varScale="1">
        <p:scale>
          <a:sx n="70" d="100"/>
          <a:sy n="70" d="100"/>
        </p:scale>
        <p:origin x="2304" y="48"/>
      </p:cViewPr>
      <p:guideLst>
        <p:guide orient="horz" pos="2160"/>
        <p:guide pos="2880"/>
      </p:guideLst>
    </p:cSldViewPr>
  </p:slideViewPr>
  <p:outlineViewPr>
    <p:cViewPr>
      <p:scale>
        <a:sx n="33" d="100"/>
        <a:sy n="33" d="100"/>
      </p:scale>
      <p:origin x="0" y="17310"/>
    </p:cViewPr>
  </p:outlineViewPr>
  <p:notesTextViewPr>
    <p:cViewPr>
      <p:scale>
        <a:sx n="3" d="2"/>
        <a:sy n="3" d="2"/>
      </p:scale>
      <p:origin x="0" y="0"/>
    </p:cViewPr>
  </p:notesTextViewPr>
  <p:sorterViewPr>
    <p:cViewPr>
      <p:scale>
        <a:sx n="90" d="100"/>
        <a:sy n="90" d="100"/>
      </p:scale>
      <p:origin x="0" y="-24472"/>
    </p:cViewPr>
  </p:sorterViewPr>
  <p:notesViewPr>
    <p:cSldViewPr snapToGrid="0">
      <p:cViewPr varScale="1">
        <p:scale>
          <a:sx n="74" d="100"/>
          <a:sy n="74" d="100"/>
        </p:scale>
        <p:origin x="-1422" y="-96"/>
      </p:cViewPr>
      <p:guideLst>
        <p:guide orient="horz" pos="3224"/>
        <p:guide pos="2236"/>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font" Target="fonts/font2.fntdata"/><Relationship Id="rId89" Type="http://schemas.openxmlformats.org/officeDocument/2006/relationships/font" Target="fonts/font7.fntdata"/><Relationship Id="rId16" Type="http://schemas.openxmlformats.org/officeDocument/2006/relationships/slide" Target="slides/slide13.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5" Type="http://schemas.openxmlformats.org/officeDocument/2006/relationships/slide" Target="slides/slide2.xml"/><Relationship Id="rId90" Type="http://schemas.openxmlformats.org/officeDocument/2006/relationships/font" Target="fonts/font8.fntdata"/><Relationship Id="rId95" Type="http://schemas.openxmlformats.org/officeDocument/2006/relationships/font" Target="fonts/font13.fntdata"/><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80" Type="http://schemas.openxmlformats.org/officeDocument/2006/relationships/slide" Target="slides/slide77.xml"/><Relationship Id="rId85" Type="http://schemas.openxmlformats.org/officeDocument/2006/relationships/font" Target="fonts/font3.fntdata"/><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font" Target="fonts/font1.fntdata"/><Relationship Id="rId88" Type="http://schemas.openxmlformats.org/officeDocument/2006/relationships/font" Target="fonts/font6.fntdata"/><Relationship Id="rId91" Type="http://schemas.openxmlformats.org/officeDocument/2006/relationships/font" Target="fonts/font9.fntdata"/><Relationship Id="rId96" Type="http://schemas.openxmlformats.org/officeDocument/2006/relationships/font" Target="fonts/font14.fntdata"/><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notesMaster" Target="notesMasters/notesMaster1.xml"/><Relationship Id="rId86" Type="http://schemas.openxmlformats.org/officeDocument/2006/relationships/font" Target="fonts/font4.fntdata"/><Relationship Id="rId94" Type="http://schemas.openxmlformats.org/officeDocument/2006/relationships/font" Target="fonts/font12.fntdata"/><Relationship Id="rId99"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presProps" Target="presProps.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font" Target="fonts/font10.fntdata"/><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font" Target="fonts/font5.fntdata"/><Relationship Id="rId61" Type="http://schemas.openxmlformats.org/officeDocument/2006/relationships/slide" Target="slides/slide58.xml"/><Relationship Id="rId82" Type="http://schemas.openxmlformats.org/officeDocument/2006/relationships/handoutMaster" Target="handoutMasters/handoutMaster1.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tableStyles" Target="tableStyles.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font" Target="fonts/font11.fntdata"/><Relationship Id="rId98"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0.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7.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8.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46.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48.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58.wmf"/><Relationship Id="rId2" Type="http://schemas.openxmlformats.org/officeDocument/2006/relationships/image" Target="../media/image57.wmf"/><Relationship Id="rId1" Type="http://schemas.openxmlformats.org/officeDocument/2006/relationships/image" Target="../media/image56.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04.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50.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0690" name="Rectangle 2"/>
          <p:cNvSpPr>
            <a:spLocks noGrp="1" noChangeArrowheads="1"/>
          </p:cNvSpPr>
          <p:nvPr>
            <p:ph type="hdr" sz="quarter"/>
          </p:nvPr>
        </p:nvSpPr>
        <p:spPr bwMode="auto">
          <a:xfrm>
            <a:off x="0" y="0"/>
            <a:ext cx="3076363" cy="510332"/>
          </a:xfrm>
          <a:prstGeom prst="rect">
            <a:avLst/>
          </a:prstGeom>
          <a:noFill/>
          <a:ln w="9525">
            <a:noFill/>
            <a:miter lim="800000"/>
            <a:headEnd/>
            <a:tailEnd/>
          </a:ln>
          <a:effectLst/>
        </p:spPr>
        <p:txBody>
          <a:bodyPr vert="horz" wrap="square" lIns="99040" tIns="49520" rIns="99040" bIns="49520" numCol="1" anchor="t" anchorCtr="0" compatLnSpc="1">
            <a:prstTxWarp prst="textNoShape">
              <a:avLst/>
            </a:prstTxWarp>
          </a:bodyPr>
          <a:lstStyle>
            <a:lvl1pPr defTabSz="991372" eaLnBrk="1" hangingPunct="1">
              <a:spcBef>
                <a:spcPct val="0"/>
              </a:spcBef>
              <a:defRPr sz="1300">
                <a:latin typeface="Arial" charset="0"/>
              </a:defRPr>
            </a:lvl1pPr>
          </a:lstStyle>
          <a:p>
            <a:endParaRPr lang="en-US"/>
          </a:p>
        </p:txBody>
      </p:sp>
      <p:sp>
        <p:nvSpPr>
          <p:cNvPr id="370691" name="Rectangle 3"/>
          <p:cNvSpPr>
            <a:spLocks noGrp="1" noChangeArrowheads="1"/>
          </p:cNvSpPr>
          <p:nvPr>
            <p:ph type="dt" sz="quarter" idx="1"/>
          </p:nvPr>
        </p:nvSpPr>
        <p:spPr bwMode="auto">
          <a:xfrm>
            <a:off x="4021294" y="0"/>
            <a:ext cx="3076363" cy="510332"/>
          </a:xfrm>
          <a:prstGeom prst="rect">
            <a:avLst/>
          </a:prstGeom>
          <a:noFill/>
          <a:ln w="9525">
            <a:noFill/>
            <a:miter lim="800000"/>
            <a:headEnd/>
            <a:tailEnd/>
          </a:ln>
          <a:effectLst/>
        </p:spPr>
        <p:txBody>
          <a:bodyPr vert="horz" wrap="square" lIns="99040" tIns="49520" rIns="99040" bIns="49520" numCol="1" anchor="t" anchorCtr="0" compatLnSpc="1">
            <a:prstTxWarp prst="textNoShape">
              <a:avLst/>
            </a:prstTxWarp>
          </a:bodyPr>
          <a:lstStyle>
            <a:lvl1pPr algn="r" defTabSz="991372" eaLnBrk="1" hangingPunct="1">
              <a:spcBef>
                <a:spcPct val="0"/>
              </a:spcBef>
              <a:defRPr sz="1300">
                <a:latin typeface="Arial" charset="0"/>
              </a:defRPr>
            </a:lvl1pPr>
          </a:lstStyle>
          <a:p>
            <a:endParaRPr lang="en-US"/>
          </a:p>
        </p:txBody>
      </p:sp>
      <p:sp>
        <p:nvSpPr>
          <p:cNvPr id="370692" name="Rectangle 4"/>
          <p:cNvSpPr>
            <a:spLocks noGrp="1" noChangeArrowheads="1"/>
          </p:cNvSpPr>
          <p:nvPr>
            <p:ph type="ftr" sz="quarter" idx="2"/>
          </p:nvPr>
        </p:nvSpPr>
        <p:spPr bwMode="auto">
          <a:xfrm>
            <a:off x="0" y="9722534"/>
            <a:ext cx="4687910" cy="510332"/>
          </a:xfrm>
          <a:prstGeom prst="rect">
            <a:avLst/>
          </a:prstGeom>
          <a:noFill/>
          <a:ln w="9525">
            <a:noFill/>
            <a:miter lim="800000"/>
            <a:headEnd/>
            <a:tailEnd/>
          </a:ln>
          <a:effectLst/>
        </p:spPr>
        <p:txBody>
          <a:bodyPr vert="horz" wrap="square" lIns="99040" tIns="49520" rIns="99040" bIns="49520" numCol="1" anchor="b" anchorCtr="0" compatLnSpc="1">
            <a:prstTxWarp prst="textNoShape">
              <a:avLst/>
            </a:prstTxWarp>
          </a:bodyPr>
          <a:lstStyle>
            <a:lvl1pPr defTabSz="991372" eaLnBrk="1" hangingPunct="1">
              <a:spcBef>
                <a:spcPct val="0"/>
              </a:spcBef>
              <a:defRPr sz="1300">
                <a:latin typeface="Arial" charset="0"/>
              </a:defRPr>
            </a:lvl1pPr>
          </a:lstStyle>
          <a:p>
            <a:r>
              <a:rPr lang="en-US" dirty="0"/>
              <a:t>CEE 4540: Sustainable Municipal Drinking Water Treatment</a:t>
            </a:r>
          </a:p>
          <a:p>
            <a:r>
              <a:rPr lang="en-US" dirty="0"/>
              <a:t>Monroe Weber-Shirk</a:t>
            </a:r>
          </a:p>
        </p:txBody>
      </p:sp>
      <p:sp>
        <p:nvSpPr>
          <p:cNvPr id="370693" name="Rectangle 5"/>
          <p:cNvSpPr>
            <a:spLocks noGrp="1" noChangeArrowheads="1"/>
          </p:cNvSpPr>
          <p:nvPr>
            <p:ph type="sldNum" sz="quarter" idx="3"/>
          </p:nvPr>
        </p:nvSpPr>
        <p:spPr bwMode="auto">
          <a:xfrm>
            <a:off x="4021294" y="9722534"/>
            <a:ext cx="3076363" cy="510332"/>
          </a:xfrm>
          <a:prstGeom prst="rect">
            <a:avLst/>
          </a:prstGeom>
          <a:noFill/>
          <a:ln w="9525">
            <a:noFill/>
            <a:miter lim="800000"/>
            <a:headEnd/>
            <a:tailEnd/>
          </a:ln>
          <a:effectLst/>
        </p:spPr>
        <p:txBody>
          <a:bodyPr vert="horz" wrap="square" lIns="99040" tIns="49520" rIns="99040" bIns="49520" numCol="1" anchor="b" anchorCtr="0" compatLnSpc="1">
            <a:prstTxWarp prst="textNoShape">
              <a:avLst/>
            </a:prstTxWarp>
          </a:bodyPr>
          <a:lstStyle>
            <a:lvl1pPr algn="r" defTabSz="991372" eaLnBrk="1" hangingPunct="1">
              <a:spcBef>
                <a:spcPct val="0"/>
              </a:spcBef>
              <a:defRPr sz="1300">
                <a:latin typeface="Arial" charset="0"/>
              </a:defRPr>
            </a:lvl1pPr>
          </a:lstStyle>
          <a:p>
            <a:fld id="{48F05E01-914A-418E-812D-6C6AFA0A55B3}" type="slidenum">
              <a:rPr lang="en-US"/>
              <a:pPr/>
              <a:t>‹#›</a:t>
            </a:fld>
            <a:endParaRPr lang="en-US"/>
          </a:p>
        </p:txBody>
      </p:sp>
    </p:spTree>
    <p:extLst>
      <p:ext uri="{BB962C8B-B14F-4D97-AF65-F5344CB8AC3E}">
        <p14:creationId xmlns:p14="http://schemas.microsoft.com/office/powerpoint/2010/main" val="8704889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266" name="Rectangle 2"/>
          <p:cNvSpPr>
            <a:spLocks noGrp="1" noChangeArrowheads="1"/>
          </p:cNvSpPr>
          <p:nvPr>
            <p:ph type="hdr" sz="quarter"/>
          </p:nvPr>
        </p:nvSpPr>
        <p:spPr bwMode="auto">
          <a:xfrm>
            <a:off x="0" y="0"/>
            <a:ext cx="3076363" cy="510332"/>
          </a:xfrm>
          <a:prstGeom prst="rect">
            <a:avLst/>
          </a:prstGeom>
          <a:noFill/>
          <a:ln w="9525">
            <a:noFill/>
            <a:miter lim="800000"/>
            <a:headEnd/>
            <a:tailEnd/>
          </a:ln>
          <a:effectLst/>
        </p:spPr>
        <p:txBody>
          <a:bodyPr vert="horz" wrap="square" lIns="99040" tIns="49520" rIns="99040" bIns="49520" numCol="1" anchor="t" anchorCtr="0" compatLnSpc="1">
            <a:prstTxWarp prst="textNoShape">
              <a:avLst/>
            </a:prstTxWarp>
          </a:bodyPr>
          <a:lstStyle>
            <a:lvl1pPr defTabSz="991372" eaLnBrk="1" hangingPunct="1">
              <a:spcBef>
                <a:spcPct val="0"/>
              </a:spcBef>
              <a:defRPr sz="1300">
                <a:latin typeface="Arial" charset="0"/>
              </a:defRPr>
            </a:lvl1pPr>
          </a:lstStyle>
          <a:p>
            <a:endParaRPr lang="en-US"/>
          </a:p>
        </p:txBody>
      </p:sp>
      <p:sp>
        <p:nvSpPr>
          <p:cNvPr id="11267" name="Rectangle 3"/>
          <p:cNvSpPr>
            <a:spLocks noGrp="1" noChangeArrowheads="1"/>
          </p:cNvSpPr>
          <p:nvPr>
            <p:ph type="dt" idx="1"/>
          </p:nvPr>
        </p:nvSpPr>
        <p:spPr bwMode="auto">
          <a:xfrm>
            <a:off x="4021294" y="0"/>
            <a:ext cx="3076363" cy="510332"/>
          </a:xfrm>
          <a:prstGeom prst="rect">
            <a:avLst/>
          </a:prstGeom>
          <a:noFill/>
          <a:ln w="9525">
            <a:noFill/>
            <a:miter lim="800000"/>
            <a:headEnd/>
            <a:tailEnd/>
          </a:ln>
          <a:effectLst/>
        </p:spPr>
        <p:txBody>
          <a:bodyPr vert="horz" wrap="square" lIns="99040" tIns="49520" rIns="99040" bIns="49520" numCol="1" anchor="t" anchorCtr="0" compatLnSpc="1">
            <a:prstTxWarp prst="textNoShape">
              <a:avLst/>
            </a:prstTxWarp>
          </a:bodyPr>
          <a:lstStyle>
            <a:lvl1pPr algn="r" defTabSz="991372" eaLnBrk="1" hangingPunct="1">
              <a:spcBef>
                <a:spcPct val="0"/>
              </a:spcBef>
              <a:defRPr sz="1300">
                <a:latin typeface="Arial" charset="0"/>
              </a:defRPr>
            </a:lvl1pPr>
          </a:lstStyle>
          <a:p>
            <a:endParaRPr lang="en-US"/>
          </a:p>
        </p:txBody>
      </p:sp>
      <p:sp>
        <p:nvSpPr>
          <p:cNvPr id="11268" name="Rectangle 4"/>
          <p:cNvSpPr>
            <a:spLocks noGrp="1" noRot="1" noChangeAspect="1" noChangeArrowheads="1" noTextEdit="1"/>
          </p:cNvSpPr>
          <p:nvPr>
            <p:ph type="sldImg" idx="2"/>
          </p:nvPr>
        </p:nvSpPr>
        <p:spPr bwMode="auto">
          <a:xfrm>
            <a:off x="993775" y="768350"/>
            <a:ext cx="5116513" cy="3838575"/>
          </a:xfrm>
          <a:prstGeom prst="rect">
            <a:avLst/>
          </a:prstGeom>
          <a:noFill/>
          <a:ln w="9525">
            <a:solidFill>
              <a:srgbClr val="000000"/>
            </a:solidFill>
            <a:miter lim="800000"/>
            <a:headEnd/>
            <a:tailEnd/>
          </a:ln>
          <a:effectLst/>
        </p:spPr>
      </p:sp>
      <p:sp>
        <p:nvSpPr>
          <p:cNvPr id="11269" name="Rectangle 5"/>
          <p:cNvSpPr>
            <a:spLocks noGrp="1" noChangeArrowheads="1"/>
          </p:cNvSpPr>
          <p:nvPr>
            <p:ph type="body" sz="quarter" idx="3"/>
          </p:nvPr>
        </p:nvSpPr>
        <p:spPr bwMode="auto">
          <a:xfrm>
            <a:off x="709930" y="4862141"/>
            <a:ext cx="5679440" cy="4603479"/>
          </a:xfrm>
          <a:prstGeom prst="rect">
            <a:avLst/>
          </a:prstGeom>
          <a:noFill/>
          <a:ln w="9525">
            <a:noFill/>
            <a:miter lim="800000"/>
            <a:headEnd/>
            <a:tailEnd/>
          </a:ln>
          <a:effectLst/>
        </p:spPr>
        <p:txBody>
          <a:bodyPr vert="horz" wrap="square" lIns="99040" tIns="49520" rIns="99040" bIns="495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270" name="Rectangle 6"/>
          <p:cNvSpPr>
            <a:spLocks noGrp="1" noChangeArrowheads="1"/>
          </p:cNvSpPr>
          <p:nvPr>
            <p:ph type="ftr" sz="quarter" idx="4"/>
          </p:nvPr>
        </p:nvSpPr>
        <p:spPr bwMode="auto">
          <a:xfrm>
            <a:off x="0" y="9722534"/>
            <a:ext cx="3076363" cy="510332"/>
          </a:xfrm>
          <a:prstGeom prst="rect">
            <a:avLst/>
          </a:prstGeom>
          <a:noFill/>
          <a:ln w="9525">
            <a:noFill/>
            <a:miter lim="800000"/>
            <a:headEnd/>
            <a:tailEnd/>
          </a:ln>
          <a:effectLst/>
        </p:spPr>
        <p:txBody>
          <a:bodyPr vert="horz" wrap="square" lIns="99040" tIns="49520" rIns="99040" bIns="49520" numCol="1" anchor="b" anchorCtr="0" compatLnSpc="1">
            <a:prstTxWarp prst="textNoShape">
              <a:avLst/>
            </a:prstTxWarp>
          </a:bodyPr>
          <a:lstStyle>
            <a:lvl1pPr defTabSz="991372" eaLnBrk="1" hangingPunct="1">
              <a:spcBef>
                <a:spcPct val="0"/>
              </a:spcBef>
              <a:defRPr sz="1300">
                <a:latin typeface="Arial" charset="0"/>
              </a:defRPr>
            </a:lvl1pPr>
          </a:lstStyle>
          <a:p>
            <a:endParaRPr lang="en-US"/>
          </a:p>
        </p:txBody>
      </p:sp>
      <p:sp>
        <p:nvSpPr>
          <p:cNvPr id="11271" name="Rectangle 7"/>
          <p:cNvSpPr>
            <a:spLocks noGrp="1" noChangeArrowheads="1"/>
          </p:cNvSpPr>
          <p:nvPr>
            <p:ph type="sldNum" sz="quarter" idx="5"/>
          </p:nvPr>
        </p:nvSpPr>
        <p:spPr bwMode="auto">
          <a:xfrm>
            <a:off x="4021294" y="9722534"/>
            <a:ext cx="3076363" cy="510332"/>
          </a:xfrm>
          <a:prstGeom prst="rect">
            <a:avLst/>
          </a:prstGeom>
          <a:noFill/>
          <a:ln w="9525">
            <a:noFill/>
            <a:miter lim="800000"/>
            <a:headEnd/>
            <a:tailEnd/>
          </a:ln>
          <a:effectLst/>
        </p:spPr>
        <p:txBody>
          <a:bodyPr vert="horz" wrap="square" lIns="99040" tIns="49520" rIns="99040" bIns="49520" numCol="1" anchor="b" anchorCtr="0" compatLnSpc="1">
            <a:prstTxWarp prst="textNoShape">
              <a:avLst/>
            </a:prstTxWarp>
          </a:bodyPr>
          <a:lstStyle>
            <a:lvl1pPr algn="r" defTabSz="991372" eaLnBrk="1" hangingPunct="1">
              <a:spcBef>
                <a:spcPct val="0"/>
              </a:spcBef>
              <a:defRPr sz="1300">
                <a:latin typeface="Arial" charset="0"/>
              </a:defRPr>
            </a:lvl1pPr>
          </a:lstStyle>
          <a:p>
            <a:fld id="{68131A24-38D8-4CC5-9E6E-A126B09286EB}" type="slidenum">
              <a:rPr lang="en-US"/>
              <a:pPr/>
              <a:t>‹#›</a:t>
            </a:fld>
            <a:endParaRPr lang="en-US"/>
          </a:p>
        </p:txBody>
      </p:sp>
    </p:spTree>
    <p:extLst>
      <p:ext uri="{BB962C8B-B14F-4D97-AF65-F5344CB8AC3E}">
        <p14:creationId xmlns:p14="http://schemas.microsoft.com/office/powerpoint/2010/main" val="1831530758"/>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file:///F:\Presentations\Day%20Two\Cowen\ONRplumeFL1.ppt" TargetMode="External"/><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3" Type="http://schemas.openxmlformats.org/officeDocument/2006/relationships/hyperlink" Target="http://www.sciencedirect.com/science/article/pii/S0001868699000081" TargetMode="External"/><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4F8AB35-CBED-4C25-8C2C-1F82BC0B8696}" type="slidenum">
              <a:rPr lang="en-US"/>
              <a:pPr/>
              <a:t>1</a:t>
            </a:fld>
            <a:endParaRPr lang="en-US"/>
          </a:p>
        </p:txBody>
      </p:sp>
      <p:sp>
        <p:nvSpPr>
          <p:cNvPr id="12290" name="Rectangle 2"/>
          <p:cNvSpPr>
            <a:spLocks noGrp="1" noRot="1" noChangeAspect="1" noChangeArrowheads="1" noTextEdit="1"/>
          </p:cNvSpPr>
          <p:nvPr>
            <p:ph type="sldImg"/>
          </p:nvPr>
        </p:nvSpPr>
        <p:spPr>
          <a:ln/>
        </p:spPr>
      </p:sp>
      <p:sp>
        <p:nvSpPr>
          <p:cNvPr id="12291"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300" dirty="0"/>
              <a:t>Solubility from </a:t>
            </a:r>
            <a:r>
              <a:rPr lang="en-US" sz="1300" dirty="0" err="1"/>
              <a:t>Pernitsky</a:t>
            </a:r>
            <a:r>
              <a:rPr lang="en-US" sz="1300" dirty="0"/>
              <a:t>, D. J. and J. K. </a:t>
            </a:r>
            <a:r>
              <a:rPr lang="en-US" sz="1300" dirty="0" err="1"/>
              <a:t>Edzwald</a:t>
            </a:r>
            <a:r>
              <a:rPr lang="en-US" sz="1300" dirty="0"/>
              <a:t> (2006). Selection of alum and </a:t>
            </a:r>
            <a:r>
              <a:rPr lang="en-US" sz="1300" dirty="0" err="1"/>
              <a:t>polyaluminum</a:t>
            </a:r>
            <a:r>
              <a:rPr lang="en-US" sz="1300" dirty="0"/>
              <a:t> coagulants: principles and applications. Journal of Water Supply: Research and Technology 55(2), 121-141</a:t>
            </a:r>
          </a:p>
          <a:p>
            <a:endParaRPr lang="en-US" sz="1300" dirty="0"/>
          </a:p>
        </p:txBody>
      </p:sp>
      <p:sp>
        <p:nvSpPr>
          <p:cNvPr id="4" name="Slide Number Placeholder 3"/>
          <p:cNvSpPr>
            <a:spLocks noGrp="1"/>
          </p:cNvSpPr>
          <p:nvPr>
            <p:ph type="sldNum" sz="quarter" idx="10"/>
          </p:nvPr>
        </p:nvSpPr>
        <p:spPr/>
        <p:txBody>
          <a:bodyPr/>
          <a:lstStyle/>
          <a:p>
            <a:fld id="{68131A24-38D8-4CC5-9E6E-A126B09286EB}" type="slidenum">
              <a:rPr lang="en-US" smtClean="0"/>
              <a:pPr/>
              <a:t>10</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Notice the focus on eliminating</a:t>
            </a:r>
            <a:r>
              <a:rPr lang="en-US" baseline="0" dirty="0"/>
              <a:t> repulsion. We now suspect that the coagulant precipitate is attracted to particle surfaces.</a:t>
            </a:r>
            <a:endParaRPr lang="en-US" dirty="0"/>
          </a:p>
        </p:txBody>
      </p:sp>
      <p:sp>
        <p:nvSpPr>
          <p:cNvPr id="4" name="Slide Number Placeholder 3"/>
          <p:cNvSpPr>
            <a:spLocks noGrp="1"/>
          </p:cNvSpPr>
          <p:nvPr>
            <p:ph type="sldNum" sz="quarter" idx="10"/>
          </p:nvPr>
        </p:nvSpPr>
        <p:spPr/>
        <p:txBody>
          <a:bodyPr/>
          <a:lstStyle/>
          <a:p>
            <a:fld id="{68131A24-38D8-4CC5-9E6E-A126B09286EB}" type="slidenum">
              <a:rPr lang="en-US" smtClean="0"/>
              <a:pPr/>
              <a:t>11</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DE31D42-97EE-4679-9D75-55700AF946CC}" type="slidenum">
              <a:rPr lang="en-US"/>
              <a:pPr/>
              <a:t>12</a:t>
            </a:fld>
            <a:endParaRPr lang="en-US"/>
          </a:p>
        </p:txBody>
      </p:sp>
      <p:sp>
        <p:nvSpPr>
          <p:cNvPr id="530434" name="Rectangle 2"/>
          <p:cNvSpPr>
            <a:spLocks noGrp="1" noRot="1" noChangeAspect="1" noChangeArrowheads="1" noTextEdit="1"/>
          </p:cNvSpPr>
          <p:nvPr>
            <p:ph type="sldImg"/>
          </p:nvPr>
        </p:nvSpPr>
        <p:spPr>
          <a:ln/>
        </p:spPr>
      </p:sp>
      <p:sp>
        <p:nvSpPr>
          <p:cNvPr id="530435" name="Rectangle 3"/>
          <p:cNvSpPr>
            <a:spLocks noGrp="1" noChangeArrowheads="1"/>
          </p:cNvSpPr>
          <p:nvPr>
            <p:ph type="body" idx="1"/>
          </p:nvPr>
        </p:nvSpPr>
        <p:spPr/>
        <p:txBody>
          <a:bodyPr/>
          <a:lstStyle/>
          <a:p>
            <a:r>
              <a:rPr lang="en-US" dirty="0"/>
              <a:t>Selection of alum and </a:t>
            </a:r>
            <a:r>
              <a:rPr lang="en-US" dirty="0" err="1"/>
              <a:t>polyaluminum</a:t>
            </a:r>
            <a:r>
              <a:rPr lang="en-US" dirty="0"/>
              <a:t> coagulants: principles and applications</a:t>
            </a:r>
          </a:p>
          <a:p>
            <a:r>
              <a:rPr lang="en-US" dirty="0"/>
              <a:t>David J. </a:t>
            </a:r>
            <a:r>
              <a:rPr lang="en-US" dirty="0" err="1"/>
              <a:t>Pernitsky</a:t>
            </a:r>
            <a:r>
              <a:rPr lang="en-US" dirty="0"/>
              <a:t> and James K. </a:t>
            </a:r>
            <a:r>
              <a:rPr lang="en-US" dirty="0" err="1"/>
              <a:t>Edzwald</a:t>
            </a:r>
            <a:r>
              <a:rPr lang="en-US" dirty="0"/>
              <a:t> Journal of Water Supply: Research and Technology—AQUA | 55.2 | 2006</a:t>
            </a:r>
          </a:p>
          <a:p>
            <a:endParaRPr lang="en-US" dirty="0"/>
          </a:p>
          <a:p>
            <a:r>
              <a:rPr lang="en-US" dirty="0"/>
              <a:t>* Surface area could be at the molecular scale or could be thought of as sites wher</a:t>
            </a:r>
            <a:r>
              <a:rPr lang="en-US" baseline="0" dirty="0"/>
              <a:t>e nanoparticles could attach.</a:t>
            </a:r>
            <a:endParaRPr 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E746312-8384-4327-9E5E-B7CB5C0CAEF7}" type="slidenum">
              <a:rPr lang="en-US"/>
              <a:pPr/>
              <a:t>16</a:t>
            </a:fld>
            <a:endParaRPr lang="en-US"/>
          </a:p>
        </p:txBody>
      </p:sp>
      <p:sp>
        <p:nvSpPr>
          <p:cNvPr id="506882" name="Rectangle 2"/>
          <p:cNvSpPr>
            <a:spLocks noGrp="1" noRot="1" noChangeAspect="1" noChangeArrowheads="1" noTextEdit="1"/>
          </p:cNvSpPr>
          <p:nvPr>
            <p:ph type="sldImg"/>
          </p:nvPr>
        </p:nvSpPr>
        <p:spPr>
          <a:ln/>
        </p:spPr>
      </p:sp>
      <p:sp>
        <p:nvSpPr>
          <p:cNvPr id="506883" name="Rectangle 3"/>
          <p:cNvSpPr>
            <a:spLocks noGrp="1" noChangeArrowheads="1"/>
          </p:cNvSpPr>
          <p:nvPr>
            <p:ph type="body" idx="1"/>
          </p:nvPr>
        </p:nvSpPr>
        <p:spPr/>
        <p:txBody>
          <a:bodyPr/>
          <a:lstStyle/>
          <a:p>
            <a:r>
              <a:rPr lang="en-US"/>
              <a:t>Mixing in Coagulation and Flocculation 1991 page 292</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FFC1F54-7765-4BBB-B4BB-1291DE21400B}" type="slidenum">
              <a:rPr lang="en-US"/>
              <a:pPr/>
              <a:t>17</a:t>
            </a:fld>
            <a:endParaRPr lang="en-US"/>
          </a:p>
        </p:txBody>
      </p:sp>
      <p:sp>
        <p:nvSpPr>
          <p:cNvPr id="187394" name="Rectangle 2"/>
          <p:cNvSpPr>
            <a:spLocks noGrp="1" noRot="1" noChangeAspect="1" noChangeArrowheads="1" noTextEdit="1"/>
          </p:cNvSpPr>
          <p:nvPr>
            <p:ph type="sldImg"/>
          </p:nvPr>
        </p:nvSpPr>
        <p:spPr>
          <a:ln/>
        </p:spPr>
      </p:sp>
      <p:sp>
        <p:nvSpPr>
          <p:cNvPr id="187395"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300" dirty="0"/>
              <a:t>from Environmental Engineering: A Design Approach by </a:t>
            </a:r>
            <a:r>
              <a:rPr lang="en-US" sz="1300" dirty="0" err="1"/>
              <a:t>Sincero</a:t>
            </a:r>
            <a:r>
              <a:rPr lang="en-US" sz="1300" dirty="0"/>
              <a:t> and </a:t>
            </a:r>
            <a:r>
              <a:rPr lang="en-US" sz="1300" dirty="0" err="1"/>
              <a:t>Sincero</a:t>
            </a:r>
            <a:r>
              <a:rPr lang="en-US" sz="1300" dirty="0"/>
              <a:t>. 1996. page 267</a:t>
            </a:r>
            <a:endParaRPr lang="en-US" dirty="0"/>
          </a:p>
        </p:txBody>
      </p:sp>
      <p:sp>
        <p:nvSpPr>
          <p:cNvPr id="4" name="Slide Number Placeholder 3"/>
          <p:cNvSpPr>
            <a:spLocks noGrp="1"/>
          </p:cNvSpPr>
          <p:nvPr>
            <p:ph type="sldNum" sz="quarter" idx="10"/>
          </p:nvPr>
        </p:nvSpPr>
        <p:spPr/>
        <p:txBody>
          <a:bodyPr/>
          <a:lstStyle/>
          <a:p>
            <a:fld id="{68131A24-38D8-4CC5-9E6E-A126B09286EB}" type="slidenum">
              <a:rPr lang="en-US" smtClean="0"/>
              <a:pPr/>
              <a:t>19</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300" dirty="0"/>
              <a:t>from Environmental Engineering: A Design Approach by </a:t>
            </a:r>
            <a:r>
              <a:rPr lang="en-US" sz="1300" dirty="0" err="1"/>
              <a:t>Sincero</a:t>
            </a:r>
            <a:r>
              <a:rPr lang="en-US" sz="1300" dirty="0"/>
              <a:t> and </a:t>
            </a:r>
            <a:r>
              <a:rPr lang="en-US" sz="1300" dirty="0" err="1"/>
              <a:t>Sincero</a:t>
            </a:r>
            <a:r>
              <a:rPr lang="en-US" sz="1300" dirty="0"/>
              <a:t>. 1996. page 267</a:t>
            </a:r>
          </a:p>
          <a:p>
            <a:r>
              <a:rPr lang="en-US" sz="1300" dirty="0"/>
              <a:t>Conversion to energy dissipation rate </a:t>
            </a:r>
            <a:r>
              <a:rPr lang="en-US" sz="1300"/>
              <a:t>assumes viscosity of 1 mm^2/s</a:t>
            </a:r>
            <a:endParaRPr lang="en-US" dirty="0"/>
          </a:p>
        </p:txBody>
      </p:sp>
      <p:sp>
        <p:nvSpPr>
          <p:cNvPr id="4" name="Slide Number Placeholder 3"/>
          <p:cNvSpPr>
            <a:spLocks noGrp="1"/>
          </p:cNvSpPr>
          <p:nvPr>
            <p:ph type="sldNum" sz="quarter" idx="10"/>
          </p:nvPr>
        </p:nvSpPr>
        <p:spPr/>
        <p:txBody>
          <a:bodyPr/>
          <a:lstStyle/>
          <a:p>
            <a:fld id="{68131A24-38D8-4CC5-9E6E-A126B09286EB}" type="slidenum">
              <a:rPr lang="en-US" smtClean="0"/>
              <a:pPr/>
              <a:t>20</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r>
              <a:rPr lang="en-US" dirty="0"/>
              <a:t>I’m guessing that the se</a:t>
            </a:r>
          </a:p>
          <a:p>
            <a:r>
              <a:rPr lang="en-US" sz="2800" dirty="0"/>
              <a:t>Self aggregation of nanoparticles will begin when diffusion blends enough raw water with the coagulant to raise the pH so that the nanoparticles become sticky – this diffusion may occur in a few seconds</a:t>
            </a:r>
          </a:p>
          <a:p>
            <a:r>
              <a:rPr lang="en-US" sz="2800" dirty="0"/>
              <a:t>If the nanoparticles are only dispersed in a fraction of the raw water then some raw water particles won’t receive any nanoparticles</a:t>
            </a:r>
          </a:p>
          <a:p>
            <a:pPr lvl="1"/>
            <a:r>
              <a:rPr lang="en-US" sz="2400" dirty="0"/>
              <a:t>We will find that we need an energy dissipation rate of &gt;1 W/kg to distribute nanoparticles between particles</a:t>
            </a:r>
          </a:p>
          <a:p>
            <a:r>
              <a:rPr lang="en-US" dirty="0" err="1"/>
              <a:t>cond</a:t>
            </a:r>
            <a:r>
              <a:rPr lang="en-US" dirty="0"/>
              <a:t> constraint is the dominant one.</a:t>
            </a:r>
            <a:r>
              <a:rPr lang="en-US" baseline="0" dirty="0"/>
              <a:t> This requires more work!</a:t>
            </a:r>
            <a:endParaRPr lang="en-US" dirty="0"/>
          </a:p>
        </p:txBody>
      </p:sp>
      <p:sp>
        <p:nvSpPr>
          <p:cNvPr id="4" name="Slide Number Placeholder 3"/>
          <p:cNvSpPr>
            <a:spLocks noGrp="1"/>
          </p:cNvSpPr>
          <p:nvPr>
            <p:ph type="sldNum" sz="quarter" idx="10"/>
          </p:nvPr>
        </p:nvSpPr>
        <p:spPr/>
        <p:txBody>
          <a:bodyPr/>
          <a:lstStyle/>
          <a:p>
            <a:fld id="{68131A24-38D8-4CC5-9E6E-A126B09286EB}" type="slidenum">
              <a:rPr lang="en-US" smtClean="0"/>
              <a:pPr/>
              <a:t>22</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8131A24-38D8-4CC5-9E6E-A126B09286EB}" type="slidenum">
              <a:rPr lang="en-US" smtClean="0"/>
              <a:pPr/>
              <a:t>24</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4528433-8DA4-4CBA-90B3-C2795829F622}" type="slidenum">
              <a:rPr lang="en-US"/>
              <a:pPr/>
              <a:t>27</a:t>
            </a:fld>
            <a:endParaRPr lang="en-US"/>
          </a:p>
        </p:txBody>
      </p:sp>
      <p:sp>
        <p:nvSpPr>
          <p:cNvPr id="521218" name="Rectangle 2"/>
          <p:cNvSpPr>
            <a:spLocks noGrp="1" noRot="1" noChangeAspect="1" noChangeArrowheads="1" noTextEdit="1"/>
          </p:cNvSpPr>
          <p:nvPr>
            <p:ph type="sldImg"/>
          </p:nvPr>
        </p:nvSpPr>
        <p:spPr>
          <a:ln/>
        </p:spPr>
      </p:sp>
      <p:sp>
        <p:nvSpPr>
          <p:cNvPr id="52121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8131A24-38D8-4CC5-9E6E-A126B09286EB}" type="slidenum">
              <a:rPr lang="en-US" smtClean="0"/>
              <a:pPr/>
              <a:t>2</a:t>
            </a:fld>
            <a:endParaRPr lang="en-US"/>
          </a:p>
        </p:txBody>
      </p:sp>
    </p:spTree>
    <p:extLst>
      <p:ext uri="{BB962C8B-B14F-4D97-AF65-F5344CB8AC3E}">
        <p14:creationId xmlns:p14="http://schemas.microsoft.com/office/powerpoint/2010/main" val="31961688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72A64DB-A737-4640-A229-70C57D4AB9FA}" type="slidenum">
              <a:rPr lang="en-US"/>
              <a:pPr/>
              <a:t>28</a:t>
            </a:fld>
            <a:endParaRPr lang="en-US"/>
          </a:p>
        </p:txBody>
      </p:sp>
      <p:sp>
        <p:nvSpPr>
          <p:cNvPr id="516098" name="Rectangle 2"/>
          <p:cNvSpPr>
            <a:spLocks noGrp="1" noRot="1" noChangeAspect="1" noChangeArrowheads="1" noTextEdit="1"/>
          </p:cNvSpPr>
          <p:nvPr>
            <p:ph type="sldImg"/>
          </p:nvPr>
        </p:nvSpPr>
        <p:spPr>
          <a:ln/>
        </p:spPr>
      </p:sp>
      <p:sp>
        <p:nvSpPr>
          <p:cNvPr id="516099" name="Rectangle 3"/>
          <p:cNvSpPr>
            <a:spLocks noGrp="1" noChangeArrowheads="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a:t>http://dimotakis.caltech.edu/pdf/Dimotakis_JFM2000.pdf</a:t>
            </a: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t>What is fluid</a:t>
            </a:r>
            <a:r>
              <a:rPr lang="en-US" baseline="0" dirty="0"/>
              <a:t> shear?</a:t>
            </a:r>
            <a:endParaRPr lang="en-US" dirty="0"/>
          </a:p>
          <a:p>
            <a:endParaRPr 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http://dimotakis.caltech.edu/pdf/Dimotakis_JFM2000.pdf</a:t>
            </a:r>
          </a:p>
        </p:txBody>
      </p:sp>
      <p:sp>
        <p:nvSpPr>
          <p:cNvPr id="4" name="Slide Number Placeholder 3"/>
          <p:cNvSpPr>
            <a:spLocks noGrp="1"/>
          </p:cNvSpPr>
          <p:nvPr>
            <p:ph type="sldNum" sz="quarter" idx="10"/>
          </p:nvPr>
        </p:nvSpPr>
        <p:spPr/>
        <p:txBody>
          <a:bodyPr/>
          <a:lstStyle/>
          <a:p>
            <a:fld id="{68131A24-38D8-4CC5-9E6E-A126B09286EB}" type="slidenum">
              <a:rPr lang="en-US" smtClean="0"/>
              <a:pPr/>
              <a:t>31</a:t>
            </a:fld>
            <a:endParaRPr lang="en-US"/>
          </a:p>
        </p:txBody>
      </p:sp>
    </p:spTree>
    <p:extLst>
      <p:ext uri="{BB962C8B-B14F-4D97-AF65-F5344CB8AC3E}">
        <p14:creationId xmlns:p14="http://schemas.microsoft.com/office/powerpoint/2010/main" val="134062717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Rapid Mix Exploration</a:t>
            </a:r>
          </a:p>
        </p:txBody>
      </p:sp>
      <p:sp>
        <p:nvSpPr>
          <p:cNvPr id="4" name="Slide Number Placeholder 3"/>
          <p:cNvSpPr>
            <a:spLocks noGrp="1"/>
          </p:cNvSpPr>
          <p:nvPr>
            <p:ph type="sldNum" sz="quarter" idx="10"/>
          </p:nvPr>
        </p:nvSpPr>
        <p:spPr/>
        <p:txBody>
          <a:bodyPr/>
          <a:lstStyle/>
          <a:p>
            <a:fld id="{68131A24-38D8-4CC5-9E6E-A126B09286EB}" type="slidenum">
              <a:rPr lang="en-US" smtClean="0"/>
              <a:pPr/>
              <a:t>32</a:t>
            </a:fld>
            <a:endParaRPr lang="en-US"/>
          </a:p>
        </p:txBody>
      </p:sp>
    </p:spTree>
    <p:extLst>
      <p:ext uri="{BB962C8B-B14F-4D97-AF65-F5344CB8AC3E}">
        <p14:creationId xmlns:p14="http://schemas.microsoft.com/office/powerpoint/2010/main" val="19558605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i="1" kern="1200" baseline="0" dirty="0">
                <a:solidFill>
                  <a:schemeClr val="tx1"/>
                </a:solidFill>
                <a:latin typeface="Arial" charset="0"/>
                <a:ea typeface="+mn-ea"/>
                <a:cs typeface="Arial" charset="0"/>
              </a:rPr>
              <a:t>Chemical Engineering Science, Vol. 50, No. 12, pp. 1877-1880, 1995</a:t>
            </a:r>
          </a:p>
          <a:p>
            <a:r>
              <a:rPr lang="en-US" sz="1200" kern="1200" baseline="0" dirty="0">
                <a:solidFill>
                  <a:schemeClr val="tx1"/>
                </a:solidFill>
                <a:latin typeface="Arial" charset="0"/>
                <a:ea typeface="+mn-ea"/>
                <a:cs typeface="Arial" charset="0"/>
              </a:rPr>
              <a:t>THE INFLUENCE OF VISCOSITY ON MIXING IN JET REACTORS</a:t>
            </a:r>
          </a:p>
          <a:p>
            <a:r>
              <a:rPr lang="en-US" sz="1200" kern="1200" baseline="0" dirty="0">
                <a:solidFill>
                  <a:schemeClr val="tx1"/>
                </a:solidFill>
                <a:latin typeface="Arial" charset="0"/>
                <a:ea typeface="+mn-ea"/>
                <a:cs typeface="Arial" charset="0"/>
              </a:rPr>
              <a:t>Jo BALDYGA, J. R. BOURNE* and R. V. GHOLAP</a:t>
            </a:r>
          </a:p>
          <a:p>
            <a:r>
              <a:rPr lang="de-DE" sz="1200" kern="1200" baseline="0" dirty="0">
                <a:solidFill>
                  <a:schemeClr val="tx1"/>
                </a:solidFill>
                <a:latin typeface="Arial" charset="0"/>
                <a:ea typeface="+mn-ea"/>
                <a:cs typeface="Arial" charset="0"/>
              </a:rPr>
              <a:t>Technisch-Chemisches Laboratorium, ETH-Zentrum, CH-8092 Zurich, Switzerland</a:t>
            </a:r>
          </a:p>
        </p:txBody>
      </p:sp>
      <p:sp>
        <p:nvSpPr>
          <p:cNvPr id="4" name="Slide Number Placeholder 3"/>
          <p:cNvSpPr>
            <a:spLocks noGrp="1"/>
          </p:cNvSpPr>
          <p:nvPr>
            <p:ph type="sldNum" sz="quarter" idx="10"/>
          </p:nvPr>
        </p:nvSpPr>
        <p:spPr/>
        <p:txBody>
          <a:bodyPr/>
          <a:lstStyle/>
          <a:p>
            <a:fld id="{B41D8EC2-A0E9-457F-B1CC-A5C98B015440}" type="slidenum">
              <a:rPr lang="en-US" smtClean="0"/>
              <a:pPr/>
              <a:t>36</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s-HN" dirty="0" err="1"/>
              <a:t>Smallest</a:t>
            </a:r>
            <a:r>
              <a:rPr lang="es-HN" dirty="0"/>
              <a:t> </a:t>
            </a:r>
            <a:r>
              <a:rPr lang="es-HN" dirty="0" err="1"/>
              <a:t>orifice</a:t>
            </a:r>
            <a:r>
              <a:rPr lang="es-HN" dirty="0"/>
              <a:t> </a:t>
            </a:r>
            <a:r>
              <a:rPr lang="es-HN" dirty="0" err="1"/>
              <a:t>dissipates</a:t>
            </a:r>
            <a:r>
              <a:rPr lang="es-HN" baseline="0" dirty="0"/>
              <a:t> </a:t>
            </a:r>
            <a:r>
              <a:rPr lang="es-HN" baseline="0" dirty="0" err="1"/>
              <a:t>the</a:t>
            </a:r>
            <a:r>
              <a:rPr lang="es-HN" baseline="0" dirty="0"/>
              <a:t> </a:t>
            </a:r>
            <a:r>
              <a:rPr lang="es-HN" baseline="0" dirty="0" err="1"/>
              <a:t>energy</a:t>
            </a:r>
            <a:r>
              <a:rPr lang="es-HN" baseline="0" dirty="0"/>
              <a:t> in </a:t>
            </a:r>
            <a:r>
              <a:rPr lang="es-HN" baseline="0" dirty="0" err="1"/>
              <a:t>less</a:t>
            </a:r>
            <a:r>
              <a:rPr lang="es-HN" baseline="0" dirty="0"/>
              <a:t> time (and </a:t>
            </a:r>
            <a:r>
              <a:rPr lang="es-HN" baseline="0" dirty="0" err="1"/>
              <a:t>distance</a:t>
            </a:r>
            <a:r>
              <a:rPr lang="es-HN" baseline="0" dirty="0"/>
              <a:t>). </a:t>
            </a:r>
            <a:r>
              <a:rPr lang="es-HN" baseline="0" dirty="0" err="1"/>
              <a:t>Thus</a:t>
            </a:r>
            <a:r>
              <a:rPr lang="es-HN" baseline="0" dirty="0"/>
              <a:t> </a:t>
            </a:r>
            <a:r>
              <a:rPr lang="es-HN" baseline="0" dirty="0" err="1"/>
              <a:t>energy</a:t>
            </a:r>
            <a:r>
              <a:rPr lang="es-HN" baseline="0" dirty="0"/>
              <a:t> </a:t>
            </a:r>
            <a:r>
              <a:rPr lang="es-HN" baseline="0" dirty="0" err="1"/>
              <a:t>dissipation</a:t>
            </a:r>
            <a:r>
              <a:rPr lang="es-HN" baseline="0" dirty="0"/>
              <a:t> </a:t>
            </a:r>
            <a:r>
              <a:rPr lang="es-HN" baseline="0" dirty="0" err="1"/>
              <a:t>rate</a:t>
            </a:r>
            <a:r>
              <a:rPr lang="es-HN" baseline="0" dirty="0"/>
              <a:t> </a:t>
            </a:r>
            <a:r>
              <a:rPr lang="es-HN" baseline="0" dirty="0" err="1"/>
              <a:t>is</a:t>
            </a:r>
            <a:r>
              <a:rPr lang="es-HN" baseline="0" dirty="0"/>
              <a:t> HIGHEST in </a:t>
            </a:r>
            <a:r>
              <a:rPr lang="es-HN" baseline="0" dirty="0" err="1"/>
              <a:t>the</a:t>
            </a:r>
            <a:r>
              <a:rPr lang="es-HN" baseline="0" dirty="0"/>
              <a:t> </a:t>
            </a:r>
            <a:r>
              <a:rPr lang="es-HN" baseline="0" dirty="0" err="1"/>
              <a:t>smallest</a:t>
            </a:r>
            <a:r>
              <a:rPr lang="es-HN" baseline="0" dirty="0"/>
              <a:t> </a:t>
            </a:r>
            <a:r>
              <a:rPr lang="es-HN" baseline="0" dirty="0" err="1"/>
              <a:t>orifice</a:t>
            </a:r>
            <a:r>
              <a:rPr lang="es-HN" baseline="0" dirty="0"/>
              <a:t>.</a:t>
            </a:r>
            <a:endParaRPr lang="es-HN" dirty="0"/>
          </a:p>
        </p:txBody>
      </p:sp>
      <p:sp>
        <p:nvSpPr>
          <p:cNvPr id="4" name="Slide Number Placeholder 3"/>
          <p:cNvSpPr>
            <a:spLocks noGrp="1"/>
          </p:cNvSpPr>
          <p:nvPr>
            <p:ph type="sldNum" sz="quarter" idx="10"/>
          </p:nvPr>
        </p:nvSpPr>
        <p:spPr/>
        <p:txBody>
          <a:bodyPr/>
          <a:lstStyle/>
          <a:p>
            <a:fld id="{9993FD2C-9528-4B04-A3B0-41126BFE3082}" type="slidenum">
              <a:rPr lang="es-HN" smtClean="0"/>
              <a:pPr/>
              <a:t>37</a:t>
            </a:fld>
            <a:endParaRPr lang="es-HN"/>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Big jet has biggest eddies</a:t>
            </a:r>
          </a:p>
          <a:p>
            <a:r>
              <a:rPr lang="en-US" dirty="0"/>
              <a:t>Small jet</a:t>
            </a:r>
            <a:r>
              <a:rPr lang="en-US" baseline="0" dirty="0"/>
              <a:t> makes </a:t>
            </a:r>
            <a:r>
              <a:rPr lang="en-US" baseline="0" dirty="0" err="1"/>
              <a:t>Kolmogorov</a:t>
            </a:r>
            <a:r>
              <a:rPr lang="en-US" baseline="0" dirty="0"/>
              <a:t> length scale eddies first</a:t>
            </a:r>
          </a:p>
          <a:p>
            <a:r>
              <a:rPr lang="en-US" baseline="0" dirty="0"/>
              <a:t>Small jet dissipates energy fastest. </a:t>
            </a:r>
            <a:endParaRPr lang="en-US" dirty="0"/>
          </a:p>
        </p:txBody>
      </p:sp>
      <p:sp>
        <p:nvSpPr>
          <p:cNvPr id="4" name="Slide Number Placeholder 3"/>
          <p:cNvSpPr>
            <a:spLocks noGrp="1"/>
          </p:cNvSpPr>
          <p:nvPr>
            <p:ph type="sldNum" sz="quarter" idx="10"/>
          </p:nvPr>
        </p:nvSpPr>
        <p:spPr/>
        <p:txBody>
          <a:bodyPr/>
          <a:lstStyle/>
          <a:p>
            <a:pPr>
              <a:defRPr/>
            </a:pPr>
            <a:fld id="{93F7139A-741A-4294-9212-66AE73415523}" type="slidenum">
              <a:rPr lang="en-US" smtClean="0"/>
              <a:pPr>
                <a:defRPr/>
              </a:pPr>
              <a:t>38</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DC Hydraulic Rapid</a:t>
            </a:r>
            <a:r>
              <a:rPr lang="en-US" baseline="0" dirty="0"/>
              <a:t> Mix 14 </a:t>
            </a:r>
            <a:r>
              <a:rPr lang="en-US" baseline="0" dirty="0" err="1"/>
              <a:t>solution.xmcd</a:t>
            </a:r>
            <a:r>
              <a:rPr lang="en-US" baseline="0" dirty="0"/>
              <a:t> </a:t>
            </a:r>
          </a:p>
          <a:p>
            <a:r>
              <a:rPr lang="en-US" baseline="0" dirty="0"/>
              <a:t>All of the kinetic energy in the jet is lost. Minor loss coefficient is 1</a:t>
            </a:r>
            <a:endParaRPr lang="en-US" dirty="0"/>
          </a:p>
        </p:txBody>
      </p:sp>
      <p:sp>
        <p:nvSpPr>
          <p:cNvPr id="4" name="Slide Number Placeholder 3"/>
          <p:cNvSpPr>
            <a:spLocks noGrp="1"/>
          </p:cNvSpPr>
          <p:nvPr>
            <p:ph type="sldNum" sz="quarter" idx="10"/>
          </p:nvPr>
        </p:nvSpPr>
        <p:spPr/>
        <p:txBody>
          <a:bodyPr/>
          <a:lstStyle/>
          <a:p>
            <a:fld id="{68131A24-38D8-4CC5-9E6E-A126B09286EB}" type="slidenum">
              <a:rPr lang="en-US" smtClean="0"/>
              <a:pPr/>
              <a:t>41</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8131A24-38D8-4CC5-9E6E-A126B09286EB}" type="slidenum">
              <a:rPr lang="en-US" smtClean="0"/>
              <a:pPr/>
              <a:t>44</a:t>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3B7B1DA-1092-48BB-9945-891CC50DB8C9}" type="slidenum">
              <a:rPr lang="en-US"/>
              <a:pPr/>
              <a:t>46</a:t>
            </a:fld>
            <a:endParaRPr lang="en-US"/>
          </a:p>
        </p:txBody>
      </p:sp>
      <p:sp>
        <p:nvSpPr>
          <p:cNvPr id="596994" name="Rectangle 2"/>
          <p:cNvSpPr>
            <a:spLocks noGrp="1" noRot="1" noChangeAspect="1" noChangeArrowheads="1" noTextEdit="1"/>
          </p:cNvSpPr>
          <p:nvPr>
            <p:ph type="sldImg"/>
          </p:nvPr>
        </p:nvSpPr>
        <p:spPr>
          <a:ln/>
        </p:spPr>
      </p:sp>
      <p:sp>
        <p:nvSpPr>
          <p:cNvPr id="59699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7CB3B8D-75C1-4EAA-BAF3-360CBA6AF67E}" type="slidenum">
              <a:rPr lang="en-US"/>
              <a:pPr/>
              <a:t>47</a:t>
            </a:fld>
            <a:endParaRPr lang="en-US"/>
          </a:p>
        </p:txBody>
      </p:sp>
      <p:sp>
        <p:nvSpPr>
          <p:cNvPr id="174082" name="Rectangle 2"/>
          <p:cNvSpPr>
            <a:spLocks noGrp="1" noRot="1" noChangeAspect="1" noChangeArrowheads="1" noTextEdit="1"/>
          </p:cNvSpPr>
          <p:nvPr>
            <p:ph type="sldImg"/>
          </p:nvPr>
        </p:nvSpPr>
        <p:spPr>
          <a:ln/>
        </p:spPr>
      </p:sp>
      <p:sp>
        <p:nvSpPr>
          <p:cNvPr id="17408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AC91B6E-9097-4F8F-897E-19DD5B97747E}" type="slidenum">
              <a:rPr lang="en-US"/>
              <a:pPr/>
              <a:t>3</a:t>
            </a:fld>
            <a:endParaRPr lang="en-US"/>
          </a:p>
        </p:txBody>
      </p:sp>
      <p:sp>
        <p:nvSpPr>
          <p:cNvPr id="66562" name="Rectangle 2"/>
          <p:cNvSpPr>
            <a:spLocks noGrp="1" noRot="1" noChangeAspect="1" noChangeArrowheads="1" noTextEdit="1"/>
          </p:cNvSpPr>
          <p:nvPr>
            <p:ph type="sldImg"/>
          </p:nvPr>
        </p:nvSpPr>
        <p:spPr>
          <a:ln/>
        </p:spPr>
      </p:sp>
      <p:sp>
        <p:nvSpPr>
          <p:cNvPr id="66563"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30ABDB9-0081-4754-8341-286320299BC6}" type="slidenum">
              <a:rPr lang="en-US"/>
              <a:pPr/>
              <a:t>48</a:t>
            </a:fld>
            <a:endParaRPr lang="en-US"/>
          </a:p>
        </p:txBody>
      </p:sp>
      <p:sp>
        <p:nvSpPr>
          <p:cNvPr id="494594" name="Rectangle 2"/>
          <p:cNvSpPr>
            <a:spLocks noGrp="1" noRot="1" noChangeAspect="1" noChangeArrowheads="1" noTextEdit="1"/>
          </p:cNvSpPr>
          <p:nvPr>
            <p:ph type="sldImg"/>
          </p:nvPr>
        </p:nvSpPr>
        <p:spPr>
          <a:ln/>
        </p:spPr>
      </p:sp>
      <p:sp>
        <p:nvSpPr>
          <p:cNvPr id="494595" name="Rectangle 3"/>
          <p:cNvSpPr>
            <a:spLocks noGrp="1" noChangeArrowheads="1"/>
          </p:cNvSpPr>
          <p:nvPr>
            <p:ph type="body" idx="1"/>
          </p:nvPr>
        </p:nvSpPr>
        <p:spPr/>
        <p:txBody>
          <a:bodyPr/>
          <a:lstStyle/>
          <a:p>
            <a:r>
              <a:rPr lang="en-US">
                <a:hlinkClick r:id="rId3" action="ppaction://hlinkpres?slideindex=1&amp;slidetitle="/>
              </a:rPr>
              <a:t>Cowen - "An Experimental Investigation of Scale-Dependent Plume Physics"</a:t>
            </a:r>
            <a:r>
              <a:rPr lang="en-US"/>
              <a:t> </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MW is molecular weight</a:t>
            </a:r>
          </a:p>
          <a:p>
            <a:r>
              <a:rPr lang="en-US" dirty="0"/>
              <a:t>Subscript P is for particle</a:t>
            </a:r>
          </a:p>
          <a:p>
            <a:r>
              <a:rPr lang="en-US" dirty="0"/>
              <a:t>Subscript M is for molecular</a:t>
            </a:r>
          </a:p>
          <a:p>
            <a:r>
              <a:rPr lang="en-US" dirty="0"/>
              <a:t>It is actually the water molecules that are diffusing</a:t>
            </a:r>
            <a:r>
              <a:rPr lang="en-US" baseline="0" dirty="0"/>
              <a:t> around the coagulant nanoparticles!</a:t>
            </a:r>
            <a:endParaRPr lang="en-US" dirty="0"/>
          </a:p>
          <a:p>
            <a:endParaRPr lang="en-US" dirty="0"/>
          </a:p>
        </p:txBody>
      </p:sp>
      <p:sp>
        <p:nvSpPr>
          <p:cNvPr id="4" name="Slide Number Placeholder 3"/>
          <p:cNvSpPr>
            <a:spLocks noGrp="1"/>
          </p:cNvSpPr>
          <p:nvPr>
            <p:ph type="sldNum" sz="quarter" idx="10"/>
          </p:nvPr>
        </p:nvSpPr>
        <p:spPr/>
        <p:txBody>
          <a:bodyPr/>
          <a:lstStyle/>
          <a:p>
            <a:fld id="{68131A24-38D8-4CC5-9E6E-A126B09286EB}" type="slidenum">
              <a:rPr lang="en-US" smtClean="0"/>
              <a:pPr/>
              <a:t>50</a:t>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195D019-00DF-44C1-8D9D-6C9B39059E32}" type="slidenum">
              <a:rPr lang="en-US"/>
              <a:pPr/>
              <a:t>51</a:t>
            </a:fld>
            <a:endParaRPr lang="en-US"/>
          </a:p>
        </p:txBody>
      </p:sp>
      <p:sp>
        <p:nvSpPr>
          <p:cNvPr id="591874" name="Rectangle 2"/>
          <p:cNvSpPr>
            <a:spLocks noGrp="1" noRot="1" noChangeAspect="1" noChangeArrowheads="1" noTextEdit="1"/>
          </p:cNvSpPr>
          <p:nvPr>
            <p:ph type="sldImg"/>
          </p:nvPr>
        </p:nvSpPr>
        <p:spPr>
          <a:ln/>
        </p:spPr>
      </p:sp>
      <p:sp>
        <p:nvSpPr>
          <p:cNvPr id="591875" name="Rectangle 3"/>
          <p:cNvSpPr>
            <a:spLocks noGrp="1" noChangeArrowheads="1"/>
          </p:cNvSpPr>
          <p:nvPr>
            <p:ph type="body" idx="1"/>
          </p:nvPr>
        </p:nvSpPr>
        <p:spPr/>
        <p:txBody>
          <a:bodyPr/>
          <a:lstStyle/>
          <a:p>
            <a:r>
              <a:rPr lang="en-US" dirty="0"/>
              <a:t>Do</a:t>
            </a:r>
            <a:r>
              <a:rPr lang="en-US" baseline="0" dirty="0"/>
              <a:t> we need to calculate time for diffusion to deliver nanoparticles to the particles? I don’t know how to do that calculation…</a:t>
            </a:r>
          </a:p>
          <a:p>
            <a:r>
              <a:rPr lang="en-US" baseline="0" dirty="0"/>
              <a:t>We could calculate a velocity based on this time and the length scale and then use the flocculation collision model to estimate time to collide.</a:t>
            </a:r>
            <a:endParaRPr lang="en-US"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the other end of the spectrum, the inertial-range requirement that internal eddying motions must be </a:t>
            </a:r>
            <a:r>
              <a:rPr lang="en-US" dirty="0" err="1"/>
              <a:t>inviscid</a:t>
            </a:r>
            <a:r>
              <a:rPr lang="en-US" dirty="0"/>
              <a:t> dictates that their local scale λ must be large with respect to an inner viscous scale, </a:t>
            </a:r>
            <a:r>
              <a:rPr lang="en-US" dirty="0" err="1"/>
              <a:t>λν</a:t>
            </a:r>
            <a:r>
              <a:rPr lang="en-US" dirty="0"/>
              <a:t> , which we may assume as proportional to the (defined) Kolmogorov dissipation scale, </a:t>
            </a:r>
            <a:r>
              <a:rPr lang="en-US" dirty="0" err="1"/>
              <a:t>λK</a:t>
            </a:r>
            <a:r>
              <a:rPr lang="en-US" dirty="0"/>
              <a:t> (14). This allows the inequality that bounds the inertial range of scales (15) to be refined, </a:t>
            </a:r>
            <a:r>
              <a:rPr lang="en-US" dirty="0" err="1"/>
              <a:t>i.e</a:t>
            </a:r>
            <a:endParaRPr lang="en-US" dirty="0"/>
          </a:p>
          <a:p>
            <a:endParaRPr lang="en-US" dirty="0"/>
          </a:p>
          <a:p>
            <a:r>
              <a:rPr lang="en-US" dirty="0"/>
              <a:t>http://dimotakis.caltech.edu/pdf/Dimotakis_JFM2000.pdf</a:t>
            </a:r>
          </a:p>
        </p:txBody>
      </p:sp>
      <p:sp>
        <p:nvSpPr>
          <p:cNvPr id="4" name="Slide Number Placeholder 3"/>
          <p:cNvSpPr>
            <a:spLocks noGrp="1"/>
          </p:cNvSpPr>
          <p:nvPr>
            <p:ph type="sldNum" sz="quarter" idx="10"/>
          </p:nvPr>
        </p:nvSpPr>
        <p:spPr/>
        <p:txBody>
          <a:bodyPr/>
          <a:lstStyle/>
          <a:p>
            <a:fld id="{68131A24-38D8-4CC5-9E6E-A126B09286EB}" type="slidenum">
              <a:rPr lang="en-US" smtClean="0"/>
              <a:pPr/>
              <a:t>52</a:t>
            </a:fld>
            <a:endParaRPr lang="en-US"/>
          </a:p>
        </p:txBody>
      </p:sp>
    </p:spTree>
    <p:extLst>
      <p:ext uri="{BB962C8B-B14F-4D97-AF65-F5344CB8AC3E}">
        <p14:creationId xmlns:p14="http://schemas.microsoft.com/office/powerpoint/2010/main" val="245103251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a:t>http://dimotakis.caltech.edu/pdf/Dimotakis_JFM2000.pdf</a:t>
            </a:r>
          </a:p>
          <a:p>
            <a:endParaRPr lang="en-US" dirty="0"/>
          </a:p>
        </p:txBody>
      </p:sp>
      <p:sp>
        <p:nvSpPr>
          <p:cNvPr id="4" name="Slide Number Placeholder 3"/>
          <p:cNvSpPr>
            <a:spLocks noGrp="1"/>
          </p:cNvSpPr>
          <p:nvPr>
            <p:ph type="sldNum" sz="quarter" idx="10"/>
          </p:nvPr>
        </p:nvSpPr>
        <p:spPr/>
        <p:txBody>
          <a:bodyPr/>
          <a:lstStyle/>
          <a:p>
            <a:fld id="{68131A24-38D8-4CC5-9E6E-A126B09286EB}" type="slidenum">
              <a:rPr lang="en-US" smtClean="0"/>
              <a:pPr/>
              <a:t>53</a:t>
            </a:fld>
            <a:endParaRPr lang="en-US"/>
          </a:p>
        </p:txBody>
      </p:sp>
    </p:spTree>
    <p:extLst>
      <p:ext uri="{BB962C8B-B14F-4D97-AF65-F5344CB8AC3E}">
        <p14:creationId xmlns:p14="http://schemas.microsoft.com/office/powerpoint/2010/main" val="194477237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2"/>
          <p:cNvSpPr>
            <a:spLocks noGrp="1" noRot="1" noChangeAspect="1" noChangeArrowheads="1" noTextEdit="1"/>
          </p:cNvSpPr>
          <p:nvPr>
            <p:ph type="sldImg"/>
          </p:nvPr>
        </p:nvSpPr>
        <p:spPr>
          <a:xfrm>
            <a:off x="993775" y="768350"/>
            <a:ext cx="5113338" cy="3836988"/>
          </a:xfrm>
          <a:ln/>
        </p:spPr>
      </p:sp>
      <p:sp>
        <p:nvSpPr>
          <p:cNvPr id="194563" name="Rectangle 3"/>
          <p:cNvSpPr>
            <a:spLocks noGrp="1" noChangeArrowheads="1"/>
          </p:cNvSpPr>
          <p:nvPr>
            <p:ph type="body" idx="1"/>
          </p:nvPr>
        </p:nvSpPr>
        <p:spPr>
          <a:noFill/>
          <a:ln/>
        </p:spPr>
        <p:txBody>
          <a:bodyPr/>
          <a:lstStyle/>
          <a:p>
            <a:endParaRPr lang="en-US"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Rectangle 2"/>
          <p:cNvSpPr>
            <a:spLocks noGrp="1" noRot="1" noChangeAspect="1" noChangeArrowheads="1" noTextEdit="1"/>
          </p:cNvSpPr>
          <p:nvPr>
            <p:ph type="sldImg"/>
          </p:nvPr>
        </p:nvSpPr>
        <p:spPr>
          <a:xfrm>
            <a:off x="993775" y="768350"/>
            <a:ext cx="5113338" cy="3836988"/>
          </a:xfrm>
          <a:ln/>
        </p:spPr>
      </p:sp>
      <p:sp>
        <p:nvSpPr>
          <p:cNvPr id="193539" name="Rectangle 3"/>
          <p:cNvSpPr>
            <a:spLocks noGrp="1" noChangeArrowheads="1"/>
          </p:cNvSpPr>
          <p:nvPr>
            <p:ph type="body" idx="1"/>
          </p:nvPr>
        </p:nvSpPr>
        <p:spPr>
          <a:noFill/>
          <a:ln/>
        </p:spPr>
        <p:txBody>
          <a:bodyPr/>
          <a:lstStyle/>
          <a:p>
            <a:r>
              <a:rPr lang="en-US" dirty="0"/>
              <a:t>The exact width</a:t>
            </a:r>
            <a:r>
              <a:rPr lang="en-US" baseline="0" dirty="0"/>
              <a:t> of this collision ring is likely significantly less </a:t>
            </a:r>
            <a:endParaRPr lang="en-US"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Rectangle 7"/>
          <p:cNvSpPr>
            <a:spLocks noGrp="1" noChangeArrowheads="1"/>
          </p:cNvSpPr>
          <p:nvPr>
            <p:ph type="sldNum" sz="quarter" idx="5"/>
          </p:nvPr>
        </p:nvSpPr>
        <p:spPr>
          <a:noFill/>
        </p:spPr>
        <p:txBody>
          <a:bodyPr/>
          <a:lstStyle/>
          <a:p>
            <a:fld id="{F97954DE-A713-45A8-8EB1-E13776CF5734}" type="slidenum">
              <a:rPr lang="en-US" smtClean="0"/>
              <a:pPr/>
              <a:t>58</a:t>
            </a:fld>
            <a:endParaRPr lang="en-US"/>
          </a:p>
        </p:txBody>
      </p:sp>
      <p:sp>
        <p:nvSpPr>
          <p:cNvPr id="179203" name="Rectangle 2"/>
          <p:cNvSpPr>
            <a:spLocks noGrp="1" noRot="1" noChangeAspect="1" noChangeArrowheads="1" noTextEdit="1"/>
          </p:cNvSpPr>
          <p:nvPr>
            <p:ph type="sldImg"/>
          </p:nvPr>
        </p:nvSpPr>
        <p:spPr>
          <a:ln/>
        </p:spPr>
      </p:sp>
      <p:sp>
        <p:nvSpPr>
          <p:cNvPr id="179204" name="Rectangle 3"/>
          <p:cNvSpPr>
            <a:spLocks noGrp="1" noChangeArrowheads="1"/>
          </p:cNvSpPr>
          <p:nvPr>
            <p:ph type="body" idx="1"/>
          </p:nvPr>
        </p:nvSpPr>
        <p:spPr>
          <a:noFill/>
          <a:ln/>
        </p:spPr>
        <p:txBody>
          <a:bodyPr/>
          <a:lstStyle/>
          <a:p>
            <a:pPr eaLnBrk="1" hangingPunct="1"/>
            <a:r>
              <a:rPr lang="en-US" dirty="0"/>
              <a:t>The length scale is the average separation distance of the flocs</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Rectangle 7"/>
          <p:cNvSpPr>
            <a:spLocks noGrp="1" noChangeArrowheads="1"/>
          </p:cNvSpPr>
          <p:nvPr>
            <p:ph type="sldNum" sz="quarter" idx="5"/>
          </p:nvPr>
        </p:nvSpPr>
        <p:spPr>
          <a:noFill/>
        </p:spPr>
        <p:txBody>
          <a:bodyPr/>
          <a:lstStyle/>
          <a:p>
            <a:fld id="{E14F28FC-04BD-4E14-85E4-45090BA4E2B0}" type="slidenum">
              <a:rPr lang="en-US" smtClean="0"/>
              <a:pPr/>
              <a:t>60</a:t>
            </a:fld>
            <a:endParaRPr lang="en-US"/>
          </a:p>
        </p:txBody>
      </p:sp>
      <p:sp>
        <p:nvSpPr>
          <p:cNvPr id="201731" name="Rectangle 2"/>
          <p:cNvSpPr>
            <a:spLocks noGrp="1" noRot="1" noChangeAspect="1" noChangeArrowheads="1" noTextEdit="1"/>
          </p:cNvSpPr>
          <p:nvPr>
            <p:ph type="sldImg"/>
          </p:nvPr>
        </p:nvSpPr>
        <p:spPr>
          <a:ln/>
        </p:spPr>
      </p:sp>
      <p:sp>
        <p:nvSpPr>
          <p:cNvPr id="201732" name="Rectangle 3"/>
          <p:cNvSpPr>
            <a:spLocks noGrp="1" noChangeArrowheads="1"/>
          </p:cNvSpPr>
          <p:nvPr>
            <p:ph type="body" idx="1"/>
          </p:nvPr>
        </p:nvSpPr>
        <p:spPr>
          <a:noFill/>
          <a:ln/>
        </p:spPr>
        <p:txBody>
          <a:bodyPr/>
          <a:lstStyle/>
          <a:p>
            <a:pPr eaLnBrk="1" hangingPunct="1"/>
            <a:r>
              <a:rPr lang="en-US" dirty="0"/>
              <a:t>Find the</a:t>
            </a:r>
            <a:r>
              <a:rPr lang="en-US" baseline="0" dirty="0"/>
              <a:t> time to clear the volume occupied by one floc.</a:t>
            </a:r>
          </a:p>
          <a:p>
            <a:pPr eaLnBrk="1" hangingPunct="1"/>
            <a:r>
              <a:rPr lang="en-US" baseline="0" dirty="0"/>
              <a:t>Then we need to find the average relative velocity of the two flocs based on their average separation distance.</a:t>
            </a:r>
          </a:p>
          <a:p>
            <a:pPr eaLnBrk="1" hangingPunct="1"/>
            <a:endParaRPr lang="en-US"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Rapid mix exploration 2.xmcd</a:t>
            </a:r>
          </a:p>
        </p:txBody>
      </p:sp>
      <p:sp>
        <p:nvSpPr>
          <p:cNvPr id="4" name="Slide Number Placeholder 3"/>
          <p:cNvSpPr>
            <a:spLocks noGrp="1"/>
          </p:cNvSpPr>
          <p:nvPr>
            <p:ph type="sldNum" sz="quarter" idx="10"/>
          </p:nvPr>
        </p:nvSpPr>
        <p:spPr/>
        <p:txBody>
          <a:bodyPr/>
          <a:lstStyle/>
          <a:p>
            <a:fld id="{68131A24-38D8-4CC5-9E6E-A126B09286EB}" type="slidenum">
              <a:rPr lang="en-US" smtClean="0"/>
              <a:pPr/>
              <a:t>63</a:t>
            </a:fld>
            <a:endParaRPr lang="en-US"/>
          </a:p>
        </p:txBody>
      </p:sp>
    </p:spTree>
    <p:extLst>
      <p:ext uri="{BB962C8B-B14F-4D97-AF65-F5344CB8AC3E}">
        <p14:creationId xmlns:p14="http://schemas.microsoft.com/office/powerpoint/2010/main" val="20230135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8131A24-38D8-4CC5-9E6E-A126B09286EB}" type="slidenum">
              <a:rPr lang="en-US" smtClean="0"/>
              <a:pPr/>
              <a:t>4</a:t>
            </a:fld>
            <a:endParaRPr lang="en-US"/>
          </a:p>
        </p:txBody>
      </p:sp>
    </p:spTree>
    <p:extLst>
      <p:ext uri="{BB962C8B-B14F-4D97-AF65-F5344CB8AC3E}">
        <p14:creationId xmlns:p14="http://schemas.microsoft.com/office/powerpoint/2010/main" val="242213966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8350"/>
            <a:ext cx="5114925" cy="3836988"/>
          </a:xfrm>
          <a:prstGeom prst="rect">
            <a:avLst/>
          </a:prstGeom>
        </p:spPr>
      </p:sp>
      <p:sp>
        <p:nvSpPr>
          <p:cNvPr id="3" name="Notes Placeholder 2"/>
          <p:cNvSpPr>
            <a:spLocks noGrp="1"/>
          </p:cNvSpPr>
          <p:nvPr>
            <p:ph type="body" idx="1"/>
          </p:nvPr>
        </p:nvSpPr>
        <p:spPr>
          <a:xfrm>
            <a:off x="709613" y="4860926"/>
            <a:ext cx="5680075" cy="4605338"/>
          </a:xfrm>
          <a:prstGeom prst="rect">
            <a:avLst/>
          </a:prstGeom>
        </p:spPr>
        <p:txBody>
          <a:bodyPr>
            <a:normAutofit/>
          </a:bodyPr>
          <a:lstStyle/>
          <a:p>
            <a:r>
              <a:rPr lang="en-US" dirty="0"/>
              <a:t>Here </a:t>
            </a:r>
            <a:r>
              <a:rPr lang="en-US" baseline="0" dirty="0"/>
              <a:t>are the five stages of particle removal in hydraulic drinking water treatment plants. The first stage, coagulation, involves the addition of a chemical coagulant to destabilize a suspension of particles. The coagulant precipitates and attaches to the particle surface. Then in flocculation, velocity gradients in the water cause the particles (now coated in precipitated coagulant) to collide and stick to one another forming aggregates. In floc blankets there are many more opportunities for collisions. In sedimentation, fluid flow is very slow and the aggregates settle to the bottom of the tank. Filtration is often used to remove any remaining particles but is not included in the bench-scale setup.</a:t>
            </a:r>
            <a:endParaRPr lang="en-US" dirty="0"/>
          </a:p>
        </p:txBody>
      </p:sp>
      <p:sp>
        <p:nvSpPr>
          <p:cNvPr id="4" name="Slide Number Placeholder 3"/>
          <p:cNvSpPr>
            <a:spLocks noGrp="1"/>
          </p:cNvSpPr>
          <p:nvPr>
            <p:ph type="sldNum" sz="quarter" idx="10"/>
          </p:nvPr>
        </p:nvSpPr>
        <p:spPr>
          <a:xfrm>
            <a:off x="4021138" y="9721851"/>
            <a:ext cx="3076575" cy="511175"/>
          </a:xfrm>
          <a:prstGeom prst="rect">
            <a:avLst/>
          </a:prstGeom>
        </p:spPr>
        <p:txBody>
          <a:bodyPr/>
          <a:lstStyle/>
          <a:p>
            <a:fld id="{B41D8EC2-A0E9-457F-B1CC-A5C98B015440}" type="slidenum">
              <a:rPr lang="en-US" smtClean="0"/>
              <a:pPr/>
              <a:t>64</a:t>
            </a:fld>
            <a:endParaRPr lang="en-US"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sz="1200" dirty="0">
                <a:latin typeface="Arial"/>
              </a:rPr>
              <a:t>This graph shows the behavior of</a:t>
            </a:r>
            <a:r>
              <a:rPr lang="en-US" sz="1200" baseline="0" dirty="0">
                <a:latin typeface="Arial"/>
              </a:rPr>
              <a:t> improving performance, deteriorating performance, improving performance that has been described as charge neutralization, charge reversal, sweep floc. The problem is that best performance doesn’t correspond with charge neutralization. Thus there must be more to this than charge neutralization.</a:t>
            </a:r>
          </a:p>
          <a:p>
            <a:pPr marL="0" marR="0" indent="0" algn="l" defTabSz="914400" rtl="0" eaLnBrk="1" fontAlgn="base" latinLnBrk="0" hangingPunct="1">
              <a:lnSpc>
                <a:spcPct val="100000"/>
              </a:lnSpc>
              <a:spcBef>
                <a:spcPct val="30000"/>
              </a:spcBef>
              <a:spcAft>
                <a:spcPct val="0"/>
              </a:spcAft>
              <a:buClrTx/>
              <a:buSzTx/>
              <a:buFontTx/>
              <a:buNone/>
              <a:tabLst/>
              <a:defRPr/>
            </a:pPr>
            <a:endParaRPr lang="en-US" sz="1200" baseline="0" dirty="0">
              <a:latin typeface="Arial"/>
            </a:endParaRPr>
          </a:p>
          <a:p>
            <a:pPr marL="0" marR="0" indent="0" algn="l" defTabSz="914400" rtl="0" eaLnBrk="1" fontAlgn="base" latinLnBrk="0" hangingPunct="1">
              <a:lnSpc>
                <a:spcPct val="100000"/>
              </a:lnSpc>
              <a:spcBef>
                <a:spcPct val="30000"/>
              </a:spcBef>
              <a:spcAft>
                <a:spcPct val="0"/>
              </a:spcAft>
              <a:buClrTx/>
              <a:buSzTx/>
              <a:buFontTx/>
              <a:buNone/>
              <a:tabLst/>
              <a:defRPr/>
            </a:pPr>
            <a:r>
              <a:rPr lang="en-US" sz="1200" baseline="0" dirty="0">
                <a:latin typeface="Arial"/>
              </a:rPr>
              <a:t>The deteriorating performance may not be of practical significance because there is no reason to operate a plant at such high </a:t>
            </a:r>
            <a:r>
              <a:rPr lang="en-US" sz="1200" baseline="0" dirty="0" err="1">
                <a:latin typeface="Arial"/>
              </a:rPr>
              <a:t>PACl</a:t>
            </a:r>
            <a:r>
              <a:rPr lang="en-US" sz="1200" baseline="0" dirty="0">
                <a:latin typeface="Arial"/>
              </a:rPr>
              <a:t> dosages. But it would be helpful to understand the physics/chemistry that causes worsening performance at high dosages. One possible explanation is that surface coverage beyond 50% is not helpful because the strongest bonds are between </a:t>
            </a:r>
            <a:r>
              <a:rPr lang="en-US" sz="1200" baseline="0" dirty="0" err="1">
                <a:latin typeface="Arial"/>
              </a:rPr>
              <a:t>PACl</a:t>
            </a:r>
            <a:r>
              <a:rPr lang="en-US" sz="1200" baseline="0" dirty="0">
                <a:latin typeface="Arial"/>
              </a:rPr>
              <a:t> precipitate and a negatively charged site on the clay.  But then does performance improve again above 80 mg/L as Al. As this high Al dose there is far more </a:t>
            </a:r>
            <a:r>
              <a:rPr lang="en-US" sz="1200" baseline="0" dirty="0" err="1">
                <a:latin typeface="Arial"/>
              </a:rPr>
              <a:t>PACl</a:t>
            </a:r>
            <a:r>
              <a:rPr lang="en-US" sz="1200" baseline="0" dirty="0">
                <a:latin typeface="Arial"/>
              </a:rPr>
              <a:t> precipitate than clay (by volume).  Perhaps the flocs containing clay settle out and the flocs that are pure </a:t>
            </a:r>
            <a:r>
              <a:rPr lang="en-US" sz="1200" baseline="0" dirty="0" err="1">
                <a:latin typeface="Arial"/>
              </a:rPr>
              <a:t>PACl</a:t>
            </a:r>
            <a:r>
              <a:rPr lang="en-US" sz="1200" baseline="0" dirty="0">
                <a:latin typeface="Arial"/>
              </a:rPr>
              <a:t> precipitate remain in suspension and </a:t>
            </a:r>
          </a:p>
          <a:p>
            <a:pPr marL="0" marR="0" indent="0" algn="l" defTabSz="914400" rtl="0" eaLnBrk="1" fontAlgn="base" latinLnBrk="0" hangingPunct="1">
              <a:lnSpc>
                <a:spcPct val="100000"/>
              </a:lnSpc>
              <a:spcBef>
                <a:spcPct val="30000"/>
              </a:spcBef>
              <a:spcAft>
                <a:spcPct val="0"/>
              </a:spcAft>
              <a:buClrTx/>
              <a:buSzTx/>
              <a:buFontTx/>
              <a:buNone/>
              <a:tabLst/>
              <a:defRPr/>
            </a:pPr>
            <a:endParaRPr lang="en-US" sz="1200" dirty="0">
              <a:latin typeface="Arial"/>
            </a:endParaRPr>
          </a:p>
          <a:p>
            <a:pPr marL="0" marR="0" indent="0" algn="l" defTabSz="914400" rtl="0" eaLnBrk="1" fontAlgn="base" latinLnBrk="0" hangingPunct="1">
              <a:lnSpc>
                <a:spcPct val="100000"/>
              </a:lnSpc>
              <a:spcBef>
                <a:spcPct val="30000"/>
              </a:spcBef>
              <a:spcAft>
                <a:spcPct val="0"/>
              </a:spcAft>
              <a:buClrTx/>
              <a:buSzTx/>
              <a:buFontTx/>
              <a:buNone/>
              <a:tabLst/>
              <a:defRPr/>
            </a:pPr>
            <a:r>
              <a:rPr lang="en-US" sz="1200" dirty="0">
                <a:latin typeface="Arial"/>
              </a:rPr>
              <a:t>Where do water treatment</a:t>
            </a:r>
            <a:r>
              <a:rPr lang="en-US" sz="1200" baseline="0" dirty="0">
                <a:latin typeface="Arial"/>
              </a:rPr>
              <a:t> plants operate?</a:t>
            </a:r>
          </a:p>
          <a:p>
            <a:pPr marL="0" marR="0" indent="0" algn="l" defTabSz="914400" rtl="0" eaLnBrk="1" fontAlgn="base" latinLnBrk="0" hangingPunct="1">
              <a:lnSpc>
                <a:spcPct val="100000"/>
              </a:lnSpc>
              <a:spcBef>
                <a:spcPct val="30000"/>
              </a:spcBef>
              <a:spcAft>
                <a:spcPct val="0"/>
              </a:spcAft>
              <a:buClrTx/>
              <a:buSzTx/>
              <a:buFontTx/>
              <a:buNone/>
              <a:tabLst/>
              <a:defRPr/>
            </a:pPr>
            <a:endParaRPr lang="en-US" sz="1200" dirty="0">
              <a:latin typeface="Arial"/>
            </a:endParaRPr>
          </a:p>
          <a:p>
            <a:pPr marL="0" marR="0" indent="0" algn="l" defTabSz="914400" rtl="0" eaLnBrk="1" fontAlgn="base" latinLnBrk="0" hangingPunct="1">
              <a:lnSpc>
                <a:spcPct val="100000"/>
              </a:lnSpc>
              <a:spcBef>
                <a:spcPct val="30000"/>
              </a:spcBef>
              <a:spcAft>
                <a:spcPct val="0"/>
              </a:spcAft>
              <a:buClrTx/>
              <a:buSzTx/>
              <a:buFontTx/>
              <a:buNone/>
              <a:tabLst/>
              <a:defRPr/>
            </a:pPr>
            <a:endParaRPr lang="en-US" sz="1200" dirty="0">
              <a:latin typeface="Arial"/>
            </a:endParaRPr>
          </a:p>
          <a:p>
            <a:pPr marL="0" marR="0" indent="0" algn="l" defTabSz="914400" rtl="0" eaLnBrk="1" fontAlgn="base" latinLnBrk="0" hangingPunct="1">
              <a:lnSpc>
                <a:spcPct val="100000"/>
              </a:lnSpc>
              <a:spcBef>
                <a:spcPct val="30000"/>
              </a:spcBef>
              <a:spcAft>
                <a:spcPct val="0"/>
              </a:spcAft>
              <a:buClrTx/>
              <a:buSzTx/>
              <a:buFontTx/>
              <a:buNone/>
              <a:tabLst/>
              <a:defRPr/>
            </a:pPr>
            <a:endParaRPr lang="en-US" sz="1200" dirty="0">
              <a:latin typeface="Arial"/>
            </a:endParaRPr>
          </a:p>
          <a:p>
            <a:pPr marL="0" marR="0" indent="0" algn="l" defTabSz="914400" rtl="0" eaLnBrk="1" fontAlgn="base" latinLnBrk="0" hangingPunct="1">
              <a:lnSpc>
                <a:spcPct val="100000"/>
              </a:lnSpc>
              <a:spcBef>
                <a:spcPct val="30000"/>
              </a:spcBef>
              <a:spcAft>
                <a:spcPct val="0"/>
              </a:spcAft>
              <a:buClrTx/>
              <a:buSzTx/>
              <a:buFontTx/>
              <a:buNone/>
              <a:tabLst/>
              <a:defRPr/>
            </a:pPr>
            <a:r>
              <a:rPr lang="en-US" sz="1200" dirty="0" err="1">
                <a:latin typeface="Arial"/>
              </a:rPr>
              <a:t>Ning</a:t>
            </a:r>
            <a:r>
              <a:rPr lang="en-US" sz="1200" dirty="0">
                <a:latin typeface="Arial"/>
              </a:rPr>
              <a:t> Wei,  </a:t>
            </a:r>
            <a:r>
              <a:rPr lang="en-US" sz="1200" dirty="0" err="1">
                <a:latin typeface="Arial"/>
              </a:rPr>
              <a:t>Zhongguo</a:t>
            </a:r>
            <a:r>
              <a:rPr lang="en-US" sz="1200" dirty="0">
                <a:latin typeface="Arial"/>
              </a:rPr>
              <a:t> Zhang,  Dan Liu,  </a:t>
            </a:r>
            <a:r>
              <a:rPr lang="en-US" sz="1200" dirty="0" err="1">
                <a:latin typeface="Arial"/>
              </a:rPr>
              <a:t>Yue</a:t>
            </a:r>
            <a:r>
              <a:rPr lang="en-US" sz="1200" dirty="0">
                <a:latin typeface="Arial"/>
              </a:rPr>
              <a:t> Wu,  Jun Wang,  </a:t>
            </a:r>
            <a:r>
              <a:rPr lang="en-US" sz="1200" dirty="0" err="1">
                <a:latin typeface="Arial"/>
              </a:rPr>
              <a:t>Qunhui</a:t>
            </a:r>
            <a:r>
              <a:rPr lang="en-US" sz="1200" dirty="0">
                <a:latin typeface="Arial"/>
              </a:rPr>
              <a:t> Wang</a:t>
            </a:r>
          </a:p>
          <a:p>
            <a:pPr marL="0" marR="0" indent="0" algn="l" defTabSz="914400" rtl="0" eaLnBrk="1" fontAlgn="base" latinLnBrk="0" hangingPunct="1">
              <a:lnSpc>
                <a:spcPct val="100000"/>
              </a:lnSpc>
              <a:spcBef>
                <a:spcPct val="30000"/>
              </a:spcBef>
              <a:spcAft>
                <a:spcPct val="0"/>
              </a:spcAft>
              <a:buClrTx/>
              <a:buSzTx/>
              <a:buFontTx/>
              <a:buNone/>
              <a:tabLst/>
              <a:defRPr/>
            </a:pPr>
            <a:r>
              <a:rPr lang="en-US" sz="1200" b="1" i="0" baseline="0" dirty="0">
                <a:latin typeface="Arial"/>
              </a:rPr>
              <a:t>Coagulation behavior of </a:t>
            </a:r>
            <a:r>
              <a:rPr lang="en-US" sz="1200" b="1" i="0" baseline="0" dirty="0" err="1">
                <a:latin typeface="Arial"/>
              </a:rPr>
              <a:t>polyaluminum</a:t>
            </a:r>
            <a:r>
              <a:rPr lang="en-US" sz="1200" b="1" i="0" baseline="0" dirty="0">
                <a:latin typeface="Arial"/>
              </a:rPr>
              <a:t> chloride: Effects of pH and coagulant dosage ☆</a:t>
            </a:r>
          </a:p>
          <a:p>
            <a:pPr marL="0" marR="0" indent="0" algn="l" defTabSz="914400" rtl="0" eaLnBrk="1" fontAlgn="base" latinLnBrk="0" hangingPunct="1">
              <a:lnSpc>
                <a:spcPct val="100000"/>
              </a:lnSpc>
              <a:spcBef>
                <a:spcPct val="30000"/>
              </a:spcBef>
              <a:spcAft>
                <a:spcPct val="0"/>
              </a:spcAft>
              <a:buClrTx/>
              <a:buSzTx/>
              <a:buFontTx/>
              <a:buNone/>
              <a:tabLst/>
              <a:defRPr/>
            </a:pPr>
            <a:r>
              <a:rPr lang="en-US" sz="1200" dirty="0">
                <a:latin typeface="Arial"/>
              </a:rPr>
              <a:t>Chinese Journal of Chemical Engineering, Volume 23, Issue 6, 2015, 1041–1046</a:t>
            </a:r>
          </a:p>
          <a:p>
            <a:pPr marL="0" marR="0" indent="0" algn="l" defTabSz="914400" rtl="0" eaLnBrk="1" fontAlgn="base" latinLnBrk="0" hangingPunct="1">
              <a:lnSpc>
                <a:spcPct val="100000"/>
              </a:lnSpc>
              <a:spcBef>
                <a:spcPct val="30000"/>
              </a:spcBef>
              <a:spcAft>
                <a:spcPct val="0"/>
              </a:spcAft>
              <a:buClrTx/>
              <a:buSzTx/>
              <a:buFontTx/>
              <a:buNone/>
              <a:tabLst/>
              <a:defRPr/>
            </a:pPr>
            <a:r>
              <a:rPr lang="en-US" sz="1200" dirty="0">
                <a:latin typeface="Arial"/>
              </a:rPr>
              <a:t>http://dx.doi.org/10.1016/j.cjche.2015.02.003</a:t>
            </a:r>
          </a:p>
          <a:p>
            <a:endParaRPr lang="en-US" dirty="0"/>
          </a:p>
        </p:txBody>
      </p:sp>
      <p:sp>
        <p:nvSpPr>
          <p:cNvPr id="4" name="Slide Number Placeholder 3"/>
          <p:cNvSpPr>
            <a:spLocks noGrp="1"/>
          </p:cNvSpPr>
          <p:nvPr>
            <p:ph type="sldNum" sz="quarter" idx="10"/>
          </p:nvPr>
        </p:nvSpPr>
        <p:spPr/>
        <p:txBody>
          <a:bodyPr/>
          <a:lstStyle/>
          <a:p>
            <a:fld id="{68131A24-38D8-4CC5-9E6E-A126B09286EB}" type="slidenum">
              <a:rPr lang="en-US" smtClean="0"/>
              <a:pPr/>
              <a:t>66</a:t>
            </a:fld>
            <a:endParaRPr lang="en-US"/>
          </a:p>
        </p:txBody>
      </p:sp>
    </p:spTree>
    <p:extLst>
      <p:ext uri="{BB962C8B-B14F-4D97-AF65-F5344CB8AC3E}">
        <p14:creationId xmlns:p14="http://schemas.microsoft.com/office/powerpoint/2010/main" val="147374296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sz="1200" dirty="0" err="1">
                <a:latin typeface="Arial"/>
              </a:rPr>
              <a:t>Ning</a:t>
            </a:r>
            <a:r>
              <a:rPr lang="en-US" sz="1200" dirty="0">
                <a:latin typeface="Arial"/>
              </a:rPr>
              <a:t> Wei,  </a:t>
            </a:r>
            <a:r>
              <a:rPr lang="en-US" sz="1200" dirty="0" err="1">
                <a:latin typeface="Arial"/>
              </a:rPr>
              <a:t>Zhongguo</a:t>
            </a:r>
            <a:r>
              <a:rPr lang="en-US" sz="1200" dirty="0">
                <a:latin typeface="Arial"/>
              </a:rPr>
              <a:t> Zhang,  Dan Liu,  </a:t>
            </a:r>
            <a:r>
              <a:rPr lang="en-US" sz="1200" dirty="0" err="1">
                <a:latin typeface="Arial"/>
              </a:rPr>
              <a:t>Yue</a:t>
            </a:r>
            <a:r>
              <a:rPr lang="en-US" sz="1200" dirty="0">
                <a:latin typeface="Arial"/>
              </a:rPr>
              <a:t> Wu,  Jun Wang,  </a:t>
            </a:r>
            <a:r>
              <a:rPr lang="en-US" sz="1200" dirty="0" err="1">
                <a:latin typeface="Arial"/>
              </a:rPr>
              <a:t>Qunhui</a:t>
            </a:r>
            <a:r>
              <a:rPr lang="en-US" sz="1200" dirty="0">
                <a:latin typeface="Arial"/>
              </a:rPr>
              <a:t> Wang</a:t>
            </a:r>
          </a:p>
          <a:p>
            <a:pPr marL="0" marR="0" indent="0" algn="l" defTabSz="914400" rtl="0" eaLnBrk="1" fontAlgn="base" latinLnBrk="0" hangingPunct="1">
              <a:lnSpc>
                <a:spcPct val="100000"/>
              </a:lnSpc>
              <a:spcBef>
                <a:spcPct val="30000"/>
              </a:spcBef>
              <a:spcAft>
                <a:spcPct val="0"/>
              </a:spcAft>
              <a:buClrTx/>
              <a:buSzTx/>
              <a:buFontTx/>
              <a:buNone/>
              <a:tabLst/>
              <a:defRPr/>
            </a:pPr>
            <a:r>
              <a:rPr lang="en-US" sz="1200" b="1" i="0" baseline="0" dirty="0">
                <a:latin typeface="Arial"/>
              </a:rPr>
              <a:t>Coagulation behavior of </a:t>
            </a:r>
            <a:r>
              <a:rPr lang="en-US" sz="1200" b="1" i="0" baseline="0" dirty="0" err="1">
                <a:latin typeface="Arial"/>
              </a:rPr>
              <a:t>polyaluminum</a:t>
            </a:r>
            <a:r>
              <a:rPr lang="en-US" sz="1200" b="1" i="0" baseline="0" dirty="0">
                <a:latin typeface="Arial"/>
              </a:rPr>
              <a:t> chloride: Effects of pH and coagulant dosage ☆</a:t>
            </a:r>
          </a:p>
          <a:p>
            <a:pPr marL="0" marR="0" indent="0" algn="l" defTabSz="914400" rtl="0" eaLnBrk="1" fontAlgn="base" latinLnBrk="0" hangingPunct="1">
              <a:lnSpc>
                <a:spcPct val="100000"/>
              </a:lnSpc>
              <a:spcBef>
                <a:spcPct val="30000"/>
              </a:spcBef>
              <a:spcAft>
                <a:spcPct val="0"/>
              </a:spcAft>
              <a:buClrTx/>
              <a:buSzTx/>
              <a:buFontTx/>
              <a:buNone/>
              <a:tabLst/>
              <a:defRPr/>
            </a:pPr>
            <a:r>
              <a:rPr lang="en-US" sz="1200" dirty="0">
                <a:latin typeface="Arial"/>
              </a:rPr>
              <a:t>Chinese Journal of Chemical Engineering, Volume 23, Issue 6, 2015, 1041–1046</a:t>
            </a:r>
          </a:p>
          <a:p>
            <a:pPr marL="0" marR="0" indent="0" algn="l" defTabSz="914400" rtl="0" eaLnBrk="1" fontAlgn="base" latinLnBrk="0" hangingPunct="1">
              <a:lnSpc>
                <a:spcPct val="100000"/>
              </a:lnSpc>
              <a:spcBef>
                <a:spcPct val="30000"/>
              </a:spcBef>
              <a:spcAft>
                <a:spcPct val="0"/>
              </a:spcAft>
              <a:buClrTx/>
              <a:buSzTx/>
              <a:buFontTx/>
              <a:buNone/>
              <a:tabLst/>
              <a:defRPr/>
            </a:pPr>
            <a:r>
              <a:rPr lang="en-US" sz="1200" dirty="0">
                <a:latin typeface="Arial"/>
              </a:rPr>
              <a:t>http://dx.doi.org/10.1016/j.cjche.2015.02.003</a:t>
            </a:r>
          </a:p>
          <a:p>
            <a:endParaRPr lang="en-US" dirty="0"/>
          </a:p>
        </p:txBody>
      </p:sp>
      <p:sp>
        <p:nvSpPr>
          <p:cNvPr id="4" name="Slide Number Placeholder 3"/>
          <p:cNvSpPr>
            <a:spLocks noGrp="1"/>
          </p:cNvSpPr>
          <p:nvPr>
            <p:ph type="sldNum" sz="quarter" idx="10"/>
          </p:nvPr>
        </p:nvSpPr>
        <p:spPr/>
        <p:txBody>
          <a:bodyPr/>
          <a:lstStyle/>
          <a:p>
            <a:fld id="{68131A24-38D8-4CC5-9E6E-A126B09286EB}" type="slidenum">
              <a:rPr lang="en-US" smtClean="0"/>
              <a:pPr/>
              <a:t>67</a:t>
            </a:fld>
            <a:endParaRPr lang="en-US"/>
          </a:p>
        </p:txBody>
      </p:sp>
    </p:spTree>
    <p:extLst>
      <p:ext uri="{BB962C8B-B14F-4D97-AF65-F5344CB8AC3E}">
        <p14:creationId xmlns:p14="http://schemas.microsoft.com/office/powerpoint/2010/main" val="147374296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sz="1200" dirty="0" err="1">
                <a:latin typeface="Arial"/>
              </a:rPr>
              <a:t>Ning</a:t>
            </a:r>
            <a:r>
              <a:rPr lang="en-US" sz="1200" dirty="0">
                <a:latin typeface="Arial"/>
              </a:rPr>
              <a:t> Wei,  </a:t>
            </a:r>
            <a:r>
              <a:rPr lang="en-US" sz="1200" dirty="0" err="1">
                <a:latin typeface="Arial"/>
              </a:rPr>
              <a:t>Zhongguo</a:t>
            </a:r>
            <a:r>
              <a:rPr lang="en-US" sz="1200" dirty="0">
                <a:latin typeface="Arial"/>
              </a:rPr>
              <a:t> Zhang,  Dan Liu,  </a:t>
            </a:r>
            <a:r>
              <a:rPr lang="en-US" sz="1200" dirty="0" err="1">
                <a:latin typeface="Arial"/>
              </a:rPr>
              <a:t>Yue</a:t>
            </a:r>
            <a:r>
              <a:rPr lang="en-US" sz="1200" dirty="0">
                <a:latin typeface="Arial"/>
              </a:rPr>
              <a:t> Wu,  Jun Wang,  </a:t>
            </a:r>
            <a:r>
              <a:rPr lang="en-US" sz="1200" dirty="0" err="1">
                <a:latin typeface="Arial"/>
              </a:rPr>
              <a:t>Qunhui</a:t>
            </a:r>
            <a:r>
              <a:rPr lang="en-US" sz="1200" dirty="0">
                <a:latin typeface="Arial"/>
              </a:rPr>
              <a:t> Wang</a:t>
            </a:r>
          </a:p>
          <a:p>
            <a:pPr marL="0" marR="0" indent="0" algn="l" defTabSz="914400" rtl="0" eaLnBrk="1" fontAlgn="base" latinLnBrk="0" hangingPunct="1">
              <a:lnSpc>
                <a:spcPct val="100000"/>
              </a:lnSpc>
              <a:spcBef>
                <a:spcPct val="30000"/>
              </a:spcBef>
              <a:spcAft>
                <a:spcPct val="0"/>
              </a:spcAft>
              <a:buClrTx/>
              <a:buSzTx/>
              <a:buFontTx/>
              <a:buNone/>
              <a:tabLst/>
              <a:defRPr/>
            </a:pPr>
            <a:r>
              <a:rPr lang="en-US" sz="1200" b="1" i="0" baseline="0" dirty="0">
                <a:latin typeface="Arial"/>
              </a:rPr>
              <a:t>Coagulation behavior of </a:t>
            </a:r>
            <a:r>
              <a:rPr lang="en-US" sz="1200" b="1" i="0" baseline="0" dirty="0" err="1">
                <a:latin typeface="Arial"/>
              </a:rPr>
              <a:t>polyaluminum</a:t>
            </a:r>
            <a:r>
              <a:rPr lang="en-US" sz="1200" b="1" i="0" baseline="0" dirty="0">
                <a:latin typeface="Arial"/>
              </a:rPr>
              <a:t> chloride: Effects of pH and coagulant dosage ☆</a:t>
            </a:r>
          </a:p>
          <a:p>
            <a:pPr marL="0" marR="0" indent="0" algn="l" defTabSz="914400" rtl="0" eaLnBrk="1" fontAlgn="base" latinLnBrk="0" hangingPunct="1">
              <a:lnSpc>
                <a:spcPct val="100000"/>
              </a:lnSpc>
              <a:spcBef>
                <a:spcPct val="30000"/>
              </a:spcBef>
              <a:spcAft>
                <a:spcPct val="0"/>
              </a:spcAft>
              <a:buClrTx/>
              <a:buSzTx/>
              <a:buFontTx/>
              <a:buNone/>
              <a:tabLst/>
              <a:defRPr/>
            </a:pPr>
            <a:r>
              <a:rPr lang="en-US" sz="1200" dirty="0">
                <a:latin typeface="Arial"/>
              </a:rPr>
              <a:t>Chinese Journal of Chemical Engineering, Volume 23, Issue 6, 2015, 1041–1046</a:t>
            </a:r>
          </a:p>
          <a:p>
            <a:pPr marL="0" marR="0" indent="0" algn="l" defTabSz="914400" rtl="0" eaLnBrk="1" fontAlgn="base" latinLnBrk="0" hangingPunct="1">
              <a:lnSpc>
                <a:spcPct val="100000"/>
              </a:lnSpc>
              <a:spcBef>
                <a:spcPct val="30000"/>
              </a:spcBef>
              <a:spcAft>
                <a:spcPct val="0"/>
              </a:spcAft>
              <a:buClrTx/>
              <a:buSzTx/>
              <a:buFontTx/>
              <a:buNone/>
              <a:tabLst/>
              <a:defRPr/>
            </a:pPr>
            <a:r>
              <a:rPr lang="en-US" sz="1200" dirty="0">
                <a:latin typeface="Arial"/>
              </a:rPr>
              <a:t>http://dx.doi.org/10.1016/j.cjche.2015.02.003</a:t>
            </a:r>
          </a:p>
          <a:p>
            <a:endParaRPr lang="en-US" dirty="0"/>
          </a:p>
        </p:txBody>
      </p:sp>
      <p:sp>
        <p:nvSpPr>
          <p:cNvPr id="4" name="Slide Number Placeholder 3"/>
          <p:cNvSpPr>
            <a:spLocks noGrp="1"/>
          </p:cNvSpPr>
          <p:nvPr>
            <p:ph type="sldNum" sz="quarter" idx="10"/>
          </p:nvPr>
        </p:nvSpPr>
        <p:spPr/>
        <p:txBody>
          <a:bodyPr/>
          <a:lstStyle/>
          <a:p>
            <a:fld id="{68131A24-38D8-4CC5-9E6E-A126B09286EB}" type="slidenum">
              <a:rPr lang="en-US" smtClean="0"/>
              <a:pPr/>
              <a:t>68</a:t>
            </a:fld>
            <a:endParaRPr lang="en-US"/>
          </a:p>
        </p:txBody>
      </p:sp>
    </p:spTree>
    <p:extLst>
      <p:ext uri="{BB962C8B-B14F-4D97-AF65-F5344CB8AC3E}">
        <p14:creationId xmlns:p14="http://schemas.microsoft.com/office/powerpoint/2010/main" val="147374296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sz="1200" dirty="0" err="1">
                <a:latin typeface="Arial"/>
              </a:rPr>
              <a:t>Ning</a:t>
            </a:r>
            <a:r>
              <a:rPr lang="en-US" sz="1200" dirty="0">
                <a:latin typeface="Arial"/>
              </a:rPr>
              <a:t> Wei,  </a:t>
            </a:r>
            <a:r>
              <a:rPr lang="en-US" sz="1200" dirty="0" err="1">
                <a:latin typeface="Arial"/>
              </a:rPr>
              <a:t>Zhongguo</a:t>
            </a:r>
            <a:r>
              <a:rPr lang="en-US" sz="1200" dirty="0">
                <a:latin typeface="Arial"/>
              </a:rPr>
              <a:t> Zhang,  Dan Liu,  </a:t>
            </a:r>
            <a:r>
              <a:rPr lang="en-US" sz="1200" dirty="0" err="1">
                <a:latin typeface="Arial"/>
              </a:rPr>
              <a:t>Yue</a:t>
            </a:r>
            <a:r>
              <a:rPr lang="en-US" sz="1200" dirty="0">
                <a:latin typeface="Arial"/>
              </a:rPr>
              <a:t> Wu,  Jun Wang,  </a:t>
            </a:r>
            <a:r>
              <a:rPr lang="en-US" sz="1200" dirty="0" err="1">
                <a:latin typeface="Arial"/>
              </a:rPr>
              <a:t>Qunhui</a:t>
            </a:r>
            <a:r>
              <a:rPr lang="en-US" sz="1200" dirty="0">
                <a:latin typeface="Arial"/>
              </a:rPr>
              <a:t> Wang</a:t>
            </a:r>
          </a:p>
          <a:p>
            <a:pPr marL="0" marR="0" indent="0" algn="l" defTabSz="914400" rtl="0" eaLnBrk="1" fontAlgn="base" latinLnBrk="0" hangingPunct="1">
              <a:lnSpc>
                <a:spcPct val="100000"/>
              </a:lnSpc>
              <a:spcBef>
                <a:spcPct val="30000"/>
              </a:spcBef>
              <a:spcAft>
                <a:spcPct val="0"/>
              </a:spcAft>
              <a:buClrTx/>
              <a:buSzTx/>
              <a:buFontTx/>
              <a:buNone/>
              <a:tabLst/>
              <a:defRPr/>
            </a:pPr>
            <a:r>
              <a:rPr lang="en-US" sz="1200" b="1" i="0" baseline="0" dirty="0">
                <a:latin typeface="Arial"/>
              </a:rPr>
              <a:t>Coagulation behavior of </a:t>
            </a:r>
            <a:r>
              <a:rPr lang="en-US" sz="1200" b="1" i="0" baseline="0" dirty="0" err="1">
                <a:latin typeface="Arial"/>
              </a:rPr>
              <a:t>polyaluminum</a:t>
            </a:r>
            <a:r>
              <a:rPr lang="en-US" sz="1200" b="1" i="0" baseline="0" dirty="0">
                <a:latin typeface="Arial"/>
              </a:rPr>
              <a:t> chloride: Effects of pH and coagulant dosage ☆</a:t>
            </a:r>
          </a:p>
          <a:p>
            <a:pPr marL="0" marR="0" indent="0" algn="l" defTabSz="914400" rtl="0" eaLnBrk="1" fontAlgn="base" latinLnBrk="0" hangingPunct="1">
              <a:lnSpc>
                <a:spcPct val="100000"/>
              </a:lnSpc>
              <a:spcBef>
                <a:spcPct val="30000"/>
              </a:spcBef>
              <a:spcAft>
                <a:spcPct val="0"/>
              </a:spcAft>
              <a:buClrTx/>
              <a:buSzTx/>
              <a:buFontTx/>
              <a:buNone/>
              <a:tabLst/>
              <a:defRPr/>
            </a:pPr>
            <a:r>
              <a:rPr lang="en-US" sz="1200" dirty="0">
                <a:latin typeface="Arial"/>
              </a:rPr>
              <a:t>Chinese Journal of Chemical Engineering, Volume 23, Issue 6, 2015, 1041–1046</a:t>
            </a:r>
          </a:p>
          <a:p>
            <a:pPr marL="0" marR="0" indent="0" algn="l" defTabSz="914400" rtl="0" eaLnBrk="1" fontAlgn="base" latinLnBrk="0" hangingPunct="1">
              <a:lnSpc>
                <a:spcPct val="100000"/>
              </a:lnSpc>
              <a:spcBef>
                <a:spcPct val="30000"/>
              </a:spcBef>
              <a:spcAft>
                <a:spcPct val="0"/>
              </a:spcAft>
              <a:buClrTx/>
              <a:buSzTx/>
              <a:buFontTx/>
              <a:buNone/>
              <a:tabLst/>
              <a:defRPr/>
            </a:pPr>
            <a:r>
              <a:rPr lang="en-US" sz="1200" dirty="0">
                <a:latin typeface="Arial"/>
              </a:rPr>
              <a:t>http://dx.doi.org/10.1016/j.cjche.2015.02.003</a:t>
            </a:r>
          </a:p>
          <a:p>
            <a:endParaRPr lang="en-US" dirty="0"/>
          </a:p>
          <a:p>
            <a:r>
              <a:rPr lang="en-US" dirty="0"/>
              <a:t>Hydration</a:t>
            </a:r>
            <a:r>
              <a:rPr lang="en-US" baseline="0" dirty="0"/>
              <a:t> repulsion and serious limitations to DLVO theory (http://scholar.lib.vt.edu/theses/available/etd-121798-212304/unrestricted/Chapter1.pdf)</a:t>
            </a:r>
          </a:p>
          <a:p>
            <a:endParaRPr lang="en-US" baseline="0" dirty="0"/>
          </a:p>
          <a:p>
            <a:r>
              <a:rPr lang="en-US" baseline="0" dirty="0"/>
              <a:t>See http://www.sciencedirect.com/science/article/pii/S0001868699000081</a:t>
            </a:r>
            <a:endParaRPr lang="en-US" b="1" baseline="0" dirty="0"/>
          </a:p>
          <a:p>
            <a:pPr fontAlgn="base"/>
            <a:r>
              <a:rPr lang="en-US" sz="1200" b="0" i="0" kern="1200" dirty="0">
                <a:solidFill>
                  <a:schemeClr val="tx1"/>
                </a:solidFill>
                <a:effectLst/>
                <a:latin typeface="Arial" charset="0"/>
                <a:ea typeface="+mn-ea"/>
                <a:cs typeface="+mn-cs"/>
              </a:rPr>
              <a:t>On progress in forces since the DLVO theory</a:t>
            </a:r>
          </a:p>
          <a:p>
            <a:pPr fontAlgn="base"/>
            <a:r>
              <a:rPr lang="en-US" sz="1200" b="0" i="0" u="none" strike="noStrike" kern="1200" dirty="0">
                <a:solidFill>
                  <a:schemeClr val="tx1"/>
                </a:solidFill>
                <a:effectLst/>
                <a:latin typeface="Arial" charset="0"/>
                <a:ea typeface="+mn-ea"/>
                <a:cs typeface="+mn-cs"/>
                <a:hlinkClick r:id="rId3"/>
              </a:rPr>
              <a:t>B.W. </a:t>
            </a:r>
            <a:r>
              <a:rPr lang="en-US" sz="1200" b="0" i="0" u="none" strike="noStrike" kern="1200" dirty="0" err="1">
                <a:solidFill>
                  <a:schemeClr val="tx1"/>
                </a:solidFill>
                <a:effectLst/>
                <a:latin typeface="Arial" charset="0"/>
                <a:ea typeface="+mn-ea"/>
                <a:cs typeface="+mn-cs"/>
                <a:hlinkClick r:id="rId3"/>
              </a:rPr>
              <a:t>Ninham</a:t>
            </a:r>
            <a:r>
              <a:rPr lang="en-US" sz="1200" b="0" i="0" u="none" strike="noStrike" kern="1200" baseline="30000" dirty="0" err="1">
                <a:solidFill>
                  <a:schemeClr val="tx1"/>
                </a:solidFill>
                <a:effectLst/>
                <a:latin typeface="Arial" charset="0"/>
                <a:ea typeface="+mn-ea"/>
                <a:cs typeface="+mn-cs"/>
                <a:hlinkClick r:id="rId3" tooltip="Affiliation: a"/>
              </a:rPr>
              <a:t>a</a:t>
            </a:r>
            <a:r>
              <a:rPr lang="en-US" sz="1200" b="0" i="0" kern="1200" baseline="30000" dirty="0">
                <a:solidFill>
                  <a:schemeClr val="tx1"/>
                </a:solidFill>
                <a:effectLst/>
                <a:latin typeface="Arial" charset="0"/>
                <a:ea typeface="+mn-ea"/>
                <a:cs typeface="+mn-cs"/>
              </a:rPr>
              <a:t>, </a:t>
            </a:r>
            <a:r>
              <a:rPr lang="en-US" sz="1200" b="0" i="0" u="none" strike="noStrike" kern="1200" baseline="30000" dirty="0">
                <a:solidFill>
                  <a:schemeClr val="tx1"/>
                </a:solidFill>
                <a:effectLst/>
                <a:latin typeface="Arial" charset="0"/>
                <a:ea typeface="+mn-ea"/>
                <a:cs typeface="+mn-cs"/>
                <a:hlinkClick r:id="rId3" tooltip="Affiliation: b"/>
              </a:rPr>
              <a:t>b</a:t>
            </a:r>
            <a:r>
              <a:rPr lang="en-US" sz="1200" b="0" i="0" kern="1200" baseline="30000" dirty="0">
                <a:solidFill>
                  <a:schemeClr val="tx1"/>
                </a:solidFill>
                <a:effectLst/>
                <a:latin typeface="Arial" charset="0"/>
                <a:ea typeface="+mn-ea"/>
                <a:cs typeface="+mn-cs"/>
              </a:rPr>
              <a:t>, </a:t>
            </a:r>
            <a:endParaRPr lang="en-US" sz="1200" b="0" i="0" kern="1200" dirty="0">
              <a:solidFill>
                <a:schemeClr val="tx1"/>
              </a:solidFill>
              <a:effectLst/>
              <a:latin typeface="Arial" charset="0"/>
              <a:ea typeface="+mn-ea"/>
              <a:cs typeface="+mn-cs"/>
            </a:endParaRPr>
          </a:p>
          <a:p>
            <a:pPr fontAlgn="base"/>
            <a:r>
              <a:rPr lang="en-US" sz="1200" b="0" i="0" kern="1200" baseline="30000" dirty="0">
                <a:solidFill>
                  <a:schemeClr val="tx1"/>
                </a:solidFill>
                <a:effectLst/>
                <a:latin typeface="Arial" charset="0"/>
                <a:ea typeface="+mn-ea"/>
                <a:cs typeface="+mn-cs"/>
              </a:rPr>
              <a:t>a</a:t>
            </a:r>
            <a:r>
              <a:rPr lang="en-US" sz="1200" b="0" i="0" kern="1200" dirty="0">
                <a:solidFill>
                  <a:schemeClr val="tx1"/>
                </a:solidFill>
                <a:effectLst/>
                <a:latin typeface="Arial" charset="0"/>
                <a:ea typeface="+mn-ea"/>
                <a:cs typeface="+mn-cs"/>
              </a:rPr>
              <a:t> Department of Applied Mathematics, Research School of Physical Sciences, Australian National University, Canberra ACT 0200, Australia</a:t>
            </a:r>
          </a:p>
          <a:p>
            <a:pPr fontAlgn="base"/>
            <a:r>
              <a:rPr lang="en-US" sz="1200" b="0" i="0" kern="1200" baseline="30000" dirty="0">
                <a:solidFill>
                  <a:schemeClr val="tx1"/>
                </a:solidFill>
                <a:effectLst/>
                <a:latin typeface="Arial" charset="0"/>
                <a:ea typeface="+mn-ea"/>
                <a:cs typeface="+mn-cs"/>
              </a:rPr>
              <a:t>b</a:t>
            </a:r>
            <a:r>
              <a:rPr lang="en-US" sz="1200" b="0" i="0" kern="1200" dirty="0">
                <a:solidFill>
                  <a:schemeClr val="tx1"/>
                </a:solidFill>
                <a:effectLst/>
                <a:latin typeface="Arial" charset="0"/>
                <a:ea typeface="+mn-ea"/>
                <a:cs typeface="+mn-cs"/>
              </a:rPr>
              <a:t> Departments of Physical Chemistry, University of Lund and Chalmers University, Lund, Sweden</a:t>
            </a:r>
          </a:p>
          <a:p>
            <a:r>
              <a:rPr lang="en-US" dirty="0"/>
              <a:t>Available online 15 March 2000</a:t>
            </a:r>
            <a:endParaRPr lang="en-US" baseline="0" dirty="0"/>
          </a:p>
          <a:p>
            <a:r>
              <a:rPr lang="en-US" sz="1200" b="0" i="0" kern="1200" dirty="0">
                <a:solidFill>
                  <a:schemeClr val="tx1"/>
                </a:solidFill>
                <a:effectLst/>
                <a:latin typeface="Arial" charset="0"/>
                <a:ea typeface="+mn-ea"/>
                <a:cs typeface="+mn-cs"/>
              </a:rPr>
              <a:t>“The theory of DLP was a great step forward in that it appeared to circumvent the whole intractable problem of many body forces through its use of measured bulk dielectric response functions. However, it must be stressed again that it is a perturbation theory. That is, it depends on the assumption that an intervening liquid between interacting surfaces has bulk liquid properties up to a molecular distance from the surfaces. This is thermodynamically inconsistent, being equivalent to the statement that surface energies (or alternatively, the positions of the Gibbs dividing surfaces) are changed infinitesimally with distance of separation. This limits the theory to `large' distances (Young–Laplace vs. Poisson again) where `large' is undefined.”</a:t>
            </a:r>
          </a:p>
          <a:p>
            <a:endParaRPr lang="en-US" sz="1200" b="0" i="0" kern="1200" dirty="0">
              <a:solidFill>
                <a:schemeClr val="tx1"/>
              </a:solidFill>
              <a:effectLst/>
              <a:latin typeface="Arial" charset="0"/>
              <a:ea typeface="+mn-ea"/>
              <a:cs typeface="+mn-cs"/>
            </a:endParaRPr>
          </a:p>
          <a:p>
            <a:r>
              <a:rPr lang="en-US" sz="1200" b="0" i="0" kern="1200" dirty="0">
                <a:solidFill>
                  <a:schemeClr val="tx1"/>
                </a:solidFill>
                <a:effectLst/>
                <a:latin typeface="Arial" charset="0"/>
                <a:ea typeface="+mn-ea"/>
                <a:cs typeface="+mn-cs"/>
              </a:rPr>
              <a:t>Given that polar forces between molecules</a:t>
            </a:r>
            <a:r>
              <a:rPr lang="en-US" sz="1200" b="0" i="0" kern="1200" baseline="0" dirty="0">
                <a:solidFill>
                  <a:schemeClr val="tx1"/>
                </a:solidFill>
                <a:effectLst/>
                <a:latin typeface="Arial" charset="0"/>
                <a:ea typeface="+mn-ea"/>
                <a:cs typeface="+mn-cs"/>
              </a:rPr>
              <a:t> would act at very short distances, this would suggest that the DLVO theory would have problems explaining coagulation.</a:t>
            </a:r>
            <a:endParaRPr lang="en-US" sz="1200" b="0" i="0" kern="1200" dirty="0">
              <a:solidFill>
                <a:schemeClr val="tx1"/>
              </a:solidFill>
              <a:effectLst/>
              <a:latin typeface="Arial" charset="0"/>
              <a:ea typeface="+mn-ea"/>
              <a:cs typeface="+mn-cs"/>
            </a:endParaRPr>
          </a:p>
          <a:p>
            <a:endParaRPr lang="en-US" sz="1200" b="0" i="0" kern="1200" dirty="0">
              <a:solidFill>
                <a:schemeClr val="tx1"/>
              </a:solidFill>
              <a:effectLst/>
              <a:latin typeface="Arial" charset="0"/>
              <a:ea typeface="+mn-ea"/>
              <a:cs typeface="+mn-cs"/>
            </a:endParaRPr>
          </a:p>
          <a:p>
            <a:endParaRPr lang="en-US" dirty="0"/>
          </a:p>
        </p:txBody>
      </p:sp>
      <p:sp>
        <p:nvSpPr>
          <p:cNvPr id="4" name="Slide Number Placeholder 3"/>
          <p:cNvSpPr>
            <a:spLocks noGrp="1"/>
          </p:cNvSpPr>
          <p:nvPr>
            <p:ph type="sldNum" sz="quarter" idx="10"/>
          </p:nvPr>
        </p:nvSpPr>
        <p:spPr/>
        <p:txBody>
          <a:bodyPr/>
          <a:lstStyle/>
          <a:p>
            <a:fld id="{68131A24-38D8-4CC5-9E6E-A126B09286EB}" type="slidenum">
              <a:rPr lang="en-US" smtClean="0"/>
              <a:pPr/>
              <a:t>69</a:t>
            </a:fld>
            <a:endParaRPr lang="en-US"/>
          </a:p>
        </p:txBody>
      </p:sp>
    </p:spTree>
    <p:extLst>
      <p:ext uri="{BB962C8B-B14F-4D97-AF65-F5344CB8AC3E}">
        <p14:creationId xmlns:p14="http://schemas.microsoft.com/office/powerpoint/2010/main" val="252181031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https://en.wikipedia.org/wiki/Keggin_structure</a:t>
            </a:r>
          </a:p>
          <a:p>
            <a:r>
              <a:rPr lang="en-US" dirty="0"/>
              <a:t>See http://www.cup.uni-muenchen.de/ac/kluefers/homepage/L/kc1/literature/al_speciation_2006.pdf for confirmation of the OH</a:t>
            </a:r>
            <a:r>
              <a:rPr lang="en-US" baseline="0" dirty="0"/>
              <a:t> and H2O locations</a:t>
            </a:r>
          </a:p>
          <a:p>
            <a:endParaRPr lang="en-US" baseline="0" dirty="0"/>
          </a:p>
          <a:p>
            <a:r>
              <a:rPr lang="en-US" baseline="0" dirty="0"/>
              <a:t>Is the oxygen in the terminal water more negative than normal oxygen in water because it has some electron time from the Al?</a:t>
            </a:r>
          </a:p>
          <a:p>
            <a:r>
              <a:rPr lang="en-US" baseline="0" dirty="0"/>
              <a:t>Is the hydrogen in the linking OH more positive than normal H?</a:t>
            </a:r>
          </a:p>
          <a:p>
            <a:r>
              <a:rPr lang="en-US" baseline="0" dirty="0"/>
              <a:t>How is the charge distributed on the surface of the </a:t>
            </a:r>
            <a:r>
              <a:rPr lang="en-US" baseline="0" dirty="0" err="1"/>
              <a:t>Keggin</a:t>
            </a:r>
            <a:r>
              <a:rPr lang="en-US" baseline="0" dirty="0"/>
              <a:t> structure?</a:t>
            </a:r>
            <a:endParaRPr lang="en-US" dirty="0"/>
          </a:p>
        </p:txBody>
      </p:sp>
      <p:sp>
        <p:nvSpPr>
          <p:cNvPr id="4" name="Slide Number Placeholder 3"/>
          <p:cNvSpPr>
            <a:spLocks noGrp="1"/>
          </p:cNvSpPr>
          <p:nvPr>
            <p:ph type="sldNum" sz="quarter" idx="10"/>
          </p:nvPr>
        </p:nvSpPr>
        <p:spPr/>
        <p:txBody>
          <a:bodyPr/>
          <a:lstStyle/>
          <a:p>
            <a:fld id="{68131A24-38D8-4CC5-9E6E-A126B09286EB}" type="slidenum">
              <a:rPr lang="en-US" smtClean="0"/>
              <a:pPr/>
              <a:t>75</a:t>
            </a:fld>
            <a:endParaRPr lang="en-US"/>
          </a:p>
        </p:txBody>
      </p:sp>
    </p:spTree>
    <p:extLst>
      <p:ext uri="{BB962C8B-B14F-4D97-AF65-F5344CB8AC3E}">
        <p14:creationId xmlns:p14="http://schemas.microsoft.com/office/powerpoint/2010/main" val="165493928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5637AF2-BF1F-46CB-9C0C-41C28B2A1088}" type="slidenum">
              <a:rPr lang="en-US"/>
              <a:pPr/>
              <a:t>76</a:t>
            </a:fld>
            <a:endParaRPr lang="en-US"/>
          </a:p>
        </p:txBody>
      </p:sp>
      <p:sp>
        <p:nvSpPr>
          <p:cNvPr id="465922" name="Rectangle 2"/>
          <p:cNvSpPr>
            <a:spLocks noGrp="1" noRot="1" noChangeAspect="1" noChangeArrowheads="1" noTextEdit="1"/>
          </p:cNvSpPr>
          <p:nvPr>
            <p:ph type="sldImg"/>
          </p:nvPr>
        </p:nvSpPr>
        <p:spPr>
          <a:ln/>
        </p:spPr>
      </p:sp>
      <p:sp>
        <p:nvSpPr>
          <p:cNvPr id="465923" name="Rectangle 3"/>
          <p:cNvSpPr>
            <a:spLocks noGrp="1" noChangeArrowheads="1"/>
          </p:cNvSpPr>
          <p:nvPr>
            <p:ph type="body" idx="1"/>
          </p:nvPr>
        </p:nvSpPr>
        <p:spPr/>
        <p:txBody>
          <a:bodyPr/>
          <a:lstStyle/>
          <a:p>
            <a:r>
              <a:rPr lang="en-US"/>
              <a:t>Water Quality and Treatment 5</a:t>
            </a:r>
            <a:r>
              <a:rPr lang="en-US" baseline="30000"/>
              <a:t>th</a:t>
            </a:r>
            <a:r>
              <a:rPr lang="en-US"/>
              <a:t> edition p 6.57</a:t>
            </a: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3B82745-CE9D-478D-ACF0-01D5E0A6A5DD}" type="slidenum">
              <a:rPr lang="en-US"/>
              <a:pPr/>
              <a:t>77</a:t>
            </a:fld>
            <a:endParaRPr lang="en-US"/>
          </a:p>
        </p:txBody>
      </p:sp>
      <p:sp>
        <p:nvSpPr>
          <p:cNvPr id="631810" name="Rectangle 2"/>
          <p:cNvSpPr>
            <a:spLocks noGrp="1" noRot="1" noChangeAspect="1" noChangeArrowheads="1" noTextEdit="1"/>
          </p:cNvSpPr>
          <p:nvPr>
            <p:ph type="sldImg"/>
          </p:nvPr>
        </p:nvSpPr>
        <p:spPr>
          <a:ln/>
        </p:spPr>
      </p:sp>
      <p:sp>
        <p:nvSpPr>
          <p:cNvPr id="631811" name="Rectangle 3"/>
          <p:cNvSpPr>
            <a:spLocks noGrp="1" noChangeArrowheads="1"/>
          </p:cNvSpPr>
          <p:nvPr>
            <p:ph type="body" idx="1"/>
          </p:nvPr>
        </p:nvSpPr>
        <p:spPr/>
        <p:txBody>
          <a:bodyPr/>
          <a:lstStyle/>
          <a:p>
            <a:r>
              <a:rPr lang="en-US" dirty="0"/>
              <a:t>* Karen </a:t>
            </a:r>
            <a:r>
              <a:rPr lang="en-US" dirty="0" err="1"/>
              <a:t>Swetland’s</a:t>
            </a:r>
            <a:r>
              <a:rPr lang="en-US" dirty="0"/>
              <a:t> research</a:t>
            </a:r>
            <a:r>
              <a:rPr lang="en-US" baseline="0" dirty="0"/>
              <a:t> showing that pH neutralization of the coagulant prior to mixing with the raw water caused deterioration of performance.</a:t>
            </a:r>
            <a:endParaRPr 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7A4857A-3447-4B70-BDC5-DC06415FC215}" type="slidenum">
              <a:rPr lang="en-US"/>
              <a:pPr/>
              <a:t>5</a:t>
            </a:fld>
            <a:endParaRPr lang="en-US"/>
          </a:p>
        </p:txBody>
      </p:sp>
      <p:sp>
        <p:nvSpPr>
          <p:cNvPr id="154626" name="Rectangle 2"/>
          <p:cNvSpPr>
            <a:spLocks noGrp="1" noRot="1" noChangeAspect="1" noChangeArrowheads="1" noTextEdit="1"/>
          </p:cNvSpPr>
          <p:nvPr>
            <p:ph type="sldImg"/>
          </p:nvPr>
        </p:nvSpPr>
        <p:spPr>
          <a:ln/>
        </p:spPr>
      </p:sp>
      <p:sp>
        <p:nvSpPr>
          <p:cNvPr id="154627"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4021138" y="9721851"/>
            <a:ext cx="3076575" cy="511175"/>
          </a:xfrm>
          <a:prstGeom prst="rect">
            <a:avLst/>
          </a:prstGeom>
          <a:ln/>
        </p:spPr>
        <p:txBody>
          <a:bodyPr/>
          <a:lstStyle/>
          <a:p>
            <a:fld id="{6B862DA9-DFE9-4A10-982D-3AEE83B40339}" type="slidenum">
              <a:rPr lang="en-US"/>
              <a:pPr/>
              <a:t>6</a:t>
            </a:fld>
            <a:endParaRPr lang="en-US"/>
          </a:p>
        </p:txBody>
      </p:sp>
      <p:sp>
        <p:nvSpPr>
          <p:cNvPr id="74754" name="Rectangle 2"/>
          <p:cNvSpPr>
            <a:spLocks noGrp="1" noRot="1" noChangeAspect="1" noChangeArrowheads="1" noTextEdit="1"/>
          </p:cNvSpPr>
          <p:nvPr>
            <p:ph type="sldImg"/>
          </p:nvPr>
        </p:nvSpPr>
        <p:spPr>
          <a:xfrm>
            <a:off x="992188" y="768350"/>
            <a:ext cx="5114925" cy="3836988"/>
          </a:xfrm>
          <a:prstGeom prst="rect">
            <a:avLst/>
          </a:prstGeom>
          <a:ln/>
        </p:spPr>
      </p:sp>
      <p:sp>
        <p:nvSpPr>
          <p:cNvPr id="74755" name="Rectangle 3"/>
          <p:cNvSpPr>
            <a:spLocks noGrp="1" noChangeArrowheads="1"/>
          </p:cNvSpPr>
          <p:nvPr>
            <p:ph type="body" idx="1"/>
          </p:nvPr>
        </p:nvSpPr>
        <p:spPr>
          <a:xfrm>
            <a:off x="709613" y="4860926"/>
            <a:ext cx="5680075" cy="4605338"/>
          </a:xfrm>
          <a:prstGeom prst="rect">
            <a:avLst/>
          </a:prstGeom>
        </p:spPr>
        <p:txBody>
          <a:bodyPr/>
          <a:lstStyle/>
          <a:p>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CUWFP has 140 mg/L calcium carbonate alkalinity. Therefore</a:t>
            </a:r>
            <a:r>
              <a:rPr lang="en-US" baseline="0" dirty="0"/>
              <a:t> never have a problem with pH dropping too far with the addition of alum.</a:t>
            </a:r>
          </a:p>
          <a:p>
            <a:r>
              <a:rPr lang="en-US" baseline="0" dirty="0"/>
              <a:t>What do you do if the water ANC is too low? Add base OR switch to a less acidic coagulant.</a:t>
            </a:r>
            <a:endParaRPr lang="en-US" dirty="0"/>
          </a:p>
        </p:txBody>
      </p:sp>
      <p:sp>
        <p:nvSpPr>
          <p:cNvPr id="4" name="Slide Number Placeholder 3"/>
          <p:cNvSpPr>
            <a:spLocks noGrp="1"/>
          </p:cNvSpPr>
          <p:nvPr>
            <p:ph type="sldNum" sz="quarter" idx="10"/>
          </p:nvPr>
        </p:nvSpPr>
        <p:spPr/>
        <p:txBody>
          <a:bodyPr/>
          <a:lstStyle/>
          <a:p>
            <a:fld id="{68131A24-38D8-4CC5-9E6E-A126B09286EB}" type="slidenum">
              <a:rPr lang="en-US" smtClean="0"/>
              <a:pPr/>
              <a:t>7</a:t>
            </a:fld>
            <a:endParaRPr lang="en-US"/>
          </a:p>
        </p:txBody>
      </p:sp>
    </p:spTree>
    <p:extLst>
      <p:ext uri="{BB962C8B-B14F-4D97-AF65-F5344CB8AC3E}">
        <p14:creationId xmlns:p14="http://schemas.microsoft.com/office/powerpoint/2010/main" val="16226622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What is the chemical formula</a:t>
            </a:r>
            <a:r>
              <a:rPr lang="en-US" baseline="0" dirty="0"/>
              <a:t> of </a:t>
            </a:r>
            <a:r>
              <a:rPr lang="en-US" baseline="0" dirty="0" err="1"/>
              <a:t>PACl</a:t>
            </a:r>
            <a:r>
              <a:rPr lang="en-US" baseline="0" dirty="0"/>
              <a:t>?</a:t>
            </a:r>
            <a:endParaRPr lang="en-US" dirty="0"/>
          </a:p>
        </p:txBody>
      </p:sp>
      <p:sp>
        <p:nvSpPr>
          <p:cNvPr id="4" name="Slide Number Placeholder 3"/>
          <p:cNvSpPr>
            <a:spLocks noGrp="1"/>
          </p:cNvSpPr>
          <p:nvPr>
            <p:ph type="sldNum" sz="quarter" idx="10"/>
          </p:nvPr>
        </p:nvSpPr>
        <p:spPr/>
        <p:txBody>
          <a:bodyPr/>
          <a:lstStyle/>
          <a:p>
            <a:fld id="{68131A24-38D8-4CC5-9E6E-A126B09286EB}" type="slidenum">
              <a:rPr lang="en-US" smtClean="0"/>
              <a:pPr/>
              <a:t>8</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http://wioa.org.au/conference_papers/2001/pdf/paper6.pdf</a:t>
            </a:r>
          </a:p>
        </p:txBody>
      </p:sp>
      <p:sp>
        <p:nvSpPr>
          <p:cNvPr id="4" name="Slide Number Placeholder 3"/>
          <p:cNvSpPr>
            <a:spLocks noGrp="1"/>
          </p:cNvSpPr>
          <p:nvPr>
            <p:ph type="sldNum" sz="quarter" idx="10"/>
          </p:nvPr>
        </p:nvSpPr>
        <p:spPr/>
        <p:txBody>
          <a:bodyPr/>
          <a:lstStyle/>
          <a:p>
            <a:fld id="{68131A24-38D8-4CC5-9E6E-A126B09286EB}" type="slidenum">
              <a:rPr lang="en-US" smtClean="0"/>
              <a:pPr/>
              <a:t>9</a:t>
            </a:fld>
            <a:endParaRPr lang="en-US"/>
          </a:p>
        </p:txBody>
      </p:sp>
    </p:spTree>
    <p:extLst>
      <p:ext uri="{BB962C8B-B14F-4D97-AF65-F5344CB8AC3E}">
        <p14:creationId xmlns:p14="http://schemas.microsoft.com/office/powerpoint/2010/main" val="26490692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a:t>Click to edit Master subtitle style</a:t>
            </a:r>
            <a:endParaRPr lang="es-HN"/>
          </a:p>
        </p:txBody>
      </p:sp>
      <p:sp>
        <p:nvSpPr>
          <p:cNvPr id="78855" name="Rectangle 7"/>
          <p:cNvSpPr>
            <a:spLocks noGrp="1" noChangeArrowheads="1"/>
          </p:cNvSpPr>
          <p:nvPr>
            <p:ph type="dt" sz="half" idx="2"/>
          </p:nvPr>
        </p:nvSpPr>
        <p:spPr/>
        <p:txBody>
          <a:bodyPr/>
          <a:lstStyle>
            <a:lvl1pPr>
              <a:defRPr>
                <a:latin typeface="Arial" charset="0"/>
              </a:defRPr>
            </a:lvl1pPr>
          </a:lstStyle>
          <a:p>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endParaRPr lang="en-US"/>
          </a:p>
        </p:txBody>
      </p:sp>
      <p:sp>
        <p:nvSpPr>
          <p:cNvPr id="78857" name="Rectangle 9"/>
          <p:cNvSpPr>
            <a:spLocks noGrp="1" noChangeArrowheads="1"/>
          </p:cNvSpPr>
          <p:nvPr>
            <p:ph type="sldNum" sz="quarter" idx="4"/>
          </p:nvPr>
        </p:nvSpPr>
        <p:spPr/>
        <p:txBody>
          <a:bodyPr/>
          <a:lstStyle>
            <a:lvl1pPr>
              <a:defRPr>
                <a:latin typeface="Arial" charset="0"/>
              </a:defRPr>
            </a:lvl1pPr>
          </a:lstStyle>
          <a:p>
            <a:fld id="{4BD1A636-7E37-4EAB-95F7-9A5D943009FC}" type="slidenum">
              <a:rPr lang="en-US" smtClean="0"/>
              <a:pPr/>
              <a:t>‹#›</a:t>
            </a:fld>
            <a:endParaRPr lang="en-US"/>
          </a:p>
        </p:txBody>
      </p:sp>
      <p:sp>
        <p:nvSpPr>
          <p:cNvPr id="78858" name="Rectangle 10"/>
          <p:cNvSpPr>
            <a:spLocks noGrp="1" noChangeArrowheads="1"/>
          </p:cNvSpPr>
          <p:nvPr>
            <p:ph type="ctrTitle" sz="quarter"/>
          </p:nvPr>
        </p:nvSpPr>
        <p:spPr>
          <a:xfrm>
            <a:off x="1371600" y="990600"/>
            <a:ext cx="7772400" cy="1470025"/>
          </a:xfrm>
          <a:ln w="9525"/>
        </p:spPr>
        <p:txBody>
          <a:bodyPr/>
          <a:lstStyle>
            <a:lvl1pPr>
              <a:defRPr sz="5400"/>
            </a:lvl1pPr>
          </a:lstStyle>
          <a:p>
            <a:r>
              <a:rPr lang="en-US"/>
              <a:t>Click to edit Master title style</a:t>
            </a:r>
          </a:p>
        </p:txBody>
      </p:sp>
    </p:spTree>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A878881C-DF4E-42B1-8F79-BE94BBDBE0DA}" type="slidenum">
              <a:rPr lang="en-US" smtClean="0"/>
              <a:pPr/>
              <a:t>‹#›</a:t>
            </a:fld>
            <a:endParaRPr lang="en-US"/>
          </a:p>
        </p:txBody>
      </p:sp>
    </p:spTree>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38E702A8-1066-4838-80BE-2730EB432033}" type="slidenum">
              <a:rPr lang="en-US" smtClean="0"/>
              <a:pPr/>
              <a:t>‹#›</a:t>
            </a:fld>
            <a:endParaRPr lang="en-US"/>
          </a:p>
        </p:txBody>
      </p:sp>
    </p:spTree>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03F264D9-4964-426E-9878-7879DDECF52E}" type="slidenum">
              <a:rPr lang="en-US" smtClean="0"/>
              <a:pPr/>
              <a:t>‹#›</a:t>
            </a:fld>
            <a:endParaRPr lang="en-US"/>
          </a:p>
        </p:txBody>
      </p:sp>
    </p:spTree>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B5D3787F-6F85-40D3-ADBA-556FACFB0E98}" type="slidenum">
              <a:rPr lang="en-US" smtClean="0"/>
              <a:pPr/>
              <a:t>‹#›</a:t>
            </a:fld>
            <a:endParaRPr lang="en-US"/>
          </a:p>
        </p:txBody>
      </p:sp>
    </p:spTree>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B563D85D-F9A0-4F0D-8D42-A96CBF0C0812}" type="slidenum">
              <a:rPr lang="en-US" smtClean="0"/>
              <a:pPr/>
              <a:t>‹#›</a:t>
            </a:fld>
            <a:endParaRPr lang="en-US"/>
          </a:p>
        </p:txBody>
      </p:sp>
    </p:spTree>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a:t>Click to edit Master subtitle style</a:t>
            </a:r>
            <a:endParaRPr lang="es-HN"/>
          </a:p>
        </p:txBody>
      </p:sp>
      <p:sp>
        <p:nvSpPr>
          <p:cNvPr id="78855" name="Rectangle 7"/>
          <p:cNvSpPr>
            <a:spLocks noGrp="1" noChangeArrowheads="1"/>
          </p:cNvSpPr>
          <p:nvPr>
            <p:ph type="dt" sz="half" idx="2"/>
          </p:nvPr>
        </p:nvSpPr>
        <p:spPr/>
        <p:txBody>
          <a:bodyPr/>
          <a:lstStyle>
            <a:lvl1pPr>
              <a:defRPr>
                <a:latin typeface="Arial" charset="0"/>
              </a:defRPr>
            </a:lvl1pPr>
          </a:lstStyle>
          <a:p>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endParaRPr lang="en-US"/>
          </a:p>
        </p:txBody>
      </p:sp>
      <p:sp>
        <p:nvSpPr>
          <p:cNvPr id="78857" name="Rectangle 9"/>
          <p:cNvSpPr>
            <a:spLocks noGrp="1" noChangeArrowheads="1"/>
          </p:cNvSpPr>
          <p:nvPr>
            <p:ph type="sldNum" sz="quarter" idx="4"/>
          </p:nvPr>
        </p:nvSpPr>
        <p:spPr/>
        <p:txBody>
          <a:bodyPr/>
          <a:lstStyle>
            <a:lvl1pPr>
              <a:defRPr>
                <a:latin typeface="Arial" charset="0"/>
              </a:defRPr>
            </a:lvl1pPr>
          </a:lstStyle>
          <a:p>
            <a:fld id="{4BD1A636-7E37-4EAB-95F7-9A5D943009FC}" type="slidenum">
              <a:rPr lang="en-US" smtClean="0"/>
              <a:pPr/>
              <a:t>‹#›</a:t>
            </a:fld>
            <a:endParaRPr lang="en-US"/>
          </a:p>
        </p:txBody>
      </p:sp>
      <p:sp>
        <p:nvSpPr>
          <p:cNvPr id="78858" name="Rectangle 10"/>
          <p:cNvSpPr>
            <a:spLocks noGrp="1" noChangeArrowheads="1"/>
          </p:cNvSpPr>
          <p:nvPr>
            <p:ph type="ctrTitle" sz="quarter"/>
          </p:nvPr>
        </p:nvSpPr>
        <p:spPr>
          <a:xfrm>
            <a:off x="1371600" y="990600"/>
            <a:ext cx="7772400" cy="1470025"/>
          </a:xfrm>
          <a:ln w="9525"/>
        </p:spPr>
        <p:txBody>
          <a:bodyPr/>
          <a:lstStyle>
            <a:lvl1pPr>
              <a:defRPr sz="5400"/>
            </a:lvl1pPr>
          </a:lstStyle>
          <a:p>
            <a:r>
              <a:rPr lang="en-US"/>
              <a:t>Click to edit Master title style</a:t>
            </a:r>
          </a:p>
        </p:txBody>
      </p:sp>
    </p:spTree>
    <p:extLst>
      <p:ext uri="{BB962C8B-B14F-4D97-AF65-F5344CB8AC3E}">
        <p14:creationId xmlns:p14="http://schemas.microsoft.com/office/powerpoint/2010/main" val="3726078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F1A79BC0-511B-4CFC-9826-67DEDC235560}" type="slidenum">
              <a:rPr lang="en-US" smtClean="0"/>
              <a:pPr/>
              <a:t>‹#›</a:t>
            </a:fld>
            <a:endParaRPr lang="en-US"/>
          </a:p>
        </p:txBody>
      </p:sp>
    </p:spTree>
    <p:extLst>
      <p:ext uri="{BB962C8B-B14F-4D97-AF65-F5344CB8AC3E}">
        <p14:creationId xmlns:p14="http://schemas.microsoft.com/office/powerpoint/2010/main" val="3915566089"/>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38E702A8-1066-4838-80BE-2730EB432033}" type="slidenum">
              <a:rPr lang="en-US" smtClean="0"/>
              <a:pPr/>
              <a:t>‹#›</a:t>
            </a:fld>
            <a:endParaRPr lang="en-US"/>
          </a:p>
        </p:txBody>
      </p:sp>
    </p:spTree>
    <p:extLst>
      <p:ext uri="{BB962C8B-B14F-4D97-AF65-F5344CB8AC3E}">
        <p14:creationId xmlns:p14="http://schemas.microsoft.com/office/powerpoint/2010/main" val="3676682955"/>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03F264D9-4964-426E-9878-7879DDECF52E}" type="slidenum">
              <a:rPr lang="en-US" smtClean="0"/>
              <a:pPr/>
              <a:t>‹#›</a:t>
            </a:fld>
            <a:endParaRPr lang="en-US"/>
          </a:p>
        </p:txBody>
      </p:sp>
    </p:spTree>
    <p:extLst>
      <p:ext uri="{BB962C8B-B14F-4D97-AF65-F5344CB8AC3E}">
        <p14:creationId xmlns:p14="http://schemas.microsoft.com/office/powerpoint/2010/main" val="3884224371"/>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B5D3787F-6F85-40D3-ADBA-556FACFB0E98}" type="slidenum">
              <a:rPr lang="en-US" smtClean="0"/>
              <a:pPr/>
              <a:t>‹#›</a:t>
            </a:fld>
            <a:endParaRPr lang="en-US"/>
          </a:p>
        </p:txBody>
      </p:sp>
    </p:spTree>
    <p:extLst>
      <p:ext uri="{BB962C8B-B14F-4D97-AF65-F5344CB8AC3E}">
        <p14:creationId xmlns:p14="http://schemas.microsoft.com/office/powerpoint/2010/main" val="3235774923"/>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F1A79BC0-511B-4CFC-9826-67DEDC235560}" type="slidenum">
              <a:rPr lang="en-US" smtClean="0"/>
              <a:pPr/>
              <a:t>‹#›</a:t>
            </a:fld>
            <a:endParaRPr lang="en-US"/>
          </a:p>
        </p:txBody>
      </p:sp>
    </p:spTree>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B563D85D-F9A0-4F0D-8D42-A96CBF0C0812}" type="slidenum">
              <a:rPr lang="en-US" smtClean="0"/>
              <a:pPr/>
              <a:t>‹#›</a:t>
            </a:fld>
            <a:endParaRPr lang="en-US"/>
          </a:p>
        </p:txBody>
      </p:sp>
    </p:spTree>
    <p:extLst>
      <p:ext uri="{BB962C8B-B14F-4D97-AF65-F5344CB8AC3E}">
        <p14:creationId xmlns:p14="http://schemas.microsoft.com/office/powerpoint/2010/main" val="4148597196"/>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A878881C-DF4E-42B1-8F79-BE94BBDBE0DA}" type="slidenum">
              <a:rPr lang="en-US" smtClean="0"/>
              <a:pPr/>
              <a:t>‹#›</a:t>
            </a:fld>
            <a:endParaRPr lang="en-US"/>
          </a:p>
        </p:txBody>
      </p:sp>
    </p:spTree>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38E702A8-1066-4838-80BE-2730EB432033}" type="slidenum">
              <a:rPr lang="en-US" smtClean="0"/>
              <a:pPr/>
              <a:t>‹#›</a:t>
            </a:fld>
            <a:endParaRPr lang="en-US"/>
          </a:p>
        </p:txBody>
      </p:sp>
    </p:spTree>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03F264D9-4964-426E-9878-7879DDECF52E}" type="slidenum">
              <a:rPr lang="en-US" smtClean="0"/>
              <a:pPr/>
              <a:t>‹#›</a:t>
            </a:fld>
            <a:endParaRPr lang="en-US"/>
          </a:p>
        </p:txBody>
      </p:sp>
    </p:spTree>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B5D3787F-6F85-40D3-ADBA-556FACFB0E98}" type="slidenum">
              <a:rPr lang="en-US" smtClean="0"/>
              <a:pPr/>
              <a:t>‹#›</a:t>
            </a:fld>
            <a:endParaRPr lang="en-US"/>
          </a:p>
        </p:txBody>
      </p:sp>
    </p:spTree>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B563D85D-F9A0-4F0D-8D42-A96CBF0C0812}" type="slidenum">
              <a:rPr lang="en-US" smtClean="0"/>
              <a:pPr/>
              <a:t>‹#›</a:t>
            </a:fld>
            <a:endParaRPr lang="en-US"/>
          </a:p>
        </p:txBody>
      </p:sp>
    </p:spTree>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a:t>Click to edit Master subtitle style</a:t>
            </a:r>
            <a:endParaRPr lang="es-HN"/>
          </a:p>
        </p:txBody>
      </p:sp>
      <p:sp>
        <p:nvSpPr>
          <p:cNvPr id="78855" name="Rectangle 7"/>
          <p:cNvSpPr>
            <a:spLocks noGrp="1" noChangeArrowheads="1"/>
          </p:cNvSpPr>
          <p:nvPr>
            <p:ph type="dt" sz="half" idx="2"/>
          </p:nvPr>
        </p:nvSpPr>
        <p:spPr/>
        <p:txBody>
          <a:bodyPr/>
          <a:lstStyle>
            <a:lvl1pPr>
              <a:defRPr>
                <a:latin typeface="Arial" charset="0"/>
              </a:defRPr>
            </a:lvl1pPr>
          </a:lstStyle>
          <a:p>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endParaRPr lang="en-US"/>
          </a:p>
        </p:txBody>
      </p:sp>
      <p:sp>
        <p:nvSpPr>
          <p:cNvPr id="78857" name="Rectangle 9"/>
          <p:cNvSpPr>
            <a:spLocks noGrp="1" noChangeArrowheads="1"/>
          </p:cNvSpPr>
          <p:nvPr>
            <p:ph type="sldNum" sz="quarter" idx="4"/>
          </p:nvPr>
        </p:nvSpPr>
        <p:spPr/>
        <p:txBody>
          <a:bodyPr/>
          <a:lstStyle>
            <a:lvl1pPr>
              <a:defRPr>
                <a:latin typeface="Arial" charset="0"/>
              </a:defRPr>
            </a:lvl1pPr>
          </a:lstStyle>
          <a:p>
            <a:fld id="{4BD1A636-7E37-4EAB-95F7-9A5D943009FC}" type="slidenum">
              <a:rPr lang="en-US" smtClean="0"/>
              <a:pPr/>
              <a:t>‹#›</a:t>
            </a:fld>
            <a:endParaRPr lang="en-US"/>
          </a:p>
        </p:txBody>
      </p:sp>
      <p:sp>
        <p:nvSpPr>
          <p:cNvPr id="78858" name="Rectangle 10"/>
          <p:cNvSpPr>
            <a:spLocks noGrp="1" noChangeArrowheads="1"/>
          </p:cNvSpPr>
          <p:nvPr>
            <p:ph type="ctrTitle" sz="quarter"/>
          </p:nvPr>
        </p:nvSpPr>
        <p:spPr>
          <a:xfrm>
            <a:off x="1371600" y="990600"/>
            <a:ext cx="7772400" cy="1470025"/>
          </a:xfrm>
          <a:ln w="9525"/>
        </p:spPr>
        <p:txBody>
          <a:bodyPr/>
          <a:lstStyle>
            <a:lvl1pPr>
              <a:defRPr sz="5400"/>
            </a:lvl1pPr>
          </a:lstStyle>
          <a:p>
            <a:r>
              <a:rPr lang="en-US"/>
              <a:t>Click to edit Master title style</a:t>
            </a:r>
          </a:p>
        </p:txBody>
      </p:sp>
    </p:spTree>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F1A79BC0-511B-4CFC-9826-67DEDC235560}" type="slidenum">
              <a:rPr lang="en-US" smtClean="0"/>
              <a:pPr/>
              <a:t>‹#›</a:t>
            </a:fld>
            <a:endParaRPr lang="en-US"/>
          </a:p>
        </p:txBody>
      </p:sp>
    </p:spTree>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0.xml"/><Relationship Id="rId7" Type="http://schemas.openxmlformats.org/officeDocument/2006/relationships/slideLayout" Target="../slideLayouts/slideLayout14.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5" Type="http://schemas.openxmlformats.org/officeDocument/2006/relationships/slideLayout" Target="../slideLayouts/slideLayout12.xml"/><Relationship Id="rId4" Type="http://schemas.openxmlformats.org/officeDocument/2006/relationships/slideLayout" Target="../slideLayouts/slideLayout11.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7.xml"/><Relationship Id="rId7" Type="http://schemas.openxmlformats.org/officeDocument/2006/relationships/theme" Target="../theme/theme3.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5" Type="http://schemas.openxmlformats.org/officeDocument/2006/relationships/slideLayout" Target="../slideLayouts/slideLayout19.xml"/><Relationship Id="rId4"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5B081E52-71EA-4E57-8407-382B560E530B}" type="slidenum">
              <a:rPr lang="en-US" smtClean="0"/>
              <a:pPr/>
              <a:t>‹#›</a:t>
            </a:fld>
            <a:endParaRPr lang="en-US"/>
          </a:p>
        </p:txBody>
      </p:sp>
      <p:sp>
        <p:nvSpPr>
          <p:cNvPr id="77831" name="Line 7"/>
          <p:cNvSpPr>
            <a:spLocks noChangeShapeType="1"/>
          </p:cNvSpPr>
          <p:nvPr/>
        </p:nvSpPr>
        <p:spPr bwMode="auto">
          <a:xfrm>
            <a:off x="0" y="1447800"/>
            <a:ext cx="9144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Tree>
  </p:cSld>
  <p:clrMap bg1="lt1" tx1="dk1" bg2="lt2" tx2="dk2" accent1="accent1" accent2="accent2" accent3="accent3" accent4="accent4" accent5="accent5" accent6="accent6" hlink="hlink" folHlink="folHlink"/>
  <p:sldLayoutIdLst>
    <p:sldLayoutId id="2147483754" r:id="rId1"/>
    <p:sldLayoutId id="2147483755" r:id="rId2"/>
    <p:sldLayoutId id="2147483756" r:id="rId3"/>
    <p:sldLayoutId id="2147483757" r:id="rId4"/>
    <p:sldLayoutId id="2147483758" r:id="rId5"/>
    <p:sldLayoutId id="2147483759" r:id="rId6"/>
    <p:sldLayoutId id="2147483760" r:id="rId7"/>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Arial"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Arial"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Arial"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Arial"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Arial"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5B081E52-71EA-4E57-8407-382B560E530B}" type="slidenum">
              <a:rPr lang="en-US" smtClean="0"/>
              <a:pPr/>
              <a:t>‹#›</a:t>
            </a:fld>
            <a:endParaRPr lang="en-US"/>
          </a:p>
        </p:txBody>
      </p:sp>
      <p:sp>
        <p:nvSpPr>
          <p:cNvPr id="77831" name="Line 7"/>
          <p:cNvSpPr>
            <a:spLocks noChangeShapeType="1"/>
          </p:cNvSpPr>
          <p:nvPr/>
        </p:nvSpPr>
        <p:spPr bwMode="auto">
          <a:xfrm>
            <a:off x="0" y="1447800"/>
            <a:ext cx="9144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Tree>
  </p:cSld>
  <p:clrMap bg1="lt1" tx1="dk1" bg2="lt2" tx2="dk2" accent1="accent1" accent2="accent2" accent3="accent3" accent4="accent4" accent5="accent5" accent6="accent6" hlink="hlink" folHlink="folHlink"/>
  <p:sldLayoutIdLst>
    <p:sldLayoutId id="2147483762" r:id="rId1"/>
    <p:sldLayoutId id="2147483763" r:id="rId2"/>
    <p:sldLayoutId id="2147483764" r:id="rId3"/>
    <p:sldLayoutId id="2147483765" r:id="rId4"/>
    <p:sldLayoutId id="2147483766" r:id="rId5"/>
    <p:sldLayoutId id="2147483767" r:id="rId6"/>
    <p:sldLayoutId id="2147483768" r:id="rId7"/>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5B081E52-71EA-4E57-8407-382B560E530B}" type="slidenum">
              <a:rPr lang="en-US" smtClean="0"/>
              <a:pPr/>
              <a:t>‹#›</a:t>
            </a:fld>
            <a:endParaRPr lang="en-US"/>
          </a:p>
        </p:txBody>
      </p:sp>
      <p:sp>
        <p:nvSpPr>
          <p:cNvPr id="77831" name="Line 7"/>
          <p:cNvSpPr>
            <a:spLocks noChangeShapeType="1"/>
          </p:cNvSpPr>
          <p:nvPr/>
        </p:nvSpPr>
        <p:spPr bwMode="auto">
          <a:xfrm>
            <a:off x="0" y="1447800"/>
            <a:ext cx="9144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Tree>
    <p:extLst>
      <p:ext uri="{BB962C8B-B14F-4D97-AF65-F5344CB8AC3E}">
        <p14:creationId xmlns:p14="http://schemas.microsoft.com/office/powerpoint/2010/main" val="3263273729"/>
      </p:ext>
    </p:extLst>
  </p:cSld>
  <p:clrMap bg1="lt1" tx1="dk1" bg2="lt2" tx2="dk2" accent1="accent1" accent2="accent2" accent3="accent3" accent4="accent4" accent5="accent5" accent6="accent6" hlink="hlink" folHlink="folHlink"/>
  <p:sldLayoutIdLst>
    <p:sldLayoutId id="2147483770" r:id="rId1"/>
    <p:sldLayoutId id="2147483771" r:id="rId2"/>
    <p:sldLayoutId id="2147483772" r:id="rId3"/>
    <p:sldLayoutId id="2147483773" r:id="rId4"/>
    <p:sldLayoutId id="2147483774" r:id="rId5"/>
    <p:sldLayoutId id="2147483775" r:id="rId6"/>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5.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slideLayout" Target="../slideLayouts/slideLayout19.xml"/><Relationship Id="rId7" Type="http://schemas.openxmlformats.org/officeDocument/2006/relationships/image" Target="../media/image8.png"/><Relationship Id="rId2" Type="http://schemas.openxmlformats.org/officeDocument/2006/relationships/tags" Target="../tags/tag4.xml"/><Relationship Id="rId1" Type="http://schemas.openxmlformats.org/officeDocument/2006/relationships/tags" Target="../tags/tag3.xml"/><Relationship Id="rId6" Type="http://schemas.openxmlformats.org/officeDocument/2006/relationships/image" Target="../media/image7.wmf"/><Relationship Id="rId5" Type="http://schemas.openxmlformats.org/officeDocument/2006/relationships/image" Target="../media/image6.wmf"/><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hyperlink" Target="http://www.thewatertreatments.com/wastewater-sewage-treatment/coagulation-flocculation-process/" TargetMode="External"/><Relationship Id="rId2" Type="http://schemas.openxmlformats.org/officeDocument/2006/relationships/notesSlide" Target="../notesSlides/notesSlide11.xml"/><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3" Type="http://schemas.openxmlformats.org/officeDocument/2006/relationships/hyperlink" Target="https://confluence.cornell.edu/download/attachments/77267239/UFT_ASCE.pdf?version=1&amp;modificationDate=1345649734000" TargetMode="External"/><Relationship Id="rId2" Type="http://schemas.openxmlformats.org/officeDocument/2006/relationships/hyperlink" Target="https://confluence.cornell.edu/download/attachments/77267239/UFT_ASCEhttps:/confluence.cornell.edu/download/attachments/77267239/UFT_ASCE.pdf?version=1&amp;modificationDate=1345649734000.pdf?version=1&amp;modificationDate=1345649734000" TargetMode="External"/><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8" Type="http://schemas.openxmlformats.org/officeDocument/2006/relationships/image" Target="../media/image14.jpeg"/><Relationship Id="rId13" Type="http://schemas.openxmlformats.org/officeDocument/2006/relationships/image" Target="../media/image18.png"/><Relationship Id="rId3" Type="http://schemas.openxmlformats.org/officeDocument/2006/relationships/image" Target="../media/image10.png"/><Relationship Id="rId7" Type="http://schemas.openxmlformats.org/officeDocument/2006/relationships/image" Target="../media/image1.jpeg"/><Relationship Id="rId12" Type="http://schemas.openxmlformats.org/officeDocument/2006/relationships/hyperlink" Target="../Polls/RM.pptx#-1,3,ECNTheory" TargetMode="External"/><Relationship Id="rId2" Type="http://schemas.openxmlformats.org/officeDocument/2006/relationships/notesSlide" Target="../notesSlides/notesSlide14.xml"/><Relationship Id="rId1" Type="http://schemas.openxmlformats.org/officeDocument/2006/relationships/slideLayout" Target="../slideLayouts/slideLayout16.xml"/><Relationship Id="rId6" Type="http://schemas.openxmlformats.org/officeDocument/2006/relationships/image" Target="../media/image13.png"/><Relationship Id="rId11" Type="http://schemas.openxmlformats.org/officeDocument/2006/relationships/image" Target="../media/image17.png"/><Relationship Id="rId5" Type="http://schemas.openxmlformats.org/officeDocument/2006/relationships/image" Target="../media/image12.jpeg"/><Relationship Id="rId10" Type="http://schemas.openxmlformats.org/officeDocument/2006/relationships/image" Target="../media/image16.wmf"/><Relationship Id="rId4" Type="http://schemas.openxmlformats.org/officeDocument/2006/relationships/image" Target="../media/image11.jpeg"/><Relationship Id="rId9" Type="http://schemas.openxmlformats.org/officeDocument/2006/relationships/image" Target="../media/image15.jpeg"/></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slideLayout" Target="../slideLayouts/slideLayout16.xml"/><Relationship Id="rId1" Type="http://schemas.openxmlformats.org/officeDocument/2006/relationships/tags" Target="../tags/tag5.xml"/></Relationships>
</file>

<file path=ppt/slides/_rels/slide19.xml.rels><?xml version="1.0" encoding="UTF-8" standalone="yes"?>
<Relationships xmlns="http://schemas.openxmlformats.org/package/2006/relationships"><Relationship Id="rId8" Type="http://schemas.openxmlformats.org/officeDocument/2006/relationships/slideLayout" Target="../slideLayouts/slideLayout16.xml"/><Relationship Id="rId13" Type="http://schemas.openxmlformats.org/officeDocument/2006/relationships/image" Target="../media/image20.emf"/><Relationship Id="rId18" Type="http://schemas.openxmlformats.org/officeDocument/2006/relationships/image" Target="../media/image25.png"/><Relationship Id="rId3" Type="http://schemas.openxmlformats.org/officeDocument/2006/relationships/tags" Target="../tags/tag7.xml"/><Relationship Id="rId7" Type="http://schemas.openxmlformats.org/officeDocument/2006/relationships/tags" Target="../tags/tag11.xml"/><Relationship Id="rId12" Type="http://schemas.openxmlformats.org/officeDocument/2006/relationships/oleObject" Target="../embeddings/oleObject1.bin"/><Relationship Id="rId17" Type="http://schemas.openxmlformats.org/officeDocument/2006/relationships/image" Target="../media/image24.png"/><Relationship Id="rId2" Type="http://schemas.openxmlformats.org/officeDocument/2006/relationships/tags" Target="../tags/tag6.xml"/><Relationship Id="rId16" Type="http://schemas.openxmlformats.org/officeDocument/2006/relationships/image" Target="../media/image23.png"/><Relationship Id="rId1" Type="http://schemas.openxmlformats.org/officeDocument/2006/relationships/vmlDrawing" Target="../drawings/vmlDrawing1.vml"/><Relationship Id="rId6" Type="http://schemas.openxmlformats.org/officeDocument/2006/relationships/tags" Target="../tags/tag10.xml"/><Relationship Id="rId11" Type="http://schemas.openxmlformats.org/officeDocument/2006/relationships/image" Target="../media/image17.png"/><Relationship Id="rId5" Type="http://schemas.openxmlformats.org/officeDocument/2006/relationships/tags" Target="../tags/tag9.xml"/><Relationship Id="rId15" Type="http://schemas.openxmlformats.org/officeDocument/2006/relationships/image" Target="../media/image22.png"/><Relationship Id="rId10" Type="http://schemas.openxmlformats.org/officeDocument/2006/relationships/image" Target="../media/image10.png"/><Relationship Id="rId19" Type="http://schemas.openxmlformats.org/officeDocument/2006/relationships/image" Target="../media/image26.png"/><Relationship Id="rId4" Type="http://schemas.openxmlformats.org/officeDocument/2006/relationships/tags" Target="../tags/tag8.xml"/><Relationship Id="rId9" Type="http://schemas.openxmlformats.org/officeDocument/2006/relationships/notesSlide" Target="../notesSlides/notesSlide15.xml"/><Relationship Id="rId14" Type="http://schemas.openxmlformats.org/officeDocument/2006/relationships/image" Target="../media/image2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6.xml"/><Relationship Id="rId7" Type="http://schemas.openxmlformats.org/officeDocument/2006/relationships/image" Target="../media/image27.wmf"/><Relationship Id="rId2" Type="http://schemas.openxmlformats.org/officeDocument/2006/relationships/slideLayout" Target="../slideLayouts/slideLayout16.xml"/><Relationship Id="rId1" Type="http://schemas.openxmlformats.org/officeDocument/2006/relationships/vmlDrawing" Target="../drawings/vmlDrawing2.vml"/><Relationship Id="rId6" Type="http://schemas.openxmlformats.org/officeDocument/2006/relationships/oleObject" Target="../embeddings/oleObject2.bin"/><Relationship Id="rId5" Type="http://schemas.openxmlformats.org/officeDocument/2006/relationships/image" Target="../media/image17.png"/><Relationship Id="rId4" Type="http://schemas.openxmlformats.org/officeDocument/2006/relationships/image" Target="../media/image1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36.png"/><Relationship Id="rId3" Type="http://schemas.openxmlformats.org/officeDocument/2006/relationships/slideLayout" Target="../slideLayouts/slideLayout16.xml"/><Relationship Id="rId7" Type="http://schemas.openxmlformats.org/officeDocument/2006/relationships/image" Target="../media/image31.jpeg"/><Relationship Id="rId12" Type="http://schemas.openxmlformats.org/officeDocument/2006/relationships/image" Target="../media/image10.png"/><Relationship Id="rId2" Type="http://schemas.openxmlformats.org/officeDocument/2006/relationships/tags" Target="../tags/tag13.xml"/><Relationship Id="rId1" Type="http://schemas.openxmlformats.org/officeDocument/2006/relationships/tags" Target="../tags/tag12.xml"/><Relationship Id="rId6" Type="http://schemas.openxmlformats.org/officeDocument/2006/relationships/image" Target="../media/image30.png"/><Relationship Id="rId11" Type="http://schemas.openxmlformats.org/officeDocument/2006/relationships/image" Target="../media/image35.png"/><Relationship Id="rId5" Type="http://schemas.openxmlformats.org/officeDocument/2006/relationships/image" Target="../media/image29.png"/><Relationship Id="rId10" Type="http://schemas.openxmlformats.org/officeDocument/2006/relationships/image" Target="../media/image34.png"/><Relationship Id="rId4" Type="http://schemas.openxmlformats.org/officeDocument/2006/relationships/notesSlide" Target="../notesSlides/notesSlide18.xml"/><Relationship Id="rId9" Type="http://schemas.openxmlformats.org/officeDocument/2006/relationships/image" Target="../media/image3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6.xml"/><Relationship Id="rId1" Type="http://schemas.openxmlformats.org/officeDocument/2006/relationships/tags" Target="../tags/tag14.xml"/><Relationship Id="rId4" Type="http://schemas.openxmlformats.org/officeDocument/2006/relationships/image" Target="../media/image37.png"/></Relationships>
</file>

<file path=ppt/slides/_rels/slide28.xml.rels><?xml version="1.0" encoding="UTF-8" standalone="yes"?>
<Relationships xmlns="http://schemas.openxmlformats.org/package/2006/relationships"><Relationship Id="rId8" Type="http://schemas.openxmlformats.org/officeDocument/2006/relationships/tags" Target="../tags/tag21.xml"/><Relationship Id="rId13" Type="http://schemas.openxmlformats.org/officeDocument/2006/relationships/image" Target="../media/image38.wmf"/><Relationship Id="rId18" Type="http://schemas.openxmlformats.org/officeDocument/2006/relationships/image" Target="../media/image43.png"/><Relationship Id="rId3" Type="http://schemas.openxmlformats.org/officeDocument/2006/relationships/tags" Target="../tags/tag16.xml"/><Relationship Id="rId21" Type="http://schemas.openxmlformats.org/officeDocument/2006/relationships/image" Target="../media/image45.png"/><Relationship Id="rId7" Type="http://schemas.openxmlformats.org/officeDocument/2006/relationships/tags" Target="../tags/tag20.xml"/><Relationship Id="rId12" Type="http://schemas.openxmlformats.org/officeDocument/2006/relationships/oleObject" Target="../embeddings/oleObject3.bin"/><Relationship Id="rId17" Type="http://schemas.openxmlformats.org/officeDocument/2006/relationships/image" Target="../media/image42.png"/><Relationship Id="rId2" Type="http://schemas.openxmlformats.org/officeDocument/2006/relationships/tags" Target="../tags/tag15.xml"/><Relationship Id="rId16" Type="http://schemas.openxmlformats.org/officeDocument/2006/relationships/image" Target="../media/image41.png"/><Relationship Id="rId20" Type="http://schemas.openxmlformats.org/officeDocument/2006/relationships/image" Target="../media/image44.png"/><Relationship Id="rId1" Type="http://schemas.openxmlformats.org/officeDocument/2006/relationships/vmlDrawing" Target="../drawings/vmlDrawing3.vml"/><Relationship Id="rId6" Type="http://schemas.openxmlformats.org/officeDocument/2006/relationships/tags" Target="../tags/tag19.xml"/><Relationship Id="rId11" Type="http://schemas.openxmlformats.org/officeDocument/2006/relationships/notesSlide" Target="../notesSlides/notesSlide20.xml"/><Relationship Id="rId5" Type="http://schemas.openxmlformats.org/officeDocument/2006/relationships/tags" Target="../tags/tag18.xml"/><Relationship Id="rId15" Type="http://schemas.openxmlformats.org/officeDocument/2006/relationships/image" Target="../media/image40.png"/><Relationship Id="rId10" Type="http://schemas.openxmlformats.org/officeDocument/2006/relationships/slideLayout" Target="../slideLayouts/slideLayout16.xml"/><Relationship Id="rId19" Type="http://schemas.openxmlformats.org/officeDocument/2006/relationships/image" Target="../media/image29.png"/><Relationship Id="rId4" Type="http://schemas.openxmlformats.org/officeDocument/2006/relationships/tags" Target="../tags/tag17.xml"/><Relationship Id="rId9" Type="http://schemas.openxmlformats.org/officeDocument/2006/relationships/tags" Target="../tags/tag22.xml"/><Relationship Id="rId14" Type="http://schemas.openxmlformats.org/officeDocument/2006/relationships/image" Target="../media/image3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6.xml"/><Relationship Id="rId1" Type="http://schemas.openxmlformats.org/officeDocument/2006/relationships/tags" Target="../tags/tag1.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1.xml"/><Relationship Id="rId7" Type="http://schemas.openxmlformats.org/officeDocument/2006/relationships/image" Target="../media/image570.png"/><Relationship Id="rId2" Type="http://schemas.openxmlformats.org/officeDocument/2006/relationships/slideLayout" Target="../slideLayouts/slideLayout19.xml"/><Relationship Id="rId1" Type="http://schemas.openxmlformats.org/officeDocument/2006/relationships/vmlDrawing" Target="../drawings/vmlDrawing4.vml"/><Relationship Id="rId6" Type="http://schemas.openxmlformats.org/officeDocument/2006/relationships/image" Target="../media/image47.png"/><Relationship Id="rId5" Type="http://schemas.openxmlformats.org/officeDocument/2006/relationships/image" Target="../media/image46.wmf"/><Relationship Id="rId4" Type="http://schemas.openxmlformats.org/officeDocument/2006/relationships/oleObject" Target="../embeddings/oleObject4.bin"/></Relationships>
</file>

<file path=ppt/slides/_rels/slide32.xml.rels><?xml version="1.0" encoding="UTF-8" standalone="yes"?>
<Relationships xmlns="http://schemas.openxmlformats.org/package/2006/relationships"><Relationship Id="rId8" Type="http://schemas.openxmlformats.org/officeDocument/2006/relationships/notesSlide" Target="../notesSlides/notesSlide22.xml"/><Relationship Id="rId13" Type="http://schemas.openxmlformats.org/officeDocument/2006/relationships/image" Target="../media/image51.png"/><Relationship Id="rId3" Type="http://schemas.openxmlformats.org/officeDocument/2006/relationships/tags" Target="../tags/tag24.xml"/><Relationship Id="rId7" Type="http://schemas.openxmlformats.org/officeDocument/2006/relationships/slideLayout" Target="../slideLayouts/slideLayout19.xml"/><Relationship Id="rId12" Type="http://schemas.openxmlformats.org/officeDocument/2006/relationships/image" Target="../media/image50.png"/><Relationship Id="rId2" Type="http://schemas.openxmlformats.org/officeDocument/2006/relationships/tags" Target="../tags/tag23.xml"/><Relationship Id="rId1" Type="http://schemas.openxmlformats.org/officeDocument/2006/relationships/vmlDrawing" Target="../drawings/vmlDrawing5.vml"/><Relationship Id="rId6" Type="http://schemas.openxmlformats.org/officeDocument/2006/relationships/tags" Target="../tags/tag27.xml"/><Relationship Id="rId11" Type="http://schemas.openxmlformats.org/officeDocument/2006/relationships/image" Target="../media/image49.png"/><Relationship Id="rId5" Type="http://schemas.openxmlformats.org/officeDocument/2006/relationships/tags" Target="../tags/tag26.xml"/><Relationship Id="rId15" Type="http://schemas.openxmlformats.org/officeDocument/2006/relationships/image" Target="../media/image53.png"/><Relationship Id="rId10" Type="http://schemas.openxmlformats.org/officeDocument/2006/relationships/image" Target="../media/image48.wmf"/><Relationship Id="rId4" Type="http://schemas.openxmlformats.org/officeDocument/2006/relationships/tags" Target="../tags/tag25.xml"/><Relationship Id="rId9" Type="http://schemas.openxmlformats.org/officeDocument/2006/relationships/oleObject" Target="file:///C:\Users\mw24\Google%20Drive\Mathcad%2015%20files\Rapid%20mix%20exploration.xmcd\Selection%201299%201011%201713%201220" TargetMode="External"/><Relationship Id="rId14" Type="http://schemas.openxmlformats.org/officeDocument/2006/relationships/image" Target="../media/image5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slideLayout" Target="../slideLayouts/slideLayout16.xml"/><Relationship Id="rId1" Type="http://schemas.openxmlformats.org/officeDocument/2006/relationships/tags" Target="../tags/tag28.xml"/><Relationship Id="rId4" Type="http://schemas.openxmlformats.org/officeDocument/2006/relationships/image" Target="../media/image55.png"/></Relationships>
</file>

<file path=ppt/slides/_rels/slide36.xml.rels><?xml version="1.0" encoding="UTF-8" standalone="yes"?>
<Relationships xmlns="http://schemas.openxmlformats.org/package/2006/relationships"><Relationship Id="rId8" Type="http://schemas.openxmlformats.org/officeDocument/2006/relationships/notesSlide" Target="../notesSlides/notesSlide23.xml"/><Relationship Id="rId13" Type="http://schemas.openxmlformats.org/officeDocument/2006/relationships/oleObject" Target="file:///C:\Users\mw24\Documents\Mathcad\Kolmogorov%20diffusion%20Rapid%20Mix.xmcd\Selection%20611%201210%20713%201293" TargetMode="External"/><Relationship Id="rId18" Type="http://schemas.openxmlformats.org/officeDocument/2006/relationships/image" Target="../media/image61.png"/><Relationship Id="rId3" Type="http://schemas.openxmlformats.org/officeDocument/2006/relationships/tags" Target="../tags/tag30.xml"/><Relationship Id="rId21" Type="http://schemas.openxmlformats.org/officeDocument/2006/relationships/image" Target="../media/image64.png"/><Relationship Id="rId7" Type="http://schemas.openxmlformats.org/officeDocument/2006/relationships/slideLayout" Target="../slideLayouts/slideLayout19.xml"/><Relationship Id="rId12" Type="http://schemas.openxmlformats.org/officeDocument/2006/relationships/image" Target="../media/image57.wmf"/><Relationship Id="rId17" Type="http://schemas.openxmlformats.org/officeDocument/2006/relationships/image" Target="../media/image60.png"/><Relationship Id="rId2" Type="http://schemas.openxmlformats.org/officeDocument/2006/relationships/tags" Target="../tags/tag29.xml"/><Relationship Id="rId16" Type="http://schemas.openxmlformats.org/officeDocument/2006/relationships/image" Target="../media/image59.emf"/><Relationship Id="rId20" Type="http://schemas.openxmlformats.org/officeDocument/2006/relationships/image" Target="../media/image63.png"/><Relationship Id="rId1" Type="http://schemas.openxmlformats.org/officeDocument/2006/relationships/vmlDrawing" Target="../drawings/vmlDrawing6.vml"/><Relationship Id="rId6" Type="http://schemas.openxmlformats.org/officeDocument/2006/relationships/tags" Target="../tags/tag33.xml"/><Relationship Id="rId11" Type="http://schemas.openxmlformats.org/officeDocument/2006/relationships/oleObject" Target="../embeddings/oleObject6.bin"/><Relationship Id="rId5" Type="http://schemas.openxmlformats.org/officeDocument/2006/relationships/tags" Target="../tags/tag32.xml"/><Relationship Id="rId15" Type="http://schemas.openxmlformats.org/officeDocument/2006/relationships/image" Target="../media/image54.png"/><Relationship Id="rId10" Type="http://schemas.openxmlformats.org/officeDocument/2006/relationships/image" Target="../media/image56.wmf"/><Relationship Id="rId19" Type="http://schemas.openxmlformats.org/officeDocument/2006/relationships/image" Target="../media/image62.png"/><Relationship Id="rId4" Type="http://schemas.openxmlformats.org/officeDocument/2006/relationships/tags" Target="../tags/tag31.xml"/><Relationship Id="rId9" Type="http://schemas.openxmlformats.org/officeDocument/2006/relationships/oleObject" Target="../embeddings/oleObject5.bin"/><Relationship Id="rId14" Type="http://schemas.openxmlformats.org/officeDocument/2006/relationships/image" Target="../media/image58.wmf"/></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9.xml"/><Relationship Id="rId1" Type="http://schemas.openxmlformats.org/officeDocument/2006/relationships/tags" Target="../tags/tag34.xml"/><Relationship Id="rId5" Type="http://schemas.openxmlformats.org/officeDocument/2006/relationships/image" Target="../media/image63.png"/><Relationship Id="rId4" Type="http://schemas.openxmlformats.org/officeDocument/2006/relationships/image" Target="../media/image54.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6.xml"/><Relationship Id="rId1" Type="http://schemas.openxmlformats.org/officeDocument/2006/relationships/tags" Target="../tags/tag35.xml"/><Relationship Id="rId4" Type="http://schemas.openxmlformats.org/officeDocument/2006/relationships/image" Target="../media/image65.png"/></Relationships>
</file>

<file path=ppt/slides/_rels/slide39.xml.rels><?xml version="1.0" encoding="UTF-8" standalone="yes"?>
<Relationships xmlns="http://schemas.openxmlformats.org/package/2006/relationships"><Relationship Id="rId8" Type="http://schemas.openxmlformats.org/officeDocument/2006/relationships/hyperlink" Target="https://picasaweb.google.com/100703814570796592714/PlantaAguaClaraSanMatias2015" TargetMode="External"/><Relationship Id="rId3" Type="http://schemas.openxmlformats.org/officeDocument/2006/relationships/image" Target="../media/image67.png"/><Relationship Id="rId7" Type="http://schemas.openxmlformats.org/officeDocument/2006/relationships/image" Target="../media/image18.png"/><Relationship Id="rId2" Type="http://schemas.openxmlformats.org/officeDocument/2006/relationships/image" Target="../media/image66.png"/><Relationship Id="rId1" Type="http://schemas.openxmlformats.org/officeDocument/2006/relationships/slideLayout" Target="../slideLayouts/slideLayout19.xml"/><Relationship Id="rId6" Type="http://schemas.openxmlformats.org/officeDocument/2006/relationships/hyperlink" Target="../Polls/RM.pptx#-1,6,CoffeeStirring" TargetMode="External"/><Relationship Id="rId5" Type="http://schemas.openxmlformats.org/officeDocument/2006/relationships/image" Target="../media/image69.png"/><Relationship Id="rId4" Type="http://schemas.openxmlformats.org/officeDocument/2006/relationships/image" Target="../media/image68.png"/><Relationship Id="rId9" Type="http://schemas.openxmlformats.org/officeDocument/2006/relationships/image" Target="../media/image70.jpeg"/></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40.xml.rels><?xml version="1.0" encoding="UTF-8" standalone="yes"?>
<Relationships xmlns="http://schemas.openxmlformats.org/package/2006/relationships"><Relationship Id="rId8" Type="http://schemas.openxmlformats.org/officeDocument/2006/relationships/image" Target="../media/image71.png"/><Relationship Id="rId13" Type="http://schemas.openxmlformats.org/officeDocument/2006/relationships/image" Target="../media/image75.png"/><Relationship Id="rId3" Type="http://schemas.openxmlformats.org/officeDocument/2006/relationships/tags" Target="../tags/tag38.xml"/><Relationship Id="rId7" Type="http://schemas.openxmlformats.org/officeDocument/2006/relationships/slideLayout" Target="../slideLayouts/slideLayout19.xml"/><Relationship Id="rId12" Type="http://schemas.openxmlformats.org/officeDocument/2006/relationships/image" Target="../media/image74.png"/><Relationship Id="rId2" Type="http://schemas.openxmlformats.org/officeDocument/2006/relationships/tags" Target="../tags/tag37.xml"/><Relationship Id="rId1" Type="http://schemas.openxmlformats.org/officeDocument/2006/relationships/tags" Target="../tags/tag36.xml"/><Relationship Id="rId6" Type="http://schemas.openxmlformats.org/officeDocument/2006/relationships/tags" Target="../tags/tag41.xml"/><Relationship Id="rId11" Type="http://schemas.openxmlformats.org/officeDocument/2006/relationships/image" Target="../media/image73.png"/><Relationship Id="rId5" Type="http://schemas.openxmlformats.org/officeDocument/2006/relationships/tags" Target="../tags/tag40.xml"/><Relationship Id="rId10" Type="http://schemas.openxmlformats.org/officeDocument/2006/relationships/image" Target="../media/image72.png"/><Relationship Id="rId4" Type="http://schemas.openxmlformats.org/officeDocument/2006/relationships/tags" Target="../tags/tag39.xml"/><Relationship Id="rId9" Type="http://schemas.openxmlformats.org/officeDocument/2006/relationships/image" Target="../media/image63.png"/><Relationship Id="rId14" Type="http://schemas.openxmlformats.org/officeDocument/2006/relationships/image" Target="../media/image76.png"/></Relationships>
</file>

<file path=ppt/slides/_rels/slide41.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71.png"/><Relationship Id="rId18" Type="http://schemas.openxmlformats.org/officeDocument/2006/relationships/image" Target="../media/image81.png"/><Relationship Id="rId3" Type="http://schemas.openxmlformats.org/officeDocument/2006/relationships/tags" Target="../tags/tag44.xml"/><Relationship Id="rId7" Type="http://schemas.openxmlformats.org/officeDocument/2006/relationships/tags" Target="../tags/tag48.xml"/><Relationship Id="rId12" Type="http://schemas.openxmlformats.org/officeDocument/2006/relationships/image" Target="../media/image77.emf"/><Relationship Id="rId17" Type="http://schemas.openxmlformats.org/officeDocument/2006/relationships/image" Target="../media/image80.png"/><Relationship Id="rId2" Type="http://schemas.openxmlformats.org/officeDocument/2006/relationships/tags" Target="../tags/tag43.xml"/><Relationship Id="rId16" Type="http://schemas.openxmlformats.org/officeDocument/2006/relationships/image" Target="../media/image79.png"/><Relationship Id="rId1" Type="http://schemas.openxmlformats.org/officeDocument/2006/relationships/tags" Target="../tags/tag42.xml"/><Relationship Id="rId6" Type="http://schemas.openxmlformats.org/officeDocument/2006/relationships/tags" Target="../tags/tag47.xml"/><Relationship Id="rId11" Type="http://schemas.openxmlformats.org/officeDocument/2006/relationships/image" Target="../media/image18.png"/><Relationship Id="rId5" Type="http://schemas.openxmlformats.org/officeDocument/2006/relationships/tags" Target="../tags/tag46.xml"/><Relationship Id="rId15" Type="http://schemas.openxmlformats.org/officeDocument/2006/relationships/image" Target="../media/image78.png"/><Relationship Id="rId10" Type="http://schemas.openxmlformats.org/officeDocument/2006/relationships/hyperlink" Target="../Polls/RM.pptx#-1,9,Headlossandflow" TargetMode="External"/><Relationship Id="rId19" Type="http://schemas.openxmlformats.org/officeDocument/2006/relationships/image" Target="../media/image82.png"/><Relationship Id="rId4" Type="http://schemas.openxmlformats.org/officeDocument/2006/relationships/tags" Target="../tags/tag45.xml"/><Relationship Id="rId9" Type="http://schemas.openxmlformats.org/officeDocument/2006/relationships/notesSlide" Target="../notesSlides/notesSlide26.xml"/><Relationship Id="rId14" Type="http://schemas.openxmlformats.org/officeDocument/2006/relationships/image" Target="../media/image63.png"/></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16.xml"/><Relationship Id="rId7" Type="http://schemas.openxmlformats.org/officeDocument/2006/relationships/image" Target="../media/image63.png"/><Relationship Id="rId2" Type="http://schemas.openxmlformats.org/officeDocument/2006/relationships/tags" Target="../tags/tag50.xml"/><Relationship Id="rId1" Type="http://schemas.openxmlformats.org/officeDocument/2006/relationships/tags" Target="../tags/tag49.xml"/><Relationship Id="rId6" Type="http://schemas.openxmlformats.org/officeDocument/2006/relationships/image" Target="../media/image82.png"/><Relationship Id="rId5" Type="http://schemas.openxmlformats.org/officeDocument/2006/relationships/image" Target="../media/image77.emf"/><Relationship Id="rId4" Type="http://schemas.openxmlformats.org/officeDocument/2006/relationships/image" Target="../media/image7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4.xml.rels><?xml version="1.0" encoding="UTF-8" standalone="yes"?>
<Relationships xmlns="http://schemas.openxmlformats.org/package/2006/relationships"><Relationship Id="rId3" Type="http://schemas.openxmlformats.org/officeDocument/2006/relationships/image" Target="../media/image83.wmf"/><Relationship Id="rId2" Type="http://schemas.openxmlformats.org/officeDocument/2006/relationships/notesSlide" Target="../notesSlides/notesSlide27.xml"/><Relationship Id="rId1" Type="http://schemas.openxmlformats.org/officeDocument/2006/relationships/slideLayout" Target="../slideLayouts/slideLayout16.xml"/></Relationships>
</file>

<file path=ppt/slides/_rels/slide45.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6.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6.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19.xml"/><Relationship Id="rId1" Type="http://schemas.openxmlformats.org/officeDocument/2006/relationships/video" Target="file:///C:\Users\mw24\Videos\Cowen%20turbulent%20mixing.avi" TargetMode="External"/><Relationship Id="rId4" Type="http://schemas.openxmlformats.org/officeDocument/2006/relationships/image" Target="../media/image84.png"/></Relationships>
</file>

<file path=ppt/slides/_rels/slide49.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tags" Target="../tags/tag53.xml"/><Relationship Id="rId7" Type="http://schemas.openxmlformats.org/officeDocument/2006/relationships/image" Target="../media/image87.png"/><Relationship Id="rId2" Type="http://schemas.openxmlformats.org/officeDocument/2006/relationships/tags" Target="../tags/tag52.xml"/><Relationship Id="rId1" Type="http://schemas.openxmlformats.org/officeDocument/2006/relationships/tags" Target="../tags/tag51.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50.xml.rels><?xml version="1.0" encoding="UTF-8" standalone="yes"?>
<Relationships xmlns="http://schemas.openxmlformats.org/package/2006/relationships"><Relationship Id="rId8" Type="http://schemas.openxmlformats.org/officeDocument/2006/relationships/hyperlink" Target="http://en.wikipedia.org/wiki/Albert_Einstein" TargetMode="External"/><Relationship Id="rId13" Type="http://schemas.openxmlformats.org/officeDocument/2006/relationships/image" Target="../media/image93.png"/><Relationship Id="rId3" Type="http://schemas.openxmlformats.org/officeDocument/2006/relationships/tags" Target="../tags/tag56.xml"/><Relationship Id="rId7" Type="http://schemas.openxmlformats.org/officeDocument/2006/relationships/notesSlide" Target="../notesSlides/notesSlide31.xml"/><Relationship Id="rId12" Type="http://schemas.openxmlformats.org/officeDocument/2006/relationships/image" Target="../media/image92.png"/><Relationship Id="rId2" Type="http://schemas.openxmlformats.org/officeDocument/2006/relationships/tags" Target="../tags/tag55.xml"/><Relationship Id="rId16" Type="http://schemas.openxmlformats.org/officeDocument/2006/relationships/image" Target="../media/image96.png"/><Relationship Id="rId1" Type="http://schemas.openxmlformats.org/officeDocument/2006/relationships/tags" Target="../tags/tag54.xml"/><Relationship Id="rId6" Type="http://schemas.openxmlformats.org/officeDocument/2006/relationships/slideLayout" Target="../slideLayouts/slideLayout16.xml"/><Relationship Id="rId11" Type="http://schemas.openxmlformats.org/officeDocument/2006/relationships/image" Target="../media/image91.wmf"/><Relationship Id="rId5" Type="http://schemas.openxmlformats.org/officeDocument/2006/relationships/tags" Target="../tags/tag58.xml"/><Relationship Id="rId15" Type="http://schemas.openxmlformats.org/officeDocument/2006/relationships/image" Target="../media/image95.png"/><Relationship Id="rId10" Type="http://schemas.openxmlformats.org/officeDocument/2006/relationships/image" Target="../media/image90.wmf"/><Relationship Id="rId4" Type="http://schemas.openxmlformats.org/officeDocument/2006/relationships/tags" Target="../tags/tag57.xml"/><Relationship Id="rId9" Type="http://schemas.openxmlformats.org/officeDocument/2006/relationships/image" Target="../media/image89.wmf"/><Relationship Id="rId14" Type="http://schemas.openxmlformats.org/officeDocument/2006/relationships/image" Target="../media/image94.png"/></Relationships>
</file>

<file path=ppt/slides/_rels/slide51.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99.png"/><Relationship Id="rId3" Type="http://schemas.openxmlformats.org/officeDocument/2006/relationships/tags" Target="../tags/tag61.xml"/><Relationship Id="rId7" Type="http://schemas.openxmlformats.org/officeDocument/2006/relationships/tags" Target="../tags/tag65.xml"/><Relationship Id="rId12" Type="http://schemas.openxmlformats.org/officeDocument/2006/relationships/image" Target="../media/image98.png"/><Relationship Id="rId17" Type="http://schemas.openxmlformats.org/officeDocument/2006/relationships/image" Target="../media/image103.png"/><Relationship Id="rId2" Type="http://schemas.openxmlformats.org/officeDocument/2006/relationships/tags" Target="../tags/tag60.xml"/><Relationship Id="rId16" Type="http://schemas.openxmlformats.org/officeDocument/2006/relationships/image" Target="../media/image102.png"/><Relationship Id="rId1" Type="http://schemas.openxmlformats.org/officeDocument/2006/relationships/tags" Target="../tags/tag59.xml"/><Relationship Id="rId6" Type="http://schemas.openxmlformats.org/officeDocument/2006/relationships/tags" Target="../tags/tag64.xml"/><Relationship Id="rId11" Type="http://schemas.openxmlformats.org/officeDocument/2006/relationships/image" Target="../media/image29.png"/><Relationship Id="rId5" Type="http://schemas.openxmlformats.org/officeDocument/2006/relationships/tags" Target="../tags/tag63.xml"/><Relationship Id="rId15" Type="http://schemas.openxmlformats.org/officeDocument/2006/relationships/image" Target="../media/image101.png"/><Relationship Id="rId10" Type="http://schemas.openxmlformats.org/officeDocument/2006/relationships/image" Target="../media/image97.emf"/><Relationship Id="rId4" Type="http://schemas.openxmlformats.org/officeDocument/2006/relationships/tags" Target="../tags/tag62.xml"/><Relationship Id="rId9" Type="http://schemas.openxmlformats.org/officeDocument/2006/relationships/notesSlide" Target="../notesSlides/notesSlide32.xml"/><Relationship Id="rId14" Type="http://schemas.openxmlformats.org/officeDocument/2006/relationships/image" Target="../media/image100.png"/></Relationships>
</file>

<file path=ppt/slides/_rels/slide52.xml.rels><?xml version="1.0" encoding="UTF-8" standalone="yes"?>
<Relationships xmlns="http://schemas.openxmlformats.org/package/2006/relationships"><Relationship Id="rId8" Type="http://schemas.openxmlformats.org/officeDocument/2006/relationships/image" Target="../media/image104.wmf"/><Relationship Id="rId3" Type="http://schemas.openxmlformats.org/officeDocument/2006/relationships/tags" Target="../tags/tag67.xml"/><Relationship Id="rId7" Type="http://schemas.openxmlformats.org/officeDocument/2006/relationships/oleObject" Target="../embeddings/oleObject7.bin"/><Relationship Id="rId2" Type="http://schemas.openxmlformats.org/officeDocument/2006/relationships/tags" Target="../tags/tag66.xml"/><Relationship Id="rId1" Type="http://schemas.openxmlformats.org/officeDocument/2006/relationships/vmlDrawing" Target="../drawings/vmlDrawing7.vml"/><Relationship Id="rId6" Type="http://schemas.openxmlformats.org/officeDocument/2006/relationships/image" Target="../media/image105.png"/><Relationship Id="rId5" Type="http://schemas.openxmlformats.org/officeDocument/2006/relationships/notesSlide" Target="../notesSlides/notesSlide33.xml"/><Relationship Id="rId10" Type="http://schemas.openxmlformats.org/officeDocument/2006/relationships/image" Target="../media/image107.png"/><Relationship Id="rId4" Type="http://schemas.openxmlformats.org/officeDocument/2006/relationships/slideLayout" Target="../slideLayouts/slideLayout19.xml"/><Relationship Id="rId9" Type="http://schemas.openxmlformats.org/officeDocument/2006/relationships/image" Target="../media/image106.png"/></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19.xml"/><Relationship Id="rId1" Type="http://schemas.openxmlformats.org/officeDocument/2006/relationships/tags" Target="../tags/tag68.xml"/><Relationship Id="rId5" Type="http://schemas.openxmlformats.org/officeDocument/2006/relationships/image" Target="../media/image109.png"/><Relationship Id="rId4" Type="http://schemas.openxmlformats.org/officeDocument/2006/relationships/image" Target="../media/image108.png"/></Relationships>
</file>

<file path=ppt/slides/_rels/slide54.xml.rels><?xml version="1.0" encoding="UTF-8" standalone="yes"?>
<Relationships xmlns="http://schemas.openxmlformats.org/package/2006/relationships"><Relationship Id="rId8" Type="http://schemas.openxmlformats.org/officeDocument/2006/relationships/slideLayout" Target="../slideLayouts/slideLayout16.xml"/><Relationship Id="rId13" Type="http://schemas.openxmlformats.org/officeDocument/2006/relationships/image" Target="../media/image113.png"/><Relationship Id="rId3" Type="http://schemas.openxmlformats.org/officeDocument/2006/relationships/tags" Target="../tags/tag71.xml"/><Relationship Id="rId7" Type="http://schemas.openxmlformats.org/officeDocument/2006/relationships/tags" Target="../tags/tag75.xml"/><Relationship Id="rId12" Type="http://schemas.openxmlformats.org/officeDocument/2006/relationships/image" Target="../media/image112.png"/><Relationship Id="rId17" Type="http://schemas.openxmlformats.org/officeDocument/2006/relationships/image" Target="../media/image117.png"/><Relationship Id="rId2" Type="http://schemas.openxmlformats.org/officeDocument/2006/relationships/tags" Target="../tags/tag70.xml"/><Relationship Id="rId16" Type="http://schemas.openxmlformats.org/officeDocument/2006/relationships/image" Target="../media/image116.png"/><Relationship Id="rId1" Type="http://schemas.openxmlformats.org/officeDocument/2006/relationships/tags" Target="../tags/tag69.xml"/><Relationship Id="rId6" Type="http://schemas.openxmlformats.org/officeDocument/2006/relationships/tags" Target="../tags/tag74.xml"/><Relationship Id="rId11" Type="http://schemas.openxmlformats.org/officeDocument/2006/relationships/image" Target="../media/image111.png"/><Relationship Id="rId5" Type="http://schemas.openxmlformats.org/officeDocument/2006/relationships/tags" Target="../tags/tag73.xml"/><Relationship Id="rId15" Type="http://schemas.openxmlformats.org/officeDocument/2006/relationships/image" Target="../media/image115.png"/><Relationship Id="rId10" Type="http://schemas.openxmlformats.org/officeDocument/2006/relationships/image" Target="../media/image110.wmf"/><Relationship Id="rId4" Type="http://schemas.openxmlformats.org/officeDocument/2006/relationships/tags" Target="../tags/tag72.xml"/><Relationship Id="rId9" Type="http://schemas.openxmlformats.org/officeDocument/2006/relationships/notesSlide" Target="../notesSlides/notesSlide35.xml"/><Relationship Id="rId14" Type="http://schemas.openxmlformats.org/officeDocument/2006/relationships/image" Target="../media/image114.png"/></Relationships>
</file>

<file path=ppt/slides/_rels/slide55.xml.rels><?xml version="1.0" encoding="UTF-8" standalone="yes"?>
<Relationships xmlns="http://schemas.openxmlformats.org/package/2006/relationships"><Relationship Id="rId8" Type="http://schemas.openxmlformats.org/officeDocument/2006/relationships/image" Target="../media/image120.png"/><Relationship Id="rId3" Type="http://schemas.openxmlformats.org/officeDocument/2006/relationships/tags" Target="../tags/tag78.xml"/><Relationship Id="rId7" Type="http://schemas.openxmlformats.org/officeDocument/2006/relationships/image" Target="../media/image119.png"/><Relationship Id="rId2" Type="http://schemas.openxmlformats.org/officeDocument/2006/relationships/tags" Target="../tags/tag77.xml"/><Relationship Id="rId1" Type="http://schemas.openxmlformats.org/officeDocument/2006/relationships/tags" Target="../tags/tag76.xml"/><Relationship Id="rId6" Type="http://schemas.openxmlformats.org/officeDocument/2006/relationships/image" Target="../media/image118.png"/><Relationship Id="rId5" Type="http://schemas.openxmlformats.org/officeDocument/2006/relationships/slideLayout" Target="../slideLayouts/slideLayout16.xml"/><Relationship Id="rId4" Type="http://schemas.openxmlformats.org/officeDocument/2006/relationships/tags" Target="../tags/tag79.xml"/><Relationship Id="rId9" Type="http://schemas.openxmlformats.org/officeDocument/2006/relationships/image" Target="../media/image121.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7.xml.rels><?xml version="1.0" encoding="UTF-8" standalone="yes"?>
<Relationships xmlns="http://schemas.openxmlformats.org/package/2006/relationships"><Relationship Id="rId8" Type="http://schemas.openxmlformats.org/officeDocument/2006/relationships/image" Target="../media/image123.png"/><Relationship Id="rId3" Type="http://schemas.openxmlformats.org/officeDocument/2006/relationships/tags" Target="../tags/tag82.xml"/><Relationship Id="rId7" Type="http://schemas.openxmlformats.org/officeDocument/2006/relationships/image" Target="../media/image122.png"/><Relationship Id="rId2" Type="http://schemas.openxmlformats.org/officeDocument/2006/relationships/tags" Target="../tags/tag81.xml"/><Relationship Id="rId1" Type="http://schemas.openxmlformats.org/officeDocument/2006/relationships/tags" Target="../tags/tag80.xml"/><Relationship Id="rId6" Type="http://schemas.openxmlformats.org/officeDocument/2006/relationships/notesSlide" Target="../notesSlides/notesSlide36.xml"/><Relationship Id="rId5" Type="http://schemas.openxmlformats.org/officeDocument/2006/relationships/slideLayout" Target="../slideLayouts/slideLayout16.xml"/><Relationship Id="rId10" Type="http://schemas.openxmlformats.org/officeDocument/2006/relationships/image" Target="../media/image125.png"/><Relationship Id="rId4" Type="http://schemas.openxmlformats.org/officeDocument/2006/relationships/tags" Target="../tags/tag83.xml"/><Relationship Id="rId9" Type="http://schemas.openxmlformats.org/officeDocument/2006/relationships/image" Target="../media/image124.png"/></Relationships>
</file>

<file path=ppt/slides/_rels/slide58.xml.rels><?xml version="1.0" encoding="UTF-8" standalone="yes"?>
<Relationships xmlns="http://schemas.openxmlformats.org/package/2006/relationships"><Relationship Id="rId8" Type="http://schemas.openxmlformats.org/officeDocument/2006/relationships/notesSlide" Target="../notesSlides/notesSlide37.xml"/><Relationship Id="rId13" Type="http://schemas.openxmlformats.org/officeDocument/2006/relationships/image" Target="../media/image129.png"/><Relationship Id="rId3" Type="http://schemas.openxmlformats.org/officeDocument/2006/relationships/tags" Target="../tags/tag86.xml"/><Relationship Id="rId7" Type="http://schemas.openxmlformats.org/officeDocument/2006/relationships/slideLayout" Target="../slideLayouts/slideLayout19.xml"/><Relationship Id="rId12" Type="http://schemas.openxmlformats.org/officeDocument/2006/relationships/image" Target="../media/image128.png"/><Relationship Id="rId2" Type="http://schemas.openxmlformats.org/officeDocument/2006/relationships/tags" Target="../tags/tag85.xml"/><Relationship Id="rId1" Type="http://schemas.openxmlformats.org/officeDocument/2006/relationships/tags" Target="../tags/tag84.xml"/><Relationship Id="rId6" Type="http://schemas.openxmlformats.org/officeDocument/2006/relationships/tags" Target="../tags/tag89.xml"/><Relationship Id="rId11" Type="http://schemas.openxmlformats.org/officeDocument/2006/relationships/image" Target="../media/image127.png"/><Relationship Id="rId5" Type="http://schemas.openxmlformats.org/officeDocument/2006/relationships/tags" Target="../tags/tag88.xml"/><Relationship Id="rId10" Type="http://schemas.openxmlformats.org/officeDocument/2006/relationships/image" Target="../media/image126.png"/><Relationship Id="rId4" Type="http://schemas.openxmlformats.org/officeDocument/2006/relationships/tags" Target="../tags/tag87.xml"/><Relationship Id="rId9" Type="http://schemas.openxmlformats.org/officeDocument/2006/relationships/image" Target="../media/image115.png"/><Relationship Id="rId14" Type="http://schemas.openxmlformats.org/officeDocument/2006/relationships/image" Target="../media/image130.png"/></Relationships>
</file>

<file path=ppt/slides/_rels/slide59.xml.rels><?xml version="1.0" encoding="UTF-8" standalone="yes"?>
<Relationships xmlns="http://schemas.openxmlformats.org/package/2006/relationships"><Relationship Id="rId8" Type="http://schemas.openxmlformats.org/officeDocument/2006/relationships/image" Target="../media/image132.png"/><Relationship Id="rId3" Type="http://schemas.openxmlformats.org/officeDocument/2006/relationships/tags" Target="../tags/tag92.xml"/><Relationship Id="rId7" Type="http://schemas.openxmlformats.org/officeDocument/2006/relationships/image" Target="../media/image98.png"/><Relationship Id="rId2" Type="http://schemas.openxmlformats.org/officeDocument/2006/relationships/tags" Target="../tags/tag91.xml"/><Relationship Id="rId1" Type="http://schemas.openxmlformats.org/officeDocument/2006/relationships/tags" Target="../tags/tag90.xml"/><Relationship Id="rId6" Type="http://schemas.openxmlformats.org/officeDocument/2006/relationships/image" Target="../media/image131.png"/><Relationship Id="rId5" Type="http://schemas.openxmlformats.org/officeDocument/2006/relationships/slideLayout" Target="../slideLayouts/slideLayout19.xml"/><Relationship Id="rId4" Type="http://schemas.openxmlformats.org/officeDocument/2006/relationships/tags" Target="../tags/tag93.xml"/><Relationship Id="rId9" Type="http://schemas.openxmlformats.org/officeDocument/2006/relationships/image" Target="../media/image133.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60.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29.png"/><Relationship Id="rId3" Type="http://schemas.openxmlformats.org/officeDocument/2006/relationships/tags" Target="../tags/tag96.xml"/><Relationship Id="rId7" Type="http://schemas.openxmlformats.org/officeDocument/2006/relationships/tags" Target="../tags/tag100.xml"/><Relationship Id="rId12" Type="http://schemas.openxmlformats.org/officeDocument/2006/relationships/image" Target="../media/image135.png"/><Relationship Id="rId17" Type="http://schemas.openxmlformats.org/officeDocument/2006/relationships/image" Target="../media/image139.png"/><Relationship Id="rId2" Type="http://schemas.openxmlformats.org/officeDocument/2006/relationships/tags" Target="../tags/tag95.xml"/><Relationship Id="rId16" Type="http://schemas.openxmlformats.org/officeDocument/2006/relationships/image" Target="../media/image138.png"/><Relationship Id="rId1" Type="http://schemas.openxmlformats.org/officeDocument/2006/relationships/tags" Target="../tags/tag94.xml"/><Relationship Id="rId6" Type="http://schemas.openxmlformats.org/officeDocument/2006/relationships/tags" Target="../tags/tag99.xml"/><Relationship Id="rId11" Type="http://schemas.openxmlformats.org/officeDocument/2006/relationships/image" Target="../media/image134.png"/><Relationship Id="rId5" Type="http://schemas.openxmlformats.org/officeDocument/2006/relationships/tags" Target="../tags/tag98.xml"/><Relationship Id="rId15" Type="http://schemas.openxmlformats.org/officeDocument/2006/relationships/image" Target="../media/image137.png"/><Relationship Id="rId10" Type="http://schemas.openxmlformats.org/officeDocument/2006/relationships/image" Target="../media/image200.png"/><Relationship Id="rId4" Type="http://schemas.openxmlformats.org/officeDocument/2006/relationships/tags" Target="../tags/tag97.xml"/><Relationship Id="rId9" Type="http://schemas.openxmlformats.org/officeDocument/2006/relationships/notesSlide" Target="../notesSlides/notesSlide38.xml"/><Relationship Id="rId14" Type="http://schemas.openxmlformats.org/officeDocument/2006/relationships/image" Target="../media/image136.png"/></Relationships>
</file>

<file path=ppt/slides/_rels/slide61.xml.rels><?xml version="1.0" encoding="UTF-8" standalone="yes"?>
<Relationships xmlns="http://schemas.openxmlformats.org/package/2006/relationships"><Relationship Id="rId8" Type="http://schemas.openxmlformats.org/officeDocument/2006/relationships/image" Target="../media/image140.png"/><Relationship Id="rId3" Type="http://schemas.openxmlformats.org/officeDocument/2006/relationships/tags" Target="../tags/tag103.xml"/><Relationship Id="rId7" Type="http://schemas.openxmlformats.org/officeDocument/2006/relationships/image" Target="../media/image139.png"/><Relationship Id="rId2" Type="http://schemas.openxmlformats.org/officeDocument/2006/relationships/tags" Target="../tags/tag102.xml"/><Relationship Id="rId1" Type="http://schemas.openxmlformats.org/officeDocument/2006/relationships/tags" Target="../tags/tag101.xml"/><Relationship Id="rId6" Type="http://schemas.openxmlformats.org/officeDocument/2006/relationships/slideLayout" Target="../slideLayouts/slideLayout19.xml"/><Relationship Id="rId11" Type="http://schemas.openxmlformats.org/officeDocument/2006/relationships/image" Target="../media/image143.png"/><Relationship Id="rId5" Type="http://schemas.openxmlformats.org/officeDocument/2006/relationships/tags" Target="../tags/tag105.xml"/><Relationship Id="rId10" Type="http://schemas.openxmlformats.org/officeDocument/2006/relationships/image" Target="../media/image142.png"/><Relationship Id="rId4" Type="http://schemas.openxmlformats.org/officeDocument/2006/relationships/tags" Target="../tags/tag104.xml"/><Relationship Id="rId9" Type="http://schemas.openxmlformats.org/officeDocument/2006/relationships/image" Target="../media/image141.png"/></Relationships>
</file>

<file path=ppt/slides/_rels/slide62.xml.rels><?xml version="1.0" encoding="UTF-8" standalone="yes"?>
<Relationships xmlns="http://schemas.openxmlformats.org/package/2006/relationships"><Relationship Id="rId8" Type="http://schemas.openxmlformats.org/officeDocument/2006/relationships/image" Target="../media/image144.png"/><Relationship Id="rId13" Type="http://schemas.openxmlformats.org/officeDocument/2006/relationships/image" Target="../media/image149.png"/><Relationship Id="rId3" Type="http://schemas.openxmlformats.org/officeDocument/2006/relationships/tags" Target="../tags/tag108.xml"/><Relationship Id="rId7" Type="http://schemas.openxmlformats.org/officeDocument/2006/relationships/slideLayout" Target="../slideLayouts/slideLayout19.xml"/><Relationship Id="rId12" Type="http://schemas.openxmlformats.org/officeDocument/2006/relationships/image" Target="../media/image148.png"/><Relationship Id="rId2" Type="http://schemas.openxmlformats.org/officeDocument/2006/relationships/tags" Target="../tags/tag107.xml"/><Relationship Id="rId1" Type="http://schemas.openxmlformats.org/officeDocument/2006/relationships/tags" Target="../tags/tag106.xml"/><Relationship Id="rId6" Type="http://schemas.openxmlformats.org/officeDocument/2006/relationships/tags" Target="../tags/tag111.xml"/><Relationship Id="rId11" Type="http://schemas.openxmlformats.org/officeDocument/2006/relationships/image" Target="../media/image147.png"/><Relationship Id="rId5" Type="http://schemas.openxmlformats.org/officeDocument/2006/relationships/tags" Target="../tags/tag110.xml"/><Relationship Id="rId10" Type="http://schemas.openxmlformats.org/officeDocument/2006/relationships/image" Target="../media/image146.png"/><Relationship Id="rId4" Type="http://schemas.openxmlformats.org/officeDocument/2006/relationships/tags" Target="../tags/tag109.xml"/><Relationship Id="rId9" Type="http://schemas.openxmlformats.org/officeDocument/2006/relationships/image" Target="../media/image145.png"/></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19.xml"/><Relationship Id="rId1" Type="http://schemas.openxmlformats.org/officeDocument/2006/relationships/vmlDrawing" Target="../drawings/vmlDrawing8.vml"/><Relationship Id="rId5" Type="http://schemas.openxmlformats.org/officeDocument/2006/relationships/image" Target="../media/image150.wmf"/><Relationship Id="rId4" Type="http://schemas.openxmlformats.org/officeDocument/2006/relationships/oleObject" Target="../embeddings/oleObject8.bin"/></Relationships>
</file>

<file path=ppt/slides/_rels/slide64.xml.rels><?xml version="1.0" encoding="UTF-8" standalone="yes"?>
<Relationships xmlns="http://schemas.openxmlformats.org/package/2006/relationships"><Relationship Id="rId3" Type="http://schemas.openxmlformats.org/officeDocument/2006/relationships/image" Target="../media/image151.jpeg"/><Relationship Id="rId2" Type="http://schemas.openxmlformats.org/officeDocument/2006/relationships/notesSlide" Target="../notesSlides/notesSlide40.xml"/><Relationship Id="rId1" Type="http://schemas.openxmlformats.org/officeDocument/2006/relationships/slideLayout" Target="../slideLayouts/slideLayout19.xml"/></Relationships>
</file>

<file path=ppt/slides/_rels/slide65.xml.rels><?xml version="1.0" encoding="UTF-8" standalone="yes"?>
<Relationships xmlns="http://schemas.openxmlformats.org/package/2006/relationships"><Relationship Id="rId3" Type="http://schemas.openxmlformats.org/officeDocument/2006/relationships/hyperlink" Target="http://pubs.acs.org/action/doSearch?action=search&amp;author=Mattson,+Sante&amp;qsSearchArea=author" TargetMode="External"/><Relationship Id="rId2" Type="http://schemas.openxmlformats.org/officeDocument/2006/relationships/image" Target="../media/image152.png"/><Relationship Id="rId1" Type="http://schemas.openxmlformats.org/officeDocument/2006/relationships/slideLayout" Target="../slideLayouts/slideLayout16.xml"/></Relationships>
</file>

<file path=ppt/slides/_rels/slide66.xml.rels><?xml version="1.0" encoding="UTF-8" standalone="yes"?>
<Relationships xmlns="http://schemas.openxmlformats.org/package/2006/relationships"><Relationship Id="rId3" Type="http://schemas.openxmlformats.org/officeDocument/2006/relationships/image" Target="../media/image153.jpeg"/><Relationship Id="rId7" Type="http://schemas.openxmlformats.org/officeDocument/2006/relationships/image" Target="../media/image155.png"/><Relationship Id="rId2" Type="http://schemas.openxmlformats.org/officeDocument/2006/relationships/notesSlide" Target="../notesSlides/notesSlide41.xml"/><Relationship Id="rId1" Type="http://schemas.openxmlformats.org/officeDocument/2006/relationships/slideLayout" Target="../slideLayouts/slideLayout16.xml"/><Relationship Id="rId6" Type="http://schemas.openxmlformats.org/officeDocument/2006/relationships/image" Target="../media/image28.png"/><Relationship Id="rId5" Type="http://schemas.openxmlformats.org/officeDocument/2006/relationships/image" Target="../media/image154.png"/><Relationship Id="rId4" Type="http://schemas.openxmlformats.org/officeDocument/2006/relationships/hyperlink" Target="http://dx.doi.org/10.1016/j.cjche.2015.02.003" TargetMode="External"/></Relationships>
</file>

<file path=ppt/slides/_rels/slide67.xml.rels><?xml version="1.0" encoding="UTF-8" standalone="yes"?>
<Relationships xmlns="http://schemas.openxmlformats.org/package/2006/relationships"><Relationship Id="rId3" Type="http://schemas.openxmlformats.org/officeDocument/2006/relationships/image" Target="../media/image153.jpeg"/><Relationship Id="rId2" Type="http://schemas.openxmlformats.org/officeDocument/2006/relationships/notesSlide" Target="../notesSlides/notesSlide42.xml"/><Relationship Id="rId1" Type="http://schemas.openxmlformats.org/officeDocument/2006/relationships/slideLayout" Target="../slideLayouts/slideLayout16.xml"/><Relationship Id="rId5" Type="http://schemas.openxmlformats.org/officeDocument/2006/relationships/image" Target="../media/image156.png"/><Relationship Id="rId4" Type="http://schemas.openxmlformats.org/officeDocument/2006/relationships/hyperlink" Target="http://dx.doi.org/10.1016/j.cjche.2015.02.003" TargetMode="External"/></Relationships>
</file>

<file path=ppt/slides/_rels/slide68.xml.rels><?xml version="1.0" encoding="UTF-8" standalone="yes"?>
<Relationships xmlns="http://schemas.openxmlformats.org/package/2006/relationships"><Relationship Id="rId3" Type="http://schemas.openxmlformats.org/officeDocument/2006/relationships/image" Target="../media/image153.jpeg"/><Relationship Id="rId2" Type="http://schemas.openxmlformats.org/officeDocument/2006/relationships/notesSlide" Target="../notesSlides/notesSlide43.xml"/><Relationship Id="rId1" Type="http://schemas.openxmlformats.org/officeDocument/2006/relationships/slideLayout" Target="../slideLayouts/slideLayout16.xml"/><Relationship Id="rId5" Type="http://schemas.openxmlformats.org/officeDocument/2006/relationships/image" Target="../media/image156.png"/><Relationship Id="rId4" Type="http://schemas.openxmlformats.org/officeDocument/2006/relationships/hyperlink" Target="http://dx.doi.org/10.1016/j.cjche.2015.02.003" TargetMode="External"/></Relationships>
</file>

<file path=ppt/slides/_rels/slide69.xml.rels><?xml version="1.0" encoding="UTF-8" standalone="yes"?>
<Relationships xmlns="http://schemas.openxmlformats.org/package/2006/relationships"><Relationship Id="rId3" Type="http://schemas.openxmlformats.org/officeDocument/2006/relationships/hyperlink" Target="http://scholar.lib.vt.edu/theses/available/etd-121798-212304/unrestricted/Chapter1.pdf" TargetMode="External"/><Relationship Id="rId2" Type="http://schemas.openxmlformats.org/officeDocument/2006/relationships/notesSlide" Target="../notesSlides/notesSlide44.xml"/><Relationship Id="rId1" Type="http://schemas.openxmlformats.org/officeDocument/2006/relationships/slideLayout" Target="../slideLayouts/slideLayout16.xml"/><Relationship Id="rId5" Type="http://schemas.openxmlformats.org/officeDocument/2006/relationships/hyperlink" Target="http://dx.doi.org/10.1016/j.cjche.2015.02.003" TargetMode="External"/><Relationship Id="rId4" Type="http://schemas.openxmlformats.org/officeDocument/2006/relationships/image" Target="../media/image157.jpe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6.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4.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16.xml"/></Relationships>
</file>

<file path=ppt/slides/_rels/slide75.xml.rels><?xml version="1.0" encoding="UTF-8" standalone="yes"?>
<Relationships xmlns="http://schemas.openxmlformats.org/package/2006/relationships"><Relationship Id="rId8" Type="http://schemas.openxmlformats.org/officeDocument/2006/relationships/hyperlink" Target="http://www.cup.uni-muenchen.de/ac/kluefers/homepage/L/kc1/literature/al_speciation_2006.pdf" TargetMode="External"/><Relationship Id="rId3" Type="http://schemas.openxmlformats.org/officeDocument/2006/relationships/image" Target="../media/image159.png"/><Relationship Id="rId7" Type="http://schemas.openxmlformats.org/officeDocument/2006/relationships/image" Target="../media/image163.png"/><Relationship Id="rId2" Type="http://schemas.openxmlformats.org/officeDocument/2006/relationships/notesSlide" Target="../notesSlides/notesSlide45.xml"/><Relationship Id="rId1" Type="http://schemas.openxmlformats.org/officeDocument/2006/relationships/slideLayout" Target="../slideLayouts/slideLayout16.xml"/><Relationship Id="rId6" Type="http://schemas.openxmlformats.org/officeDocument/2006/relationships/image" Target="../media/image162.png"/><Relationship Id="rId5" Type="http://schemas.openxmlformats.org/officeDocument/2006/relationships/image" Target="../media/image161.png"/><Relationship Id="rId4" Type="http://schemas.openxmlformats.org/officeDocument/2006/relationships/image" Target="../media/image160.png"/><Relationship Id="rId9" Type="http://schemas.openxmlformats.org/officeDocument/2006/relationships/image" Target="../media/image164.png"/></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6.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6.xml"/><Relationship Id="rId1" Type="http://schemas.openxmlformats.org/officeDocument/2006/relationships/tags" Target="../tags/tag2.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7" descr="P1040003"/>
          <p:cNvPicPr>
            <a:picLocks noChangeAspect="1" noChangeArrowheads="1"/>
          </p:cNvPicPr>
          <p:nvPr/>
        </p:nvPicPr>
        <p:blipFill>
          <a:blip r:embed="rId3" cstate="print">
            <a:lum bright="18000"/>
          </a:blip>
          <a:srcRect b="33879"/>
          <a:stretch>
            <a:fillRect/>
          </a:stretch>
        </p:blipFill>
        <p:spPr bwMode="auto">
          <a:xfrm>
            <a:off x="5537916" y="3561889"/>
            <a:ext cx="3400024" cy="2239530"/>
          </a:xfrm>
          <a:prstGeom prst="rect">
            <a:avLst/>
          </a:prstGeom>
          <a:noFill/>
          <a:ln w="9525">
            <a:noFill/>
            <a:miter lim="800000"/>
            <a:headEnd/>
            <a:tailEnd/>
          </a:ln>
        </p:spPr>
      </p:pic>
      <p:sp>
        <p:nvSpPr>
          <p:cNvPr id="2051" name="Rectangle 3"/>
          <p:cNvSpPr>
            <a:spLocks noGrp="1" noChangeArrowheads="1"/>
          </p:cNvSpPr>
          <p:nvPr>
            <p:ph type="subTitle" idx="1"/>
          </p:nvPr>
        </p:nvSpPr>
        <p:spPr>
          <a:xfrm>
            <a:off x="1015666" y="3628622"/>
            <a:ext cx="3698002" cy="2128838"/>
          </a:xfrm>
        </p:spPr>
        <p:txBody>
          <a:bodyPr/>
          <a:lstStyle/>
          <a:p>
            <a:r>
              <a:rPr lang="en-US" sz="2800" dirty="0"/>
              <a:t>Aggregation</a:t>
            </a:r>
          </a:p>
          <a:p>
            <a:r>
              <a:rPr lang="en-US" sz="2800" dirty="0"/>
              <a:t>Intermolecular bonding</a:t>
            </a:r>
          </a:p>
          <a:p>
            <a:r>
              <a:rPr lang="en-US" sz="2800" dirty="0"/>
              <a:t>Mixing</a:t>
            </a:r>
          </a:p>
          <a:p>
            <a:r>
              <a:rPr lang="en-US" sz="2800" dirty="0"/>
              <a:t>Energy Dissipation</a:t>
            </a:r>
          </a:p>
          <a:p>
            <a:r>
              <a:rPr lang="en-US" sz="2800" dirty="0"/>
              <a:t>Shear and Diffusion</a:t>
            </a:r>
          </a:p>
        </p:txBody>
      </p:sp>
      <p:sp>
        <p:nvSpPr>
          <p:cNvPr id="2050" name="Rectangle 2"/>
          <p:cNvSpPr>
            <a:spLocks noGrp="1" noChangeArrowheads="1"/>
          </p:cNvSpPr>
          <p:nvPr>
            <p:ph type="ctrTitle" sz="quarter"/>
          </p:nvPr>
        </p:nvSpPr>
        <p:spPr>
          <a:xfrm>
            <a:off x="359229" y="1962150"/>
            <a:ext cx="8784771" cy="1470025"/>
          </a:xfrm>
        </p:spPr>
        <p:txBody>
          <a:bodyPr/>
          <a:lstStyle/>
          <a:p>
            <a:r>
              <a:rPr lang="en-US" sz="4000" dirty="0"/>
              <a:t>Coagulation and Rapid Mix: A search for a basis for rational design</a:t>
            </a:r>
          </a:p>
        </p:txBody>
      </p:sp>
      <p:sp>
        <p:nvSpPr>
          <p:cNvPr id="2052" name="Text Box 4"/>
          <p:cNvSpPr txBox="1">
            <a:spLocks noChangeArrowheads="1"/>
          </p:cNvSpPr>
          <p:nvPr/>
        </p:nvSpPr>
        <p:spPr bwMode="auto">
          <a:xfrm>
            <a:off x="1766079" y="479134"/>
            <a:ext cx="6006322" cy="1200329"/>
          </a:xfrm>
          <a:prstGeom prst="rect">
            <a:avLst/>
          </a:prstGeom>
          <a:noFill/>
          <a:ln w="12700" algn="ctr">
            <a:noFill/>
            <a:miter lim="800000"/>
            <a:headEnd type="none" w="lg" len="med"/>
            <a:tailEnd type="none" w="lg" len="med"/>
          </a:ln>
          <a:effectLst/>
        </p:spPr>
        <p:txBody>
          <a:bodyPr wrap="square">
            <a:spAutoFit/>
          </a:bodyPr>
          <a:lstStyle/>
          <a:p>
            <a:pPr algn="ctr"/>
            <a:r>
              <a:rPr lang="en-US" sz="3600" dirty="0"/>
              <a:t>Sustainable Municipal Drinking Water Treatment</a:t>
            </a:r>
          </a:p>
        </p:txBody>
      </p:sp>
      <p:grpSp>
        <p:nvGrpSpPr>
          <p:cNvPr id="7" name="Group 6"/>
          <p:cNvGrpSpPr/>
          <p:nvPr/>
        </p:nvGrpSpPr>
        <p:grpSpPr>
          <a:xfrm>
            <a:off x="7291449" y="-1104405"/>
            <a:ext cx="1852551" cy="2617416"/>
            <a:chOff x="223271" y="2189528"/>
            <a:chExt cx="3105674" cy="4341301"/>
          </a:xfrm>
        </p:grpSpPr>
        <p:pic>
          <p:nvPicPr>
            <p:cNvPr id="8" name="Picture 5"/>
            <p:cNvPicPr>
              <a:picLocks noChangeAspect="1" noChangeArrowheads="1"/>
            </p:cNvPicPr>
            <p:nvPr/>
          </p:nvPicPr>
          <p:blipFill>
            <a:blip r:embed="rId4" cstate="print">
              <a:clrChange>
                <a:clrFrom>
                  <a:srgbClr val="212830"/>
                </a:clrFrom>
                <a:clrTo>
                  <a:srgbClr val="212830">
                    <a:alpha val="0"/>
                  </a:srgbClr>
                </a:clrTo>
              </a:clrChange>
            </a:blip>
            <a:srcRect/>
            <a:stretch>
              <a:fillRect/>
            </a:stretch>
          </p:blipFill>
          <p:spPr bwMode="auto">
            <a:xfrm>
              <a:off x="223271" y="3767034"/>
              <a:ext cx="3105674" cy="2763795"/>
            </a:xfrm>
            <a:prstGeom prst="rect">
              <a:avLst/>
            </a:prstGeom>
            <a:noFill/>
            <a:ln w="9525">
              <a:noFill/>
              <a:miter lim="800000"/>
              <a:headEnd/>
              <a:tailEnd/>
            </a:ln>
          </p:spPr>
        </p:pic>
        <p:sp>
          <p:nvSpPr>
            <p:cNvPr id="9" name="Rectangle 8"/>
            <p:cNvSpPr/>
            <p:nvPr/>
          </p:nvSpPr>
          <p:spPr bwMode="auto">
            <a:xfrm>
              <a:off x="2197916" y="2189528"/>
              <a:ext cx="67112" cy="3271706"/>
            </a:xfrm>
            <a:prstGeom prst="rect">
              <a:avLst/>
            </a:prstGeom>
            <a:solidFill>
              <a:schemeClr val="accent1"/>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pic>
          <p:nvPicPr>
            <p:cNvPr id="10" name="Picture 5"/>
            <p:cNvPicPr>
              <a:picLocks noChangeAspect="1" noChangeArrowheads="1"/>
            </p:cNvPicPr>
            <p:nvPr/>
          </p:nvPicPr>
          <p:blipFill>
            <a:blip r:embed="rId4" cstate="print">
              <a:clrChange>
                <a:clrFrom>
                  <a:srgbClr val="212830"/>
                </a:clrFrom>
                <a:clrTo>
                  <a:srgbClr val="212830">
                    <a:alpha val="0"/>
                  </a:srgbClr>
                </a:clrTo>
              </a:clrChange>
            </a:blip>
            <a:srcRect l="60566" r="31600" b="55445"/>
            <a:stretch>
              <a:fillRect/>
            </a:stretch>
          </p:blipFill>
          <p:spPr bwMode="auto">
            <a:xfrm>
              <a:off x="2114027" y="3760043"/>
              <a:ext cx="243279" cy="1231406"/>
            </a:xfrm>
            <a:prstGeom prst="rect">
              <a:avLst/>
            </a:prstGeom>
            <a:noFill/>
            <a:ln w="9525">
              <a:noFill/>
              <a:miter lim="800000"/>
              <a:headEnd/>
              <a:tailEnd/>
            </a:ln>
          </p:spPr>
        </p:pic>
      </p:grpSp>
      <p:grpSp>
        <p:nvGrpSpPr>
          <p:cNvPr id="4" name="Group 3"/>
          <p:cNvGrpSpPr/>
          <p:nvPr/>
        </p:nvGrpSpPr>
        <p:grpSpPr>
          <a:xfrm>
            <a:off x="6368432" y="1695647"/>
            <a:ext cx="1164101" cy="1289700"/>
            <a:chOff x="6368432" y="1695647"/>
            <a:chExt cx="1164101" cy="1289700"/>
          </a:xfrm>
        </p:grpSpPr>
        <p:sp>
          <p:nvSpPr>
            <p:cNvPr id="2" name="TextBox 1"/>
            <p:cNvSpPr txBox="1"/>
            <p:nvPr/>
          </p:nvSpPr>
          <p:spPr>
            <a:xfrm>
              <a:off x="6368432" y="1695647"/>
              <a:ext cx="1164101" cy="584775"/>
            </a:xfrm>
            <a:prstGeom prst="rect">
              <a:avLst/>
            </a:prstGeom>
            <a:noFill/>
          </p:spPr>
          <p:txBody>
            <a:bodyPr wrap="none" rtlCol="0">
              <a:spAutoFit/>
            </a:bodyPr>
            <a:lstStyle/>
            <a:p>
              <a:r>
                <a:rPr lang="en-US" sz="3200" b="1" dirty="0"/>
                <a:t>failed</a:t>
              </a:r>
            </a:p>
          </p:txBody>
        </p:sp>
        <p:sp>
          <p:nvSpPr>
            <p:cNvPr id="3" name="TextBox 2"/>
            <p:cNvSpPr txBox="1"/>
            <p:nvPr/>
          </p:nvSpPr>
          <p:spPr>
            <a:xfrm>
              <a:off x="6643686" y="2400572"/>
              <a:ext cx="423514" cy="584775"/>
            </a:xfrm>
            <a:prstGeom prst="rect">
              <a:avLst/>
            </a:prstGeom>
            <a:noFill/>
          </p:spPr>
          <p:txBody>
            <a:bodyPr wrap="none" rtlCol="0">
              <a:spAutoFit/>
            </a:bodyPr>
            <a:lstStyle/>
            <a:p>
              <a:r>
                <a:rPr lang="en-US" sz="3200" b="1" dirty="0"/>
                <a:t>^</a:t>
              </a:r>
            </a:p>
          </p:txBody>
        </p:sp>
      </p:grpSp>
      <p:sp>
        <p:nvSpPr>
          <p:cNvPr id="14" name="TextBox 13"/>
          <p:cNvSpPr txBox="1"/>
          <p:nvPr/>
        </p:nvSpPr>
        <p:spPr>
          <a:xfrm>
            <a:off x="5934023" y="1621505"/>
            <a:ext cx="2052165" cy="584775"/>
          </a:xfrm>
          <a:prstGeom prst="rect">
            <a:avLst/>
          </a:prstGeom>
          <a:solidFill>
            <a:schemeClr val="bg1"/>
          </a:solidFill>
        </p:spPr>
        <p:txBody>
          <a:bodyPr wrap="none" rtlCol="0">
            <a:spAutoFit/>
          </a:bodyPr>
          <a:lstStyle/>
          <a:p>
            <a:r>
              <a:rPr lang="en-US" sz="3200" b="1" dirty="0"/>
              <a:t>continuing</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5176" name="Picture 8"/>
          <p:cNvPicPr>
            <a:picLocks noChangeAspect="1" noChangeArrowheads="1"/>
          </p:cNvPicPr>
          <p:nvPr/>
        </p:nvPicPr>
        <p:blipFill>
          <a:blip r:embed="rId5" cstate="print"/>
          <a:srcRect b="18274"/>
          <a:stretch>
            <a:fillRect/>
          </a:stretch>
        </p:blipFill>
        <p:spPr bwMode="auto">
          <a:xfrm>
            <a:off x="74008" y="1785205"/>
            <a:ext cx="5619750" cy="4756272"/>
          </a:xfrm>
          <a:prstGeom prst="rect">
            <a:avLst/>
          </a:prstGeom>
          <a:noFill/>
          <a:ln w="9525">
            <a:noFill/>
            <a:miter lim="800000"/>
            <a:headEnd/>
            <a:tailEnd/>
          </a:ln>
          <a:effectLst/>
        </p:spPr>
      </p:pic>
      <p:sp>
        <p:nvSpPr>
          <p:cNvPr id="2" name="Title 1"/>
          <p:cNvSpPr>
            <a:spLocks noGrp="1"/>
          </p:cNvSpPr>
          <p:nvPr>
            <p:ph type="title"/>
          </p:nvPr>
        </p:nvSpPr>
        <p:spPr/>
        <p:txBody>
          <a:bodyPr/>
          <a:lstStyle/>
          <a:p>
            <a:r>
              <a:rPr lang="en-US" dirty="0"/>
              <a:t>Aluminum Solubility</a:t>
            </a:r>
          </a:p>
        </p:txBody>
      </p:sp>
      <p:cxnSp>
        <p:nvCxnSpPr>
          <p:cNvPr id="7" name="Straight Connector 6"/>
          <p:cNvCxnSpPr/>
          <p:nvPr/>
        </p:nvCxnSpPr>
        <p:spPr bwMode="auto">
          <a:xfrm rot="5400000" flipH="1" flipV="1">
            <a:off x="125150" y="4000500"/>
            <a:ext cx="4046220" cy="0"/>
          </a:xfrm>
          <a:prstGeom prst="line">
            <a:avLst/>
          </a:prstGeom>
          <a:noFill/>
          <a:ln w="12700" cap="flat" cmpd="sng" algn="ctr">
            <a:solidFill>
              <a:schemeClr val="tx1"/>
            </a:solidFill>
            <a:prstDash val="solid"/>
            <a:round/>
            <a:headEnd type="none" w="lg" len="med"/>
            <a:tailEnd type="none" w="lg" len="med"/>
          </a:ln>
          <a:effectLst/>
        </p:spPr>
      </p:cxnSp>
      <p:pic>
        <p:nvPicPr>
          <p:cNvPr id="775177" name="Picture 9"/>
          <p:cNvPicPr>
            <a:picLocks noChangeAspect="1" noChangeArrowheads="1"/>
          </p:cNvPicPr>
          <p:nvPr/>
        </p:nvPicPr>
        <p:blipFill>
          <a:blip r:embed="rId6" cstate="print"/>
          <a:srcRect l="8279" t="80920" r="48748"/>
          <a:stretch>
            <a:fillRect/>
          </a:stretch>
        </p:blipFill>
        <p:spPr bwMode="auto">
          <a:xfrm>
            <a:off x="5591914" y="1934307"/>
            <a:ext cx="2414953" cy="1110396"/>
          </a:xfrm>
          <a:prstGeom prst="rect">
            <a:avLst/>
          </a:prstGeom>
          <a:noFill/>
          <a:ln w="9525">
            <a:noFill/>
            <a:miter lim="800000"/>
            <a:headEnd/>
            <a:tailEnd/>
          </a:ln>
          <a:effectLst/>
        </p:spPr>
      </p:pic>
      <p:sp>
        <p:nvSpPr>
          <p:cNvPr id="8" name="TextBox 7"/>
          <p:cNvSpPr txBox="1"/>
          <p:nvPr/>
        </p:nvSpPr>
        <p:spPr>
          <a:xfrm>
            <a:off x="5890055" y="3534032"/>
            <a:ext cx="3253946" cy="2893100"/>
          </a:xfrm>
          <a:prstGeom prst="rect">
            <a:avLst/>
          </a:prstGeom>
          <a:noFill/>
        </p:spPr>
        <p:txBody>
          <a:bodyPr wrap="square" rtlCol="0">
            <a:spAutoFit/>
          </a:bodyPr>
          <a:lstStyle/>
          <a:p>
            <a:r>
              <a:rPr lang="en-US" dirty="0"/>
              <a:t>pH control is critical!</a:t>
            </a:r>
          </a:p>
          <a:p>
            <a:r>
              <a:rPr lang="en-US" dirty="0"/>
              <a:t>Coagulation fails at low pH and high pH because the coagulant becomes too soluble</a:t>
            </a:r>
          </a:p>
        </p:txBody>
      </p:sp>
      <p:pic>
        <p:nvPicPr>
          <p:cNvPr id="4" name="Picture 3">
            <a:extLst>
              <a:ext uri="{FF2B5EF4-FFF2-40B4-BE49-F238E27FC236}">
                <a16:creationId xmlns:a16="http://schemas.microsoft.com/office/drawing/2014/main" id="{82DD9A38-F575-4E57-BC3C-13F31B94E8B5}"/>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295072" y="2736893"/>
            <a:ext cx="1177905" cy="307810"/>
          </a:xfrm>
          <a:prstGeom prst="rect">
            <a:avLst/>
          </a:prstGeom>
        </p:spPr>
      </p:pic>
      <p:pic>
        <p:nvPicPr>
          <p:cNvPr id="6" name="Picture 5">
            <a:extLst>
              <a:ext uri="{FF2B5EF4-FFF2-40B4-BE49-F238E27FC236}">
                <a16:creationId xmlns:a16="http://schemas.microsoft.com/office/drawing/2014/main" id="{1858BF57-ADE7-4B25-9D10-D954787A3C12}"/>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4222513" y="4481461"/>
            <a:ext cx="1174857" cy="320000"/>
          </a:xfrm>
          <a:prstGeom prst="rect">
            <a:avLst/>
          </a:prstGeom>
        </p:spPr>
      </p:pic>
    </p:spTree>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Conventional Coagulation Hypothesis*</a:t>
            </a:r>
          </a:p>
        </p:txBody>
      </p:sp>
      <p:sp>
        <p:nvSpPr>
          <p:cNvPr id="3" name="Content Placeholder 2"/>
          <p:cNvSpPr>
            <a:spLocks noGrp="1"/>
          </p:cNvSpPr>
          <p:nvPr>
            <p:ph idx="1"/>
          </p:nvPr>
        </p:nvSpPr>
        <p:spPr/>
        <p:txBody>
          <a:bodyPr/>
          <a:lstStyle/>
          <a:p>
            <a:r>
              <a:rPr lang="en-US" dirty="0"/>
              <a:t>“The purpose of addition of coagulant chemicals is to neutralize the negative charges on the colloidal particles to prevent those particles from repelling each other. </a:t>
            </a:r>
          </a:p>
          <a:p>
            <a:r>
              <a:rPr lang="en-US" dirty="0"/>
              <a:t>Coagulants due to their positive charge attract negatively charged particles in the water.”</a:t>
            </a:r>
            <a:br>
              <a:rPr lang="en-US" dirty="0"/>
            </a:br>
            <a:r>
              <a:rPr lang="en-US" sz="2000" dirty="0">
                <a:hlinkClick r:id="rId3"/>
              </a:rPr>
              <a:t>http://www.thewatertreatments.com/wastewater-sewage-treatment/coagulation-flocculation-process/</a:t>
            </a:r>
            <a:endParaRPr lang="en-US" dirty="0"/>
          </a:p>
        </p:txBody>
      </p:sp>
      <p:sp>
        <p:nvSpPr>
          <p:cNvPr id="4" name="TextBox 3"/>
          <p:cNvSpPr txBox="1"/>
          <p:nvPr/>
        </p:nvSpPr>
        <p:spPr>
          <a:xfrm>
            <a:off x="158496" y="6299394"/>
            <a:ext cx="8656320" cy="400110"/>
          </a:xfrm>
          <a:prstGeom prst="rect">
            <a:avLst/>
          </a:prstGeom>
          <a:noFill/>
        </p:spPr>
        <p:txBody>
          <a:bodyPr wrap="square" rtlCol="0">
            <a:spAutoFit/>
          </a:bodyPr>
          <a:lstStyle/>
          <a:p>
            <a:r>
              <a:rPr lang="en-US" sz="2000" dirty="0"/>
              <a:t>* This hypothesis has been the explanation of coagulation for close to 100 years.</a:t>
            </a:r>
          </a:p>
        </p:txBody>
      </p:sp>
    </p:spTree>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9410" name="Rectangle 2"/>
          <p:cNvSpPr>
            <a:spLocks noGrp="1" noChangeArrowheads="1"/>
          </p:cNvSpPr>
          <p:nvPr>
            <p:ph type="title"/>
          </p:nvPr>
        </p:nvSpPr>
        <p:spPr/>
        <p:txBody>
          <a:bodyPr/>
          <a:lstStyle/>
          <a:p>
            <a:r>
              <a:rPr lang="en-US" sz="4000" dirty="0"/>
              <a:t>Surface charge of Particles and Natural Organic Matter (NOM)</a:t>
            </a:r>
          </a:p>
        </p:txBody>
      </p:sp>
      <p:sp>
        <p:nvSpPr>
          <p:cNvPr id="529411" name="Rectangle 3"/>
          <p:cNvSpPr>
            <a:spLocks noGrp="1" noChangeArrowheads="1"/>
          </p:cNvSpPr>
          <p:nvPr>
            <p:ph idx="1"/>
          </p:nvPr>
        </p:nvSpPr>
        <p:spPr/>
        <p:txBody>
          <a:bodyPr/>
          <a:lstStyle/>
          <a:p>
            <a:r>
              <a:rPr lang="en-US" sz="2800" dirty="0"/>
              <a:t>NOM significantly increases the required coagulant dose in some waters</a:t>
            </a:r>
          </a:p>
          <a:p>
            <a:r>
              <a:rPr lang="en-US" sz="2800" dirty="0"/>
              <a:t>The coagulant required increases with NOM concentration</a:t>
            </a:r>
          </a:p>
          <a:p>
            <a:r>
              <a:rPr lang="en-US" sz="2800" dirty="0"/>
              <a:t>Charge density (conventional explanation)</a:t>
            </a:r>
          </a:p>
          <a:p>
            <a:pPr lvl="1"/>
            <a:r>
              <a:rPr lang="en-US" sz="2400" dirty="0"/>
              <a:t>Clay: 0.05 to 0.5 </a:t>
            </a:r>
            <a:r>
              <a:rPr lang="en-US" sz="2400" dirty="0" err="1">
                <a:latin typeface="Symbol" pitchFamily="18" charset="2"/>
              </a:rPr>
              <a:t>m</a:t>
            </a:r>
            <a:r>
              <a:rPr lang="en-US" sz="2400" dirty="0" err="1"/>
              <a:t>eq</a:t>
            </a:r>
            <a:r>
              <a:rPr lang="en-US" sz="2400" dirty="0"/>
              <a:t>/mg (1 mg/L clay </a:t>
            </a:r>
            <a:r>
              <a:rPr lang="en-US" sz="2400" dirty="0">
                <a:cs typeface="Times New Roman" pitchFamily="18" charset="0"/>
              </a:rPr>
              <a:t>≈</a:t>
            </a:r>
            <a:r>
              <a:rPr lang="en-US" sz="2400" dirty="0"/>
              <a:t> 1 NTU)</a:t>
            </a:r>
          </a:p>
          <a:p>
            <a:pPr lvl="1"/>
            <a:r>
              <a:rPr lang="en-US" sz="2400" dirty="0" err="1"/>
              <a:t>Fulvic</a:t>
            </a:r>
            <a:r>
              <a:rPr lang="en-US" sz="2400" dirty="0"/>
              <a:t> acid 5 to 15 </a:t>
            </a:r>
            <a:r>
              <a:rPr lang="en-US" sz="2400" dirty="0" err="1">
                <a:latin typeface="Symbol" pitchFamily="18" charset="2"/>
              </a:rPr>
              <a:t>m</a:t>
            </a:r>
            <a:r>
              <a:rPr lang="en-US" sz="2400" dirty="0" err="1"/>
              <a:t>eq</a:t>
            </a:r>
            <a:r>
              <a:rPr lang="en-US" sz="2400" dirty="0"/>
              <a:t>/mg C</a:t>
            </a:r>
          </a:p>
          <a:p>
            <a:r>
              <a:rPr lang="en-US" sz="2800" dirty="0"/>
              <a:t>NOM also has a larger surface area* per unit mass than clay particles and thus provides many attachment sites for coagulant nanoparticles</a:t>
            </a:r>
            <a:r>
              <a:rPr lang="en-US" sz="2400" dirty="0"/>
              <a:t> </a:t>
            </a:r>
          </a:p>
        </p:txBody>
      </p:sp>
    </p:spTree>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Electrostatic Charge Neutralization	</a:t>
            </a:r>
          </a:p>
        </p:txBody>
      </p:sp>
      <p:sp>
        <p:nvSpPr>
          <p:cNvPr id="3" name="Content Placeholder 2"/>
          <p:cNvSpPr>
            <a:spLocks noGrp="1"/>
          </p:cNvSpPr>
          <p:nvPr>
            <p:ph idx="1"/>
          </p:nvPr>
        </p:nvSpPr>
        <p:spPr/>
        <p:txBody>
          <a:bodyPr/>
          <a:lstStyle/>
          <a:p>
            <a:r>
              <a:rPr lang="en-US" dirty="0"/>
              <a:t>Explains phenomena such as the aggregation of sediment suspensions in estuaries</a:t>
            </a:r>
          </a:p>
          <a:p>
            <a:r>
              <a:rPr lang="en-US" dirty="0"/>
              <a:t>Explains many particle stability experiments with pure systems of nanoparticles</a:t>
            </a:r>
          </a:p>
          <a:p>
            <a:r>
              <a:rPr lang="en-US" b="1" dirty="0"/>
              <a:t>May not explain the particle interactions that occur in flocculation using aluminum and iron based coagulants</a:t>
            </a:r>
          </a:p>
          <a:p>
            <a:endParaRPr lang="en-US" dirty="0"/>
          </a:p>
        </p:txBody>
      </p:sp>
    </p:spTree>
    <p:extLst>
      <p:ext uri="{BB962C8B-B14F-4D97-AF65-F5344CB8AC3E}">
        <p14:creationId xmlns:p14="http://schemas.microsoft.com/office/powerpoint/2010/main" val="2171871484"/>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Coagulation: The adhesive nanoparticle </a:t>
            </a:r>
            <a:r>
              <a:rPr lang="en-US" b="1" dirty="0"/>
              <a:t>hypothesis</a:t>
            </a:r>
          </a:p>
        </p:txBody>
      </p:sp>
      <p:sp>
        <p:nvSpPr>
          <p:cNvPr id="3" name="Content Placeholder 2"/>
          <p:cNvSpPr>
            <a:spLocks noGrp="1"/>
          </p:cNvSpPr>
          <p:nvPr>
            <p:ph idx="1"/>
          </p:nvPr>
        </p:nvSpPr>
        <p:spPr/>
        <p:txBody>
          <a:bodyPr/>
          <a:lstStyle/>
          <a:p>
            <a:r>
              <a:rPr lang="en-US" dirty="0"/>
              <a:t>Aluminum coagulants (alum and </a:t>
            </a:r>
            <a:r>
              <a:rPr lang="en-US" dirty="0" err="1"/>
              <a:t>polyaluminum</a:t>
            </a:r>
            <a:r>
              <a:rPr lang="en-US" dirty="0"/>
              <a:t> chloride) produce adhesive nanoparticles of precipitated aluminum hydroxide that attach to particles including to other nanoparticles </a:t>
            </a:r>
          </a:p>
          <a:p>
            <a:r>
              <a:rPr lang="en-US" dirty="0"/>
              <a:t>The attractive attachment force must be stronger than the polar bond between water molecules so the nanoparticles can push water out of the way</a:t>
            </a:r>
          </a:p>
        </p:txBody>
      </p:sp>
      <p:grpSp>
        <p:nvGrpSpPr>
          <p:cNvPr id="5" name="Group 4"/>
          <p:cNvGrpSpPr/>
          <p:nvPr/>
        </p:nvGrpSpPr>
        <p:grpSpPr>
          <a:xfrm>
            <a:off x="8210422" y="-19021"/>
            <a:ext cx="740159" cy="957750"/>
            <a:chOff x="8210422" y="-19021"/>
            <a:chExt cx="740159" cy="957750"/>
          </a:xfrm>
        </p:grpSpPr>
        <p:grpSp>
          <p:nvGrpSpPr>
            <p:cNvPr id="889" name="Group 503"/>
            <p:cNvGrpSpPr/>
            <p:nvPr/>
          </p:nvGrpSpPr>
          <p:grpSpPr>
            <a:xfrm rot="2787808">
              <a:off x="8891263" y="748357"/>
              <a:ext cx="61394" cy="57242"/>
              <a:chOff x="2263322" y="2383933"/>
              <a:chExt cx="1623415" cy="1341120"/>
            </a:xfrm>
            <a:solidFill>
              <a:schemeClr val="accent5">
                <a:lumMod val="50000"/>
              </a:schemeClr>
            </a:solidFill>
          </p:grpSpPr>
          <p:sp>
            <p:nvSpPr>
              <p:cNvPr id="1724" name="Oval 1723"/>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5" name="Oval 1724"/>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6" name="Oval 1725"/>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7" name="Oval 1726"/>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8" name="Oval 1727"/>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9" name="Oval 1728"/>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0" name="Oval 1729"/>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1" name="Oval 1730"/>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2" name="Oval 1731"/>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3" name="Oval 1732"/>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4" name="Oval 1733"/>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5" name="Oval 1734"/>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6" name="Oval 1735"/>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7" name="Oval 1736"/>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8" name="Oval 1737"/>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9" name="Oval 1738"/>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0" name="Oval 1739"/>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1" name="Oval 1740"/>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2" name="Oval 1741"/>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3" name="Oval 1742"/>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4" name="Oval 1743"/>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5" name="Oval 1744"/>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6" name="Oval 1745"/>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7" name="Oval 1746"/>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8" name="Oval 1747"/>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9" name="Oval 1748"/>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0" name="Oval 1749"/>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1" name="Oval 1750"/>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2" name="Oval 1751"/>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3" name="Oval 1752"/>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4" name="Oval 1753"/>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5" name="Oval 1754"/>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6" name="Oval 175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7" name="Oval 175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8" name="Oval 175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9" name="Oval 175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0" name="Oval 175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1" name="Oval 176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2" name="Oval 176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3" name="Oval 176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4" name="Oval 176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5" name="Oval 176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6" name="Oval 176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7" name="Oval 176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8" name="Oval 176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9" name="Oval 176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70" name="Oval 176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71" name="Oval 177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890" name="Group 454"/>
            <p:cNvGrpSpPr/>
            <p:nvPr/>
          </p:nvGrpSpPr>
          <p:grpSpPr>
            <a:xfrm rot="2787808">
              <a:off x="8242826" y="65919"/>
              <a:ext cx="61394" cy="57242"/>
              <a:chOff x="2263322" y="2383933"/>
              <a:chExt cx="1623415" cy="1341120"/>
            </a:xfrm>
            <a:solidFill>
              <a:schemeClr val="accent5">
                <a:lumMod val="50000"/>
              </a:schemeClr>
            </a:solidFill>
          </p:grpSpPr>
          <p:sp>
            <p:nvSpPr>
              <p:cNvPr id="1676" name="Oval 1675"/>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7" name="Oval 1676"/>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8" name="Oval 1677"/>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9" name="Oval 1678"/>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0" name="Oval 1679"/>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1" name="Oval 1680"/>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2" name="Oval 1681"/>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3" name="Oval 1682"/>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4" name="Oval 1683"/>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5" name="Oval 1684"/>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6" name="Oval 1685"/>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7" name="Oval 1686"/>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8" name="Oval 1687"/>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9" name="Oval 1688"/>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0" name="Oval 1689"/>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1" name="Oval 1690"/>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2" name="Oval 1691"/>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3" name="Oval 1692"/>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4" name="Oval 1693"/>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5" name="Oval 1694"/>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6" name="Oval 1695"/>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7" name="Oval 1696"/>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8" name="Oval 1697"/>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9" name="Oval 1698"/>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0" name="Oval 1699"/>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1" name="Oval 1700"/>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2" name="Oval 1701"/>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3" name="Oval 1702"/>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4" name="Oval 1703"/>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5" name="Oval 1704"/>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6" name="Oval 1705"/>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7" name="Oval 1706"/>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8" name="Oval 1707"/>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9" name="Oval 1708"/>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0" name="Oval 1709"/>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1" name="Oval 1710"/>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2" name="Oval 1711"/>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3" name="Oval 1712"/>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4" name="Oval 1713"/>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5" name="Oval 1714"/>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6" name="Oval 1715"/>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7" name="Oval 1716"/>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8" name="Oval 1717"/>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9" name="Oval 1718"/>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0" name="Oval 1719"/>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1" name="Oval 1720"/>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2" name="Oval 1721"/>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3" name="Oval 1722"/>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891" name="Group 62"/>
            <p:cNvGrpSpPr/>
            <p:nvPr/>
          </p:nvGrpSpPr>
          <p:grpSpPr>
            <a:xfrm rot="2787808">
              <a:off x="8539909" y="489381"/>
              <a:ext cx="61394" cy="57242"/>
              <a:chOff x="2263322" y="2383933"/>
              <a:chExt cx="1623415" cy="1341120"/>
            </a:xfrm>
            <a:solidFill>
              <a:schemeClr val="accent5">
                <a:lumMod val="50000"/>
              </a:schemeClr>
            </a:solidFill>
          </p:grpSpPr>
          <p:sp>
            <p:nvSpPr>
              <p:cNvPr id="1628" name="Oval 1627"/>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9" name="Oval 1628"/>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0" name="Oval 1629"/>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1" name="Oval 1630"/>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2" name="Oval 1631"/>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3" name="Oval 1632"/>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4" name="Oval 1633"/>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5" name="Oval 1634"/>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6" name="Oval 1635"/>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7" name="Oval 1636"/>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8" name="Oval 1637"/>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9" name="Oval 1638"/>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0" name="Oval 1639"/>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1" name="Oval 1640"/>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2" name="Oval 1641"/>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3" name="Oval 1642"/>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4" name="Oval 1643"/>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5" name="Oval 1644"/>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6" name="Oval 1645"/>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7" name="Oval 1646"/>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8" name="Oval 1647"/>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9" name="Oval 1648"/>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0" name="Oval 1649"/>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1" name="Oval 1650"/>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2" name="Oval 1651"/>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3" name="Oval 1652"/>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4" name="Oval 1653"/>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5" name="Oval 1654"/>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6" name="Oval 1655"/>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7" name="Oval 1656"/>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8" name="Oval 1657"/>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9" name="Oval 1658"/>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0" name="Oval 9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1" name="Oval 9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2" name="Oval 9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3" name="Oval 9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4" name="Oval 9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5" name="Oval 10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6" name="Oval 10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7" name="Oval 10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8" name="Oval 10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9" name="Oval 10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0" name="Oval 10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1" name="Oval 10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2" name="Oval 10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3" name="Oval 10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4" name="Oval 10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5" name="Oval 11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sp>
          <p:nvSpPr>
            <p:cNvPr id="892" name="Flowchart: Magnetic Disk 891"/>
            <p:cNvSpPr/>
            <p:nvPr/>
          </p:nvSpPr>
          <p:spPr>
            <a:xfrm rot="2787808">
              <a:off x="8109655" y="391164"/>
              <a:ext cx="957750" cy="137380"/>
            </a:xfrm>
            <a:prstGeom prst="flowChartMagneticDisk">
              <a:avLst/>
            </a:prstGeom>
            <a:solidFill>
              <a:schemeClr val="bg1">
                <a:lumMod val="50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893" name="Group 8"/>
            <p:cNvGrpSpPr/>
            <p:nvPr/>
          </p:nvGrpSpPr>
          <p:grpSpPr>
            <a:xfrm rot="2787808">
              <a:off x="8208346" y="140432"/>
              <a:ext cx="61394" cy="57242"/>
              <a:chOff x="2263322" y="2383933"/>
              <a:chExt cx="1623415" cy="1341120"/>
            </a:xfrm>
            <a:solidFill>
              <a:schemeClr val="accent5">
                <a:lumMod val="50000"/>
              </a:schemeClr>
            </a:solidFill>
          </p:grpSpPr>
          <p:sp>
            <p:nvSpPr>
              <p:cNvPr id="1580" name="Oval 9"/>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1" name="Oval 10"/>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2" name="Oval 11"/>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3" name="Oval 1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4" name="Oval 13"/>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5" name="Oval 14"/>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6" name="Oval 15"/>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7" name="Oval 16"/>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8" name="Oval 17"/>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9" name="Oval 18"/>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0" name="Oval 19"/>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1" name="Oval 20"/>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2" name="Oval 21"/>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3" name="Oval 22"/>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4" name="Oval 23"/>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5" name="Oval 24"/>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6" name="Oval 25"/>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7" name="Oval 26"/>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8" name="Oval 27"/>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9" name="Oval 28"/>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0" name="Oval 29"/>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1" name="Oval 30"/>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2" name="Oval 1601"/>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3" name="Oval 1602"/>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4" name="Oval 1603"/>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5" name="Oval 1604"/>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6" name="Oval 1605"/>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7" name="Oval 1606"/>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8" name="Oval 1607"/>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9" name="Oval 1608"/>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0" name="Oval 1609"/>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1" name="Oval 1610"/>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2" name="Oval 1611"/>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3" name="Oval 1612"/>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4" name="Oval 1613"/>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5" name="Oval 1614"/>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6" name="Oval 1615"/>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7" name="Oval 1616"/>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8" name="Oval 1617"/>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9" name="Oval 1618"/>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0" name="Oval 1619"/>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1" name="Oval 1620"/>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2" name="Oval 1621"/>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3" name="Oval 1622"/>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4" name="Oval 1623"/>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5" name="Oval 1624"/>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6" name="Oval 1625"/>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7" name="Oval 1626"/>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894" name="Group 111"/>
            <p:cNvGrpSpPr/>
            <p:nvPr/>
          </p:nvGrpSpPr>
          <p:grpSpPr>
            <a:xfrm rot="2787808">
              <a:off x="8524226" y="306674"/>
              <a:ext cx="61394" cy="57242"/>
              <a:chOff x="2263322" y="2383933"/>
              <a:chExt cx="1623415" cy="1341120"/>
            </a:xfrm>
            <a:solidFill>
              <a:schemeClr val="accent5">
                <a:lumMod val="50000"/>
              </a:schemeClr>
            </a:solidFill>
          </p:grpSpPr>
          <p:sp>
            <p:nvSpPr>
              <p:cNvPr id="1532" name="Oval 1531"/>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3" name="Oval 1532"/>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4" name="Oval 1533"/>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5" name="Oval 1534"/>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6" name="Oval 1535"/>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7" name="Oval 1536"/>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8" name="Oval 1537"/>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9" name="Oval 1538"/>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0" name="Oval 1539"/>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1" name="Oval 1540"/>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2" name="Oval 1541"/>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3" name="Oval 1542"/>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4" name="Oval 1543"/>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5" name="Oval 1544"/>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6" name="Oval 1545"/>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7" name="Oval 1546"/>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8" name="Oval 1547"/>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9" name="Oval 1548"/>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0" name="Oval 1549"/>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1" name="Oval 1550"/>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2" name="Oval 1551"/>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3" name="Oval 1552"/>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4" name="Oval 1553"/>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5" name="Oval 1554"/>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6" name="Oval 1555"/>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7" name="Oval 1556"/>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8" name="Oval 1557"/>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9" name="Oval 1558"/>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0" name="Oval 1559"/>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1" name="Oval 1560"/>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2" name="Oval 1561"/>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3" name="Oval 1562"/>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4" name="Oval 1563"/>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5" name="Oval 1564"/>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6" name="Oval 1565"/>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7" name="Oval 1566"/>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8" name="Oval 1567"/>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9" name="Oval 1568"/>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0" name="Oval 1569"/>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1" name="Oval 1570"/>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2" name="Oval 1571"/>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3" name="Oval 1572"/>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4" name="Oval 1573"/>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5" name="Oval 1574"/>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6" name="Oval 1575"/>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7" name="Oval 1576"/>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8" name="Oval 1577"/>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9" name="Oval 1578"/>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895" name="Group 160"/>
            <p:cNvGrpSpPr/>
            <p:nvPr/>
          </p:nvGrpSpPr>
          <p:grpSpPr>
            <a:xfrm rot="2787808">
              <a:off x="8385112" y="354168"/>
              <a:ext cx="61394" cy="57242"/>
              <a:chOff x="2263322" y="2383933"/>
              <a:chExt cx="1623415" cy="1341120"/>
            </a:xfrm>
            <a:solidFill>
              <a:schemeClr val="accent5">
                <a:lumMod val="50000"/>
              </a:schemeClr>
            </a:solidFill>
          </p:grpSpPr>
          <p:sp>
            <p:nvSpPr>
              <p:cNvPr id="1484" name="Oval 1483"/>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5" name="Oval 1484"/>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6" name="Oval 1485"/>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7" name="Oval 1486"/>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8" name="Oval 1487"/>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9" name="Oval 1488"/>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0" name="Oval 1489"/>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1" name="Oval 1490"/>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2" name="Oval 1491"/>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3" name="Oval 1492"/>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4" name="Oval 1493"/>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5" name="Oval 1494"/>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6" name="Oval 1495"/>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7" name="Oval 1496"/>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8" name="Oval 1497"/>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9" name="Oval 1498"/>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0" name="Oval 1499"/>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1" name="Oval 1500"/>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2" name="Oval 1501"/>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3" name="Oval 1502"/>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4" name="Oval 1503"/>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5" name="Oval 1504"/>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6" name="Oval 1505"/>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7" name="Oval 1506"/>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8" name="Oval 1507"/>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9" name="Oval 1508"/>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0" name="Oval 1509"/>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1" name="Oval 1510"/>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2" name="Oval 1511"/>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3" name="Oval 1512"/>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4" name="Oval 1513"/>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5" name="Oval 1514"/>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6" name="Oval 151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7" name="Oval 151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8" name="Oval 151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9" name="Oval 151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0" name="Oval 151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1" name="Oval 152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2" name="Oval 152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3" name="Oval 152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4" name="Oval 152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5" name="Oval 152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6" name="Oval 152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7" name="Oval 152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8" name="Oval 152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9" name="Oval 152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0" name="Oval 152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1" name="Oval 153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896" name="Group 209"/>
            <p:cNvGrpSpPr/>
            <p:nvPr/>
          </p:nvGrpSpPr>
          <p:grpSpPr>
            <a:xfrm rot="2787808">
              <a:off x="8610655" y="591538"/>
              <a:ext cx="61394" cy="57242"/>
              <a:chOff x="2263322" y="2383933"/>
              <a:chExt cx="1623415" cy="1341120"/>
            </a:xfrm>
            <a:solidFill>
              <a:schemeClr val="accent5">
                <a:lumMod val="50000"/>
              </a:schemeClr>
            </a:solidFill>
          </p:grpSpPr>
          <p:sp>
            <p:nvSpPr>
              <p:cNvPr id="1436" name="Oval 1435"/>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7" name="Oval 1436"/>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8" name="Oval 1437"/>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9" name="Oval 1438"/>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0" name="Oval 1439"/>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1" name="Oval 1440"/>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2" name="Oval 1441"/>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3" name="Oval 1442"/>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4" name="Oval 1443"/>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5" name="Oval 1444"/>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6" name="Oval 1445"/>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7" name="Oval 1446"/>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8" name="Oval 1447"/>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9" name="Oval 1448"/>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0" name="Oval 1449"/>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1" name="Oval 1450"/>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2" name="Oval 1451"/>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3" name="Oval 1452"/>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4" name="Oval 1453"/>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5" name="Oval 1454"/>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6" name="Oval 1455"/>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7" name="Oval 1456"/>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8" name="Oval 1457"/>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9" name="Oval 1458"/>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0" name="Oval 1459"/>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1" name="Oval 1460"/>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2" name="Oval 1461"/>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3" name="Oval 1462"/>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4" name="Oval 1463"/>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5" name="Oval 1464"/>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6" name="Oval 1465"/>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7" name="Oval 1466"/>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8" name="Oval 1467"/>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9" name="Oval 1468"/>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0" name="Oval 1469"/>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1" name="Oval 1470"/>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2" name="Oval 1471"/>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3" name="Oval 1472"/>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4" name="Oval 1473"/>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5" name="Oval 1474"/>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6" name="Oval 1475"/>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7" name="Oval 1476"/>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8" name="Oval 1477"/>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9" name="Oval 1478"/>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0" name="Oval 1479"/>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1" name="Oval 1480"/>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2" name="Oval 1481"/>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3" name="Oval 1482"/>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897" name="Group 258"/>
            <p:cNvGrpSpPr/>
            <p:nvPr/>
          </p:nvGrpSpPr>
          <p:grpSpPr>
            <a:xfrm rot="2787808">
              <a:off x="8723427" y="710223"/>
              <a:ext cx="61394" cy="57242"/>
              <a:chOff x="2263322" y="2383933"/>
              <a:chExt cx="1623415" cy="1341120"/>
            </a:xfrm>
            <a:solidFill>
              <a:schemeClr val="accent5">
                <a:lumMod val="50000"/>
              </a:schemeClr>
            </a:solidFill>
          </p:grpSpPr>
          <p:sp>
            <p:nvSpPr>
              <p:cNvPr id="1388" name="Oval 1387"/>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9" name="Oval 1388"/>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0" name="Oval 1389"/>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1" name="Oval 1390"/>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2" name="Oval 1391"/>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3" name="Oval 1392"/>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4" name="Oval 1393"/>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5" name="Oval 1394"/>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6" name="Oval 1395"/>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7" name="Oval 1396"/>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8" name="Oval 1397"/>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9" name="Oval 1398"/>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0" name="Oval 1399"/>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1" name="Oval 1400"/>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2" name="Oval 1401"/>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3" name="Oval 1402"/>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4" name="Oval 1403"/>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5" name="Oval 1404"/>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6" name="Oval 1405"/>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7" name="Oval 1406"/>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8" name="Oval 1407"/>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9" name="Oval 1408"/>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0" name="Oval 1409"/>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1" name="Oval 1410"/>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2" name="Oval 1411"/>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3" name="Oval 1412"/>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4" name="Oval 1413"/>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5" name="Oval 1414"/>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6" name="Oval 1415"/>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7" name="Oval 1416"/>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8" name="Oval 1417"/>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9" name="Oval 1418"/>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0" name="Oval 1419"/>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1" name="Oval 1420"/>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2" name="Oval 1421"/>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3" name="Oval 1422"/>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4" name="Oval 1423"/>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5" name="Oval 1424"/>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6" name="Oval 1425"/>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7" name="Oval 1426"/>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8" name="Oval 1427"/>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9" name="Oval 1428"/>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0" name="Oval 1429"/>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1" name="Oval 1430"/>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2" name="Oval 1431"/>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3" name="Oval 1432"/>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4" name="Oval 1433"/>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5" name="Oval 1434"/>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898" name="Group 307"/>
            <p:cNvGrpSpPr/>
            <p:nvPr/>
          </p:nvGrpSpPr>
          <p:grpSpPr>
            <a:xfrm rot="2787808">
              <a:off x="8749769" y="544044"/>
              <a:ext cx="61394" cy="57242"/>
              <a:chOff x="2263322" y="2383933"/>
              <a:chExt cx="1623415" cy="1341120"/>
            </a:xfrm>
            <a:solidFill>
              <a:schemeClr val="accent5">
                <a:lumMod val="50000"/>
              </a:schemeClr>
            </a:solidFill>
          </p:grpSpPr>
          <p:sp>
            <p:nvSpPr>
              <p:cNvPr id="1340" name="Oval 1339"/>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1" name="Oval 1340"/>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2" name="Oval 1341"/>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3" name="Oval 134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4" name="Oval 1343"/>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5" name="Oval 1344"/>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6" name="Oval 1345"/>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7" name="Oval 1346"/>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8" name="Oval 1347"/>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9" name="Oval 1348"/>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0" name="Oval 1349"/>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1" name="Oval 1350"/>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2" name="Oval 1351"/>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3" name="Oval 1352"/>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4" name="Oval 1353"/>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5" name="Oval 1354"/>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6" name="Oval 1355"/>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7" name="Oval 1356"/>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8" name="Oval 1357"/>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9" name="Oval 1358"/>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0" name="Oval 1359"/>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1" name="Oval 1360"/>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2" name="Oval 1361"/>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3" name="Oval 1362"/>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4" name="Oval 1363"/>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5" name="Oval 1364"/>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6" name="Oval 1365"/>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7" name="Oval 1366"/>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8" name="Oval 1367"/>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9" name="Oval 1368"/>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0" name="Oval 1369"/>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1" name="Oval 1370"/>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2" name="Oval 1371"/>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3" name="Oval 1372"/>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4" name="Oval 1373"/>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5" name="Oval 1374"/>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6" name="Oval 1375"/>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7" name="Oval 1376"/>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8" name="Oval 1377"/>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9" name="Oval 1378"/>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0" name="Oval 1379"/>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1" name="Oval 1380"/>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2" name="Oval 1381"/>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3" name="Oval 1382"/>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4" name="Oval 1383"/>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5" name="Oval 1384"/>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6" name="Oval 1385"/>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7" name="Oval 1386"/>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899" name="Group 356"/>
            <p:cNvGrpSpPr/>
            <p:nvPr/>
          </p:nvGrpSpPr>
          <p:grpSpPr>
            <a:xfrm rot="2787808">
              <a:off x="8397094" y="145175"/>
              <a:ext cx="61394" cy="57242"/>
              <a:chOff x="2263322" y="2383933"/>
              <a:chExt cx="1623415" cy="1341120"/>
            </a:xfrm>
            <a:solidFill>
              <a:schemeClr val="accent5">
                <a:lumMod val="50000"/>
              </a:schemeClr>
            </a:solidFill>
          </p:grpSpPr>
          <p:sp>
            <p:nvSpPr>
              <p:cNvPr id="1292" name="Oval 1291"/>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3" name="Oval 1292"/>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4" name="Oval 1293"/>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5" name="Oval 1294"/>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6" name="Oval 1295"/>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7" name="Oval 1296"/>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8" name="Oval 1297"/>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9" name="Oval 1298"/>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0" name="Oval 1299"/>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1" name="Oval 1300"/>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2" name="Oval 1301"/>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3" name="Oval 1302"/>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4" name="Oval 1303"/>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5" name="Oval 1304"/>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6" name="Oval 1305"/>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7" name="Oval 1306"/>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8" name="Oval 1307"/>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9" name="Oval 1308"/>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0" name="Oval 1309"/>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1" name="Oval 1310"/>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2" name="Oval 1311"/>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3" name="Oval 1312"/>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4" name="Oval 1313"/>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5" name="Oval 1314"/>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6" name="Oval 1315"/>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7" name="Oval 1316"/>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8" name="Oval 1317"/>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9" name="Oval 1318"/>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0" name="Oval 1319"/>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1" name="Oval 1320"/>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2" name="Oval 1321"/>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3" name="Oval 1322"/>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4" name="Oval 1323"/>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5" name="Oval 1324"/>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6" name="Oval 1325"/>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7" name="Oval 1326"/>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8" name="Oval 1327"/>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9" name="Oval 1328"/>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0" name="Oval 1329"/>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1" name="Oval 1330"/>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2" name="Oval 1331"/>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3" name="Oval 1332"/>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4" name="Oval 1333"/>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5" name="Oval 1334"/>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6" name="Oval 1335"/>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7" name="Oval 1336"/>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8" name="Oval 1337"/>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9" name="Oval 1338"/>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00" name="Group 405"/>
            <p:cNvGrpSpPr/>
            <p:nvPr/>
          </p:nvGrpSpPr>
          <p:grpSpPr>
            <a:xfrm rot="2787808">
              <a:off x="8678758" y="413909"/>
              <a:ext cx="61394" cy="57242"/>
              <a:chOff x="2263322" y="2383933"/>
              <a:chExt cx="1623415" cy="1341120"/>
            </a:xfrm>
            <a:solidFill>
              <a:schemeClr val="accent5">
                <a:lumMod val="50000"/>
              </a:schemeClr>
            </a:solidFill>
          </p:grpSpPr>
          <p:sp>
            <p:nvSpPr>
              <p:cNvPr id="1244" name="Oval 1243"/>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5" name="Oval 1244"/>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6" name="Oval 1245"/>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7" name="Oval 1246"/>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8" name="Oval 1247"/>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9" name="Oval 1248"/>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0" name="Oval 1249"/>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1" name="Oval 1250"/>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2" name="Oval 1251"/>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3" name="Oval 1252"/>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4" name="Oval 1253"/>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5" name="Oval 1254"/>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6" name="Oval 1255"/>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7" name="Oval 1256"/>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8" name="Oval 1257"/>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9" name="Oval 1258"/>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0" name="Oval 1259"/>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1" name="Oval 1260"/>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2" name="Oval 1261"/>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3" name="Oval 1262"/>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4" name="Oval 1263"/>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5" name="Oval 1264"/>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6" name="Oval 1265"/>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7" name="Oval 1266"/>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8" name="Oval 1267"/>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9" name="Oval 1268"/>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0" name="Oval 1269"/>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1" name="Oval 1270"/>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2" name="Oval 1271"/>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3" name="Oval 1272"/>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4" name="Oval 1273"/>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5" name="Oval 1274"/>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6" name="Oval 127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7" name="Oval 127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8" name="Oval 127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9" name="Oval 127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0" name="Oval 127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1" name="Oval 128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2" name="Oval 128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3" name="Oval 128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4" name="Oval 128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5" name="Oval 128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6" name="Oval 128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7" name="Oval 128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8" name="Oval 128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9" name="Oval 128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0" name="Oval 128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1" name="Oval 129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01" name="Group 552"/>
            <p:cNvGrpSpPr/>
            <p:nvPr/>
          </p:nvGrpSpPr>
          <p:grpSpPr>
            <a:xfrm rot="2787808">
              <a:off x="8313308" y="140097"/>
              <a:ext cx="61394" cy="57242"/>
              <a:chOff x="2263322" y="2383933"/>
              <a:chExt cx="1623415" cy="1341120"/>
            </a:xfrm>
            <a:solidFill>
              <a:schemeClr val="accent5">
                <a:lumMod val="50000"/>
              </a:schemeClr>
            </a:solidFill>
          </p:grpSpPr>
          <p:sp>
            <p:nvSpPr>
              <p:cNvPr id="1196" name="Oval 1195"/>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7" name="Oval 1196"/>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8" name="Oval 1197"/>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9" name="Oval 1198"/>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0" name="Oval 1199"/>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1" name="Oval 1200"/>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2" name="Oval 1201"/>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3" name="Oval 1202"/>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4" name="Oval 1203"/>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5" name="Oval 1204"/>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6" name="Oval 1205"/>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7" name="Oval 1206"/>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8" name="Oval 1207"/>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9" name="Oval 1208"/>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0" name="Oval 1209"/>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1" name="Oval 1210"/>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2" name="Oval 1211"/>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3" name="Oval 1212"/>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4" name="Oval 1213"/>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5" name="Oval 1214"/>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6" name="Oval 1215"/>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7" name="Oval 1216"/>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8" name="Oval 1217"/>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9" name="Oval 1218"/>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0" name="Oval 1219"/>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1" name="Oval 1220"/>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2" name="Oval 1221"/>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3" name="Oval 1222"/>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4" name="Oval 1223"/>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5" name="Oval 1224"/>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6" name="Oval 1225"/>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7" name="Oval 1226"/>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8" name="Oval 1227"/>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9" name="Oval 1228"/>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0" name="Oval 1229"/>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1" name="Oval 1230"/>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2" name="Oval 1231"/>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3" name="Oval 1232"/>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4" name="Oval 1233"/>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5" name="Oval 1234"/>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6" name="Oval 1235"/>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7" name="Oval 1236"/>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8" name="Oval 1237"/>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9" name="Oval 1238"/>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0" name="Oval 1239"/>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1" name="Oval 1240"/>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2" name="Oval 1241"/>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3" name="Oval 1242"/>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02" name="Group 601"/>
            <p:cNvGrpSpPr/>
            <p:nvPr/>
          </p:nvGrpSpPr>
          <p:grpSpPr>
            <a:xfrm rot="2787808">
              <a:off x="8820780" y="674179"/>
              <a:ext cx="61394" cy="57242"/>
              <a:chOff x="2263322" y="2383933"/>
              <a:chExt cx="1623415" cy="1341120"/>
            </a:xfrm>
            <a:solidFill>
              <a:schemeClr val="accent5">
                <a:lumMod val="50000"/>
              </a:schemeClr>
            </a:solidFill>
          </p:grpSpPr>
          <p:sp>
            <p:nvSpPr>
              <p:cNvPr id="1148" name="Oval 1147"/>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9" name="Oval 1148"/>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0" name="Oval 1149"/>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1" name="Oval 1150"/>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2" name="Oval 1151"/>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3" name="Oval 1152"/>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4" name="Oval 1153"/>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5" name="Oval 1154"/>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6" name="Oval 1155"/>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7" name="Oval 1156"/>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8" name="Oval 1157"/>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9" name="Oval 1158"/>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0" name="Oval 1159"/>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1" name="Oval 1160"/>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2" name="Oval 1161"/>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3" name="Oval 1162"/>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4" name="Oval 1163"/>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5" name="Oval 1164"/>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6" name="Oval 1165"/>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7" name="Oval 1166"/>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8" name="Oval 1167"/>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9" name="Oval 1168"/>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0" name="Oval 1169"/>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1" name="Oval 1170"/>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2" name="Oval 1171"/>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3" name="Oval 1172"/>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4" name="Oval 1173"/>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5" name="Oval 1174"/>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6" name="Oval 1175"/>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7" name="Oval 1176"/>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8" name="Oval 1177"/>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9" name="Oval 1178"/>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0" name="Oval 1179"/>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1" name="Oval 1180"/>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2" name="Oval 1181"/>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3" name="Oval 1182"/>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4" name="Oval 1183"/>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5" name="Oval 1184"/>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6" name="Oval 1185"/>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7" name="Oval 1186"/>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8" name="Oval 1187"/>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9" name="Oval 1188"/>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0" name="Oval 1189"/>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1" name="Oval 1190"/>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2" name="Oval 1191"/>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3" name="Oval 1192"/>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4" name="Oval 1193"/>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5" name="Oval 1194"/>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03" name="Group 650"/>
            <p:cNvGrpSpPr/>
            <p:nvPr/>
          </p:nvGrpSpPr>
          <p:grpSpPr>
            <a:xfrm rot="2787808">
              <a:off x="8511187" y="403753"/>
              <a:ext cx="61394" cy="57242"/>
              <a:chOff x="2263322" y="2383933"/>
              <a:chExt cx="1623415" cy="1341120"/>
            </a:xfrm>
            <a:solidFill>
              <a:schemeClr val="accent5">
                <a:lumMod val="50000"/>
              </a:schemeClr>
            </a:solidFill>
          </p:grpSpPr>
          <p:sp>
            <p:nvSpPr>
              <p:cNvPr id="1100" name="Oval 1099"/>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1" name="Oval 1100"/>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2" name="Oval 1101"/>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3" name="Oval 110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4" name="Oval 1103"/>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5" name="Oval 1104"/>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6" name="Oval 1105"/>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7" name="Oval 1106"/>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8" name="Oval 1107"/>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9" name="Oval 1108"/>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0" name="Oval 1109"/>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1" name="Oval 1110"/>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2" name="Oval 1111"/>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3" name="Oval 1112"/>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4" name="Oval 1113"/>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5" name="Oval 1114"/>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6" name="Oval 1115"/>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7" name="Oval 1116"/>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8" name="Oval 1117"/>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9" name="Oval 1118"/>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0" name="Oval 1119"/>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1" name="Oval 1120"/>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2" name="Oval 1121"/>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3" name="Oval 1122"/>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4" name="Oval 1123"/>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5" name="Oval 1124"/>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6" name="Oval 1125"/>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7" name="Oval 1126"/>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8" name="Oval 1127"/>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9" name="Oval 1128"/>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0" name="Oval 1129"/>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1" name="Oval 1130"/>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2" name="Oval 1131"/>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3" name="Oval 1132"/>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4" name="Oval 1133"/>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5" name="Oval 1134"/>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6" name="Oval 1135"/>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7" name="Oval 1136"/>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8" name="Oval 1137"/>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9" name="Oval 1138"/>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0" name="Oval 1139"/>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1" name="Oval 1140"/>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2" name="Oval 1141"/>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3" name="Oval 1142"/>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4" name="Oval 1143"/>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5" name="Oval 1144"/>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6" name="Oval 1145"/>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7" name="Oval 1146"/>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04" name="Group 3251"/>
            <p:cNvGrpSpPr/>
            <p:nvPr/>
          </p:nvGrpSpPr>
          <p:grpSpPr>
            <a:xfrm rot="2787808">
              <a:off x="8623430" y="466480"/>
              <a:ext cx="61394" cy="57242"/>
              <a:chOff x="2263322" y="2383933"/>
              <a:chExt cx="1623415" cy="1341120"/>
            </a:xfrm>
            <a:solidFill>
              <a:schemeClr val="accent5">
                <a:lumMod val="50000"/>
              </a:schemeClr>
            </a:solidFill>
          </p:grpSpPr>
          <p:sp>
            <p:nvSpPr>
              <p:cNvPr id="1052" name="Oval 1051"/>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3" name="Oval 1052"/>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4" name="Oval 1053"/>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5" name="Oval 1054"/>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6" name="Oval 1055"/>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7" name="Oval 1056"/>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8" name="Oval 1057"/>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9" name="Oval 1058"/>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0" name="Oval 1059"/>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1" name="Oval 1060"/>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2" name="Oval 1061"/>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3" name="Oval 1062"/>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4" name="Oval 1063"/>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5" name="Oval 1064"/>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6" name="Oval 1065"/>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7" name="Oval 1066"/>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8" name="Oval 1067"/>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9" name="Oval 1068"/>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0" name="Oval 1069"/>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1" name="Oval 1070"/>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2" name="Oval 1071"/>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3" name="Oval 1072"/>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4" name="Oval 1073"/>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5" name="Oval 1074"/>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6" name="Oval 1075"/>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7" name="Oval 1076"/>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8" name="Oval 1077"/>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9" name="Oval 1078"/>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0" name="Oval 1079"/>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1" name="Oval 1080"/>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2" name="Oval 1081"/>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3" name="Oval 1082"/>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4" name="Oval 1083"/>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5" name="Oval 1084"/>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6" name="Oval 1085"/>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7" name="Oval 1086"/>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8" name="Oval 1087"/>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9" name="Oval 1088"/>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0" name="Oval 1089"/>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1" name="Oval 1090"/>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2" name="Oval 1091"/>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3" name="Oval 1092"/>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4" name="Oval 1093"/>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5" name="Oval 1094"/>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6" name="Oval 1095"/>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7" name="Oval 1096"/>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8" name="Oval 1097"/>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9" name="Oval 1098"/>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05" name="Group 3300"/>
            <p:cNvGrpSpPr/>
            <p:nvPr/>
          </p:nvGrpSpPr>
          <p:grpSpPr>
            <a:xfrm rot="2787808">
              <a:off x="8694705" y="624594"/>
              <a:ext cx="61394" cy="57242"/>
              <a:chOff x="2263322" y="2383933"/>
              <a:chExt cx="1623415" cy="1341120"/>
            </a:xfrm>
            <a:solidFill>
              <a:schemeClr val="accent5">
                <a:lumMod val="50000"/>
              </a:schemeClr>
            </a:solidFill>
          </p:grpSpPr>
          <p:sp>
            <p:nvSpPr>
              <p:cNvPr id="1004" name="Oval 1003"/>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5" name="Oval 1004"/>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6" name="Oval 1005"/>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7" name="Oval 1006"/>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8" name="Oval 1007"/>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9" name="Oval 1008"/>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0" name="Oval 1009"/>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1" name="Oval 1010"/>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2" name="Oval 1011"/>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3" name="Oval 1012"/>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4" name="Oval 1013"/>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5" name="Oval 1014"/>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6" name="Oval 1015"/>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7" name="Oval 1016"/>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8" name="Oval 1017"/>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9" name="Oval 1018"/>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0" name="Oval 1019"/>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1" name="Oval 1020"/>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2" name="Oval 1021"/>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3" name="Oval 1022"/>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4" name="Oval 1023"/>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5" name="Oval 1024"/>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6" name="Oval 1025"/>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7" name="Oval 1026"/>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8" name="Oval 1027"/>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9" name="Oval 1028"/>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0" name="Oval 1029"/>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1" name="Oval 1030"/>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2" name="Oval 1031"/>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3" name="Oval 1032"/>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4" name="Oval 1033"/>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5" name="Oval 1034"/>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6" name="Oval 103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7" name="Oval 103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8" name="Oval 103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9" name="Oval 103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0" name="Oval 103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1" name="Oval 104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2" name="Oval 104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3" name="Oval 104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4" name="Oval 104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5" name="Oval 104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6" name="Oval 104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7" name="Oval 104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8" name="Oval 104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9" name="Oval 104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0" name="Oval 104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1" name="Oval 105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06" name="Group 3349"/>
            <p:cNvGrpSpPr/>
            <p:nvPr/>
          </p:nvGrpSpPr>
          <p:grpSpPr>
            <a:xfrm rot="2787808">
              <a:off x="8848180" y="619914"/>
              <a:ext cx="61394" cy="57242"/>
              <a:chOff x="2263322" y="2383933"/>
              <a:chExt cx="1623415" cy="1341120"/>
            </a:xfrm>
            <a:solidFill>
              <a:schemeClr val="accent5">
                <a:lumMod val="50000"/>
              </a:schemeClr>
            </a:solidFill>
          </p:grpSpPr>
          <p:sp>
            <p:nvSpPr>
              <p:cNvPr id="956" name="Oval 955"/>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7" name="Oval 956"/>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8" name="Oval 957"/>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9" name="Oval 958"/>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0" name="Oval 959"/>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1" name="Oval 960"/>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2" name="Oval 961"/>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3" name="Oval 962"/>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4" name="Oval 963"/>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5" name="Oval 964"/>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6" name="Oval 965"/>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7" name="Oval 966"/>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8" name="Oval 967"/>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9" name="Oval 968"/>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0" name="Oval 969"/>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1" name="Oval 970"/>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2" name="Oval 971"/>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3" name="Oval 972"/>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4" name="Oval 973"/>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5" name="Oval 974"/>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6" name="Oval 975"/>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7" name="Oval 976"/>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8" name="Oval 977"/>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9" name="Oval 978"/>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0" name="Oval 979"/>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1" name="Oval 980"/>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2" name="Oval 981"/>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3" name="Oval 982"/>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4" name="Oval 983"/>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5" name="Oval 984"/>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6" name="Oval 985"/>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7" name="Oval 986"/>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8" name="Oval 987"/>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9" name="Oval 988"/>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0" name="Oval 989"/>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1" name="Oval 990"/>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2" name="Oval 991"/>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3" name="Oval 992"/>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4" name="Oval 993"/>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5" name="Oval 994"/>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6" name="Oval 995"/>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7" name="Oval 996"/>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8" name="Oval 997"/>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9" name="Oval 998"/>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0" name="Oval 999"/>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1" name="Oval 1000"/>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2" name="Oval 1001"/>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3" name="Oval 1002"/>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07" name="Group 3398"/>
            <p:cNvGrpSpPr/>
            <p:nvPr/>
          </p:nvGrpSpPr>
          <p:grpSpPr>
            <a:xfrm rot="2787808">
              <a:off x="8411983" y="243946"/>
              <a:ext cx="61394" cy="57242"/>
              <a:chOff x="2263322" y="2383933"/>
              <a:chExt cx="1623415" cy="1341120"/>
            </a:xfrm>
            <a:solidFill>
              <a:schemeClr val="accent5">
                <a:lumMod val="50000"/>
              </a:schemeClr>
            </a:solidFill>
          </p:grpSpPr>
          <p:sp>
            <p:nvSpPr>
              <p:cNvPr id="908" name="Oval 907"/>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9" name="Oval 908"/>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0" name="Oval 909"/>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1" name="Oval 910"/>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2" name="Oval 911"/>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3" name="Oval 912"/>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4" name="Oval 913"/>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5" name="Oval 914"/>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6" name="Oval 915"/>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7" name="Oval 916"/>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8" name="Oval 917"/>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9" name="Oval 918"/>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0" name="Oval 919"/>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1" name="Oval 920"/>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2" name="Oval 921"/>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3" name="Oval 922"/>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4" name="Oval 923"/>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5" name="Oval 924"/>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6" name="Oval 925"/>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7" name="Oval 926"/>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8" name="Oval 927"/>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9" name="Oval 928"/>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0" name="Oval 929"/>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1" name="Oval 930"/>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2" name="Oval 931"/>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3" name="Oval 932"/>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4" name="Oval 933"/>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5" name="Oval 934"/>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6" name="Oval 935"/>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7" name="Oval 936"/>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8" name="Oval 937"/>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9" name="Oval 938"/>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0" name="Oval 939"/>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1" name="Oval 940"/>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2" name="Oval 941"/>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3" name="Oval 942"/>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4" name="Oval 943"/>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5" name="Oval 944"/>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6" name="Oval 945"/>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7" name="Oval 946"/>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8" name="Oval 947"/>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9" name="Oval 948"/>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0" name="Oval 949"/>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1" name="Oval 950"/>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2" name="Oval 951"/>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3" name="Oval 952"/>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4" name="Oval 953"/>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5" name="Oval 954"/>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grpSp>
        <p:nvGrpSpPr>
          <p:cNvPr id="6" name="Group 5"/>
          <p:cNvGrpSpPr/>
          <p:nvPr/>
        </p:nvGrpSpPr>
        <p:grpSpPr>
          <a:xfrm>
            <a:off x="203296" y="-39891"/>
            <a:ext cx="740159" cy="957750"/>
            <a:chOff x="203296" y="-39891"/>
            <a:chExt cx="740159" cy="957750"/>
          </a:xfrm>
        </p:grpSpPr>
        <p:grpSp>
          <p:nvGrpSpPr>
            <p:cNvPr id="1773" name="Group 503"/>
            <p:cNvGrpSpPr/>
            <p:nvPr/>
          </p:nvGrpSpPr>
          <p:grpSpPr>
            <a:xfrm rot="18812192" flipH="1">
              <a:off x="201220" y="748357"/>
              <a:ext cx="61394" cy="57242"/>
              <a:chOff x="2263322" y="2383933"/>
              <a:chExt cx="1623415" cy="1341120"/>
            </a:xfrm>
            <a:solidFill>
              <a:schemeClr val="accent5">
                <a:lumMod val="50000"/>
              </a:schemeClr>
            </a:solidFill>
          </p:grpSpPr>
          <p:sp>
            <p:nvSpPr>
              <p:cNvPr id="2608" name="Oval 2607"/>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9" name="Oval 2608"/>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0" name="Oval 2609"/>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1" name="Oval 2610"/>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2" name="Oval 2611"/>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3" name="Oval 2612"/>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4" name="Oval 2613"/>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5" name="Oval 2614"/>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6" name="Oval 2615"/>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7" name="Oval 2616"/>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8" name="Oval 2617"/>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9" name="Oval 2618"/>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0" name="Oval 2619"/>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1" name="Oval 2620"/>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2" name="Oval 2621"/>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3" name="Oval 2622"/>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4" name="Oval 2623"/>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5" name="Oval 2624"/>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6" name="Oval 2625"/>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7" name="Oval 2626"/>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8" name="Oval 2627"/>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9" name="Oval 2628"/>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0" name="Oval 2629"/>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1" name="Oval 2630"/>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2" name="Oval 2631"/>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3" name="Oval 2632"/>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4" name="Oval 2633"/>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5" name="Oval 2634"/>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6" name="Oval 2635"/>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7" name="Oval 2636"/>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8" name="Oval 2637"/>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9" name="Oval 2638"/>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0" name="Oval 2639"/>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1" name="Oval 2640"/>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2" name="Oval 2641"/>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3" name="Oval 2642"/>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4" name="Oval 2643"/>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5" name="Oval 2644"/>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6" name="Oval 2645"/>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7" name="Oval 2646"/>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8" name="Oval 2647"/>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9" name="Oval 2648"/>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0" name="Oval 2649"/>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1" name="Oval 2650"/>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2" name="Oval 2651"/>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3" name="Oval 2652"/>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4" name="Oval 2653"/>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5" name="Oval 2654"/>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74" name="Group 454"/>
            <p:cNvGrpSpPr/>
            <p:nvPr/>
          </p:nvGrpSpPr>
          <p:grpSpPr>
            <a:xfrm rot="18812192" flipH="1">
              <a:off x="849657" y="65919"/>
              <a:ext cx="61394" cy="57242"/>
              <a:chOff x="2263322" y="2383933"/>
              <a:chExt cx="1623415" cy="1341120"/>
            </a:xfrm>
            <a:solidFill>
              <a:schemeClr val="accent5">
                <a:lumMod val="50000"/>
              </a:schemeClr>
            </a:solidFill>
          </p:grpSpPr>
          <p:sp>
            <p:nvSpPr>
              <p:cNvPr id="2560" name="Oval 2559"/>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1" name="Oval 2560"/>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2" name="Oval 2561"/>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3" name="Oval 256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4" name="Oval 2563"/>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5" name="Oval 2564"/>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6" name="Oval 2565"/>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7" name="Oval 2566"/>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8" name="Oval 2567"/>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9" name="Oval 2568"/>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0" name="Oval 2569"/>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1" name="Oval 2570"/>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2" name="Oval 2571"/>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3" name="Oval 2572"/>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4" name="Oval 2573"/>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5" name="Oval 2574"/>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6" name="Oval 2575"/>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7" name="Oval 2576"/>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8" name="Oval 2577"/>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9" name="Oval 2578"/>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0" name="Oval 2579"/>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1" name="Oval 2580"/>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2" name="Oval 2581"/>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3" name="Oval 2582"/>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4" name="Oval 2583"/>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5" name="Oval 2584"/>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6" name="Oval 2585"/>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7" name="Oval 2586"/>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8" name="Oval 2587"/>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9" name="Oval 2588"/>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0" name="Oval 2589"/>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1" name="Oval 2590"/>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2" name="Oval 2591"/>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3" name="Oval 2592"/>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4" name="Oval 2593"/>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5" name="Oval 2594"/>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6" name="Oval 2595"/>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7" name="Oval 2596"/>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8" name="Oval 2597"/>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9" name="Oval 2598"/>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0" name="Oval 2599"/>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1" name="Oval 2600"/>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2" name="Oval 2601"/>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3" name="Oval 2602"/>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4" name="Oval 2603"/>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5" name="Oval 2604"/>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6" name="Oval 2605"/>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7" name="Oval 2606"/>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75" name="Group 62"/>
            <p:cNvGrpSpPr/>
            <p:nvPr/>
          </p:nvGrpSpPr>
          <p:grpSpPr>
            <a:xfrm rot="18812192" flipH="1">
              <a:off x="552574" y="489381"/>
              <a:ext cx="61394" cy="57242"/>
              <a:chOff x="2263322" y="2383933"/>
              <a:chExt cx="1623415" cy="1341120"/>
            </a:xfrm>
            <a:solidFill>
              <a:schemeClr val="accent5">
                <a:lumMod val="50000"/>
              </a:schemeClr>
            </a:solidFill>
          </p:grpSpPr>
          <p:sp>
            <p:nvSpPr>
              <p:cNvPr id="2512" name="Oval 2511"/>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3" name="Oval 2512"/>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4" name="Oval 2513"/>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5" name="Oval 2514"/>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6" name="Oval 2515"/>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7" name="Oval 2516"/>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8" name="Oval 2517"/>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9" name="Oval 2518"/>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0" name="Oval 2519"/>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1" name="Oval 2520"/>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2" name="Oval 2521"/>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3" name="Oval 2522"/>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4" name="Oval 2523"/>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5" name="Oval 2524"/>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6" name="Oval 2525"/>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7" name="Oval 2526"/>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8" name="Oval 2527"/>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9" name="Oval 2528"/>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0" name="Oval 2529"/>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1" name="Oval 2530"/>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2" name="Oval 2531"/>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3" name="Oval 2532"/>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4" name="Oval 2533"/>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5" name="Oval 2534"/>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6" name="Oval 2535"/>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7" name="Oval 2536"/>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8" name="Oval 2537"/>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9" name="Oval 2538"/>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0" name="Oval 2539"/>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1" name="Oval 2540"/>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2" name="Oval 2541"/>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3" name="Oval 2542"/>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4" name="Oval 9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5" name="Oval 9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6" name="Oval 9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7" name="Oval 9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8" name="Oval 9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9" name="Oval 10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0" name="Oval 10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1" name="Oval 10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2" name="Oval 10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3" name="Oval 10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4" name="Oval 10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5" name="Oval 10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6" name="Oval 10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7" name="Oval 10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8" name="Oval 10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9" name="Oval 11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sp>
          <p:nvSpPr>
            <p:cNvPr id="1776" name="Flowchart: Magnetic Disk 1775"/>
            <p:cNvSpPr/>
            <p:nvPr/>
          </p:nvSpPr>
          <p:spPr>
            <a:xfrm rot="18812192" flipH="1">
              <a:off x="93616" y="370294"/>
              <a:ext cx="957750" cy="137380"/>
            </a:xfrm>
            <a:prstGeom prst="flowChartMagneticDisk">
              <a:avLst/>
            </a:prstGeom>
            <a:solidFill>
              <a:schemeClr val="bg1">
                <a:lumMod val="50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1777" name="Group 8"/>
            <p:cNvGrpSpPr/>
            <p:nvPr/>
          </p:nvGrpSpPr>
          <p:grpSpPr>
            <a:xfrm rot="18812192" flipH="1">
              <a:off x="884137" y="140432"/>
              <a:ext cx="61394" cy="57242"/>
              <a:chOff x="2263322" y="2383933"/>
              <a:chExt cx="1623415" cy="1341120"/>
            </a:xfrm>
            <a:solidFill>
              <a:schemeClr val="accent5">
                <a:lumMod val="50000"/>
              </a:schemeClr>
            </a:solidFill>
          </p:grpSpPr>
          <p:sp>
            <p:nvSpPr>
              <p:cNvPr id="2464" name="Oval 9"/>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5" name="Oval 10"/>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6" name="Oval 11"/>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7" name="Oval 1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8" name="Oval 13"/>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9" name="Oval 14"/>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0" name="Oval 15"/>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1" name="Oval 16"/>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2" name="Oval 17"/>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3" name="Oval 18"/>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4" name="Oval 19"/>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5" name="Oval 20"/>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6" name="Oval 21"/>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7" name="Oval 22"/>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8" name="Oval 23"/>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9" name="Oval 24"/>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0" name="Oval 25"/>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1" name="Oval 26"/>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2" name="Oval 27"/>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3" name="Oval 28"/>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4" name="Oval 29"/>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5" name="Oval 30"/>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6" name="Oval 2485"/>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7" name="Oval 2486"/>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8" name="Oval 2487"/>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9" name="Oval 2488"/>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0" name="Oval 2489"/>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1" name="Oval 2490"/>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2" name="Oval 2491"/>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3" name="Oval 2492"/>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4" name="Oval 2493"/>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5" name="Oval 2494"/>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6" name="Oval 249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7" name="Oval 249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8" name="Oval 249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9" name="Oval 249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0" name="Oval 249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1" name="Oval 250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2" name="Oval 250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3" name="Oval 250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4" name="Oval 250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5" name="Oval 250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6" name="Oval 250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7" name="Oval 250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8" name="Oval 250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9" name="Oval 250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0" name="Oval 250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1" name="Oval 251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78" name="Group 111"/>
            <p:cNvGrpSpPr/>
            <p:nvPr/>
          </p:nvGrpSpPr>
          <p:grpSpPr>
            <a:xfrm rot="18812192" flipH="1">
              <a:off x="568256" y="306674"/>
              <a:ext cx="61394" cy="57242"/>
              <a:chOff x="2263322" y="2383933"/>
              <a:chExt cx="1623415" cy="1341120"/>
            </a:xfrm>
            <a:solidFill>
              <a:schemeClr val="accent5">
                <a:lumMod val="50000"/>
              </a:schemeClr>
            </a:solidFill>
          </p:grpSpPr>
          <p:sp>
            <p:nvSpPr>
              <p:cNvPr id="2416" name="Oval 2415"/>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7" name="Oval 2416"/>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8" name="Oval 2417"/>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9" name="Oval 2418"/>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0" name="Oval 2419"/>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1" name="Oval 2420"/>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2" name="Oval 2421"/>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3" name="Oval 2422"/>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4" name="Oval 2423"/>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5" name="Oval 2424"/>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6" name="Oval 2425"/>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7" name="Oval 2426"/>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8" name="Oval 2427"/>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9" name="Oval 2428"/>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0" name="Oval 2429"/>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1" name="Oval 2430"/>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2" name="Oval 2431"/>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3" name="Oval 2432"/>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4" name="Oval 2433"/>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5" name="Oval 2434"/>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6" name="Oval 2435"/>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7" name="Oval 2436"/>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8" name="Oval 2437"/>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9" name="Oval 2438"/>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0" name="Oval 2439"/>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1" name="Oval 2440"/>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2" name="Oval 2441"/>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3" name="Oval 2442"/>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4" name="Oval 2443"/>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5" name="Oval 2444"/>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6" name="Oval 2445"/>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7" name="Oval 2446"/>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8" name="Oval 2447"/>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9" name="Oval 2448"/>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0" name="Oval 2449"/>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1" name="Oval 2450"/>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2" name="Oval 2451"/>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3" name="Oval 2452"/>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4" name="Oval 2453"/>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5" name="Oval 2454"/>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6" name="Oval 2455"/>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7" name="Oval 2456"/>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8" name="Oval 2457"/>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9" name="Oval 2458"/>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0" name="Oval 2459"/>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1" name="Oval 2460"/>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2" name="Oval 2461"/>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3" name="Oval 2462"/>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79" name="Group 160"/>
            <p:cNvGrpSpPr/>
            <p:nvPr/>
          </p:nvGrpSpPr>
          <p:grpSpPr>
            <a:xfrm rot="18812192" flipH="1">
              <a:off x="707371" y="354168"/>
              <a:ext cx="61394" cy="57242"/>
              <a:chOff x="2263322" y="2383933"/>
              <a:chExt cx="1623415" cy="1341120"/>
            </a:xfrm>
            <a:solidFill>
              <a:schemeClr val="accent5">
                <a:lumMod val="50000"/>
              </a:schemeClr>
            </a:solidFill>
          </p:grpSpPr>
          <p:sp>
            <p:nvSpPr>
              <p:cNvPr id="2368" name="Oval 2367"/>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9" name="Oval 2368"/>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0" name="Oval 2369"/>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1" name="Oval 2370"/>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2" name="Oval 2371"/>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3" name="Oval 2372"/>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4" name="Oval 2373"/>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5" name="Oval 2374"/>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6" name="Oval 2375"/>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7" name="Oval 2376"/>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8" name="Oval 2377"/>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9" name="Oval 2378"/>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0" name="Oval 2379"/>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1" name="Oval 2380"/>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2" name="Oval 2381"/>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3" name="Oval 2382"/>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4" name="Oval 2383"/>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5" name="Oval 2384"/>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6" name="Oval 2385"/>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7" name="Oval 2386"/>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8" name="Oval 2387"/>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9" name="Oval 2388"/>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0" name="Oval 2389"/>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1" name="Oval 2390"/>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2" name="Oval 2391"/>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3" name="Oval 2392"/>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4" name="Oval 2393"/>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5" name="Oval 2394"/>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6" name="Oval 2395"/>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7" name="Oval 2396"/>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8" name="Oval 2397"/>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9" name="Oval 2398"/>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0" name="Oval 2399"/>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1" name="Oval 2400"/>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2" name="Oval 2401"/>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3" name="Oval 2402"/>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4" name="Oval 2403"/>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5" name="Oval 2404"/>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6" name="Oval 2405"/>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7" name="Oval 2406"/>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8" name="Oval 2407"/>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9" name="Oval 2408"/>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0" name="Oval 2409"/>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1" name="Oval 2410"/>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2" name="Oval 2411"/>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3" name="Oval 2412"/>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4" name="Oval 2413"/>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5" name="Oval 2414"/>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0" name="Group 209"/>
            <p:cNvGrpSpPr/>
            <p:nvPr/>
          </p:nvGrpSpPr>
          <p:grpSpPr>
            <a:xfrm rot="18812192" flipH="1">
              <a:off x="481827" y="591538"/>
              <a:ext cx="61394" cy="57242"/>
              <a:chOff x="2263322" y="2383933"/>
              <a:chExt cx="1623415" cy="1341120"/>
            </a:xfrm>
            <a:solidFill>
              <a:schemeClr val="accent5">
                <a:lumMod val="50000"/>
              </a:schemeClr>
            </a:solidFill>
          </p:grpSpPr>
          <p:sp>
            <p:nvSpPr>
              <p:cNvPr id="2320" name="Oval 2319"/>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1" name="Oval 2320"/>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2" name="Oval 2321"/>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3" name="Oval 232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4" name="Oval 2323"/>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5" name="Oval 2324"/>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6" name="Oval 2325"/>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7" name="Oval 2326"/>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8" name="Oval 2327"/>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9" name="Oval 2328"/>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0" name="Oval 2329"/>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1" name="Oval 2330"/>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2" name="Oval 2331"/>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3" name="Oval 2332"/>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4" name="Oval 2333"/>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5" name="Oval 2334"/>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6" name="Oval 2335"/>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7" name="Oval 2336"/>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8" name="Oval 2337"/>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9" name="Oval 2338"/>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0" name="Oval 2339"/>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1" name="Oval 2340"/>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2" name="Oval 2341"/>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3" name="Oval 2342"/>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4" name="Oval 2343"/>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5" name="Oval 2344"/>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6" name="Oval 2345"/>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7" name="Oval 2346"/>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8" name="Oval 2347"/>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9" name="Oval 2348"/>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0" name="Oval 2349"/>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1" name="Oval 2350"/>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2" name="Oval 2351"/>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3" name="Oval 2352"/>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4" name="Oval 2353"/>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5" name="Oval 2354"/>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6" name="Oval 2355"/>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7" name="Oval 2356"/>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8" name="Oval 2357"/>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9" name="Oval 2358"/>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0" name="Oval 2359"/>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1" name="Oval 2360"/>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2" name="Oval 2361"/>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3" name="Oval 2362"/>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4" name="Oval 2363"/>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5" name="Oval 2364"/>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6" name="Oval 2365"/>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7" name="Oval 2366"/>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1" name="Group 258"/>
            <p:cNvGrpSpPr/>
            <p:nvPr/>
          </p:nvGrpSpPr>
          <p:grpSpPr>
            <a:xfrm rot="18812192" flipH="1">
              <a:off x="369056" y="710223"/>
              <a:ext cx="61394" cy="57242"/>
              <a:chOff x="2263322" y="2383933"/>
              <a:chExt cx="1623415" cy="1341120"/>
            </a:xfrm>
            <a:solidFill>
              <a:schemeClr val="accent5">
                <a:lumMod val="50000"/>
              </a:schemeClr>
            </a:solidFill>
          </p:grpSpPr>
          <p:sp>
            <p:nvSpPr>
              <p:cNvPr id="2272" name="Oval 2271"/>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3" name="Oval 2272"/>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4" name="Oval 2273"/>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5" name="Oval 2274"/>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6" name="Oval 2275"/>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7" name="Oval 2276"/>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8" name="Oval 2277"/>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9" name="Oval 2278"/>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0" name="Oval 2279"/>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1" name="Oval 2280"/>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2" name="Oval 2281"/>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3" name="Oval 2282"/>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4" name="Oval 2283"/>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5" name="Oval 2284"/>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6" name="Oval 2285"/>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7" name="Oval 2286"/>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8" name="Oval 2287"/>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9" name="Oval 2288"/>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0" name="Oval 2289"/>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1" name="Oval 2290"/>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2" name="Oval 2291"/>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3" name="Oval 2292"/>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4" name="Oval 2293"/>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5" name="Oval 2294"/>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6" name="Oval 2295"/>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7" name="Oval 2296"/>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8" name="Oval 2297"/>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9" name="Oval 2298"/>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0" name="Oval 2299"/>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1" name="Oval 2300"/>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2" name="Oval 2301"/>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3" name="Oval 2302"/>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4" name="Oval 2303"/>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5" name="Oval 2304"/>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6" name="Oval 2305"/>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7" name="Oval 2306"/>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8" name="Oval 2307"/>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9" name="Oval 2308"/>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0" name="Oval 2309"/>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1" name="Oval 2310"/>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2" name="Oval 2311"/>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3" name="Oval 2312"/>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4" name="Oval 2313"/>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5" name="Oval 2314"/>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6" name="Oval 2315"/>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7" name="Oval 2316"/>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8" name="Oval 2317"/>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9" name="Oval 2318"/>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2" name="Group 307"/>
            <p:cNvGrpSpPr/>
            <p:nvPr/>
          </p:nvGrpSpPr>
          <p:grpSpPr>
            <a:xfrm rot="18812192" flipH="1">
              <a:off x="342713" y="544045"/>
              <a:ext cx="61395" cy="57242"/>
              <a:chOff x="2263322" y="2383933"/>
              <a:chExt cx="1623415" cy="1341120"/>
            </a:xfrm>
            <a:solidFill>
              <a:schemeClr val="accent5">
                <a:lumMod val="50000"/>
              </a:schemeClr>
            </a:solidFill>
          </p:grpSpPr>
          <p:sp>
            <p:nvSpPr>
              <p:cNvPr id="2224" name="Oval 2223"/>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5" name="Oval 2224"/>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6" name="Oval 2225"/>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7" name="Oval 2226"/>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8" name="Oval 2227"/>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9" name="Oval 2228"/>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0" name="Oval 2229"/>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1" name="Oval 2230"/>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2" name="Oval 2231"/>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3" name="Oval 2232"/>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4" name="Oval 2233"/>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5" name="Oval 2234"/>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6" name="Oval 2235"/>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7" name="Oval 2236"/>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8" name="Oval 2237"/>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9" name="Oval 2238"/>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0" name="Oval 2239"/>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1" name="Oval 2240"/>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2" name="Oval 2241"/>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3" name="Oval 2242"/>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4" name="Oval 2243"/>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5" name="Oval 2244"/>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6" name="Oval 2245"/>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7" name="Oval 2246"/>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8" name="Oval 2247"/>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9" name="Oval 2248"/>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0" name="Oval 2249"/>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1" name="Oval 2250"/>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2" name="Oval 2251"/>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3" name="Oval 2252"/>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4" name="Oval 2253"/>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5" name="Oval 2254"/>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6" name="Oval 225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7" name="Oval 225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8" name="Oval 225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9" name="Oval 225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0" name="Oval 225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1" name="Oval 226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2" name="Oval 226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3" name="Oval 226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4" name="Oval 226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5" name="Oval 226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6" name="Oval 226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7" name="Oval 226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8" name="Oval 226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9" name="Oval 226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0" name="Oval 226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1" name="Oval 227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3" name="Group 356"/>
            <p:cNvGrpSpPr/>
            <p:nvPr/>
          </p:nvGrpSpPr>
          <p:grpSpPr>
            <a:xfrm rot="18812192" flipH="1">
              <a:off x="695389" y="145175"/>
              <a:ext cx="61394" cy="57242"/>
              <a:chOff x="2263322" y="2383933"/>
              <a:chExt cx="1623415" cy="1341120"/>
            </a:xfrm>
            <a:solidFill>
              <a:schemeClr val="accent5">
                <a:lumMod val="50000"/>
              </a:schemeClr>
            </a:solidFill>
          </p:grpSpPr>
          <p:sp>
            <p:nvSpPr>
              <p:cNvPr id="2176" name="Oval 2175"/>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7" name="Oval 2176"/>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8" name="Oval 2177"/>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9" name="Oval 2178"/>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0" name="Oval 2179"/>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1" name="Oval 2180"/>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2" name="Oval 2181"/>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3" name="Oval 2182"/>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4" name="Oval 2183"/>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5" name="Oval 2184"/>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6" name="Oval 2185"/>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7" name="Oval 2186"/>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8" name="Oval 2187"/>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9" name="Oval 2188"/>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0" name="Oval 2189"/>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1" name="Oval 2190"/>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2" name="Oval 2191"/>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3" name="Oval 2192"/>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4" name="Oval 2193"/>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5" name="Oval 2194"/>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6" name="Oval 2195"/>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7" name="Oval 2196"/>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8" name="Oval 2197"/>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9" name="Oval 2198"/>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0" name="Oval 2199"/>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1" name="Oval 2200"/>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2" name="Oval 2201"/>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3" name="Oval 2202"/>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4" name="Oval 2203"/>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5" name="Oval 2204"/>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6" name="Oval 2205"/>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7" name="Oval 2206"/>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8" name="Oval 2207"/>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9" name="Oval 2208"/>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0" name="Oval 2209"/>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1" name="Oval 2210"/>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2" name="Oval 2211"/>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3" name="Oval 2212"/>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4" name="Oval 2213"/>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5" name="Oval 2214"/>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6" name="Oval 2215"/>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7" name="Oval 2216"/>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8" name="Oval 2217"/>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9" name="Oval 2218"/>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0" name="Oval 2219"/>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1" name="Oval 2220"/>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2" name="Oval 2221"/>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3" name="Oval 2222"/>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4" name="Group 405"/>
            <p:cNvGrpSpPr/>
            <p:nvPr/>
          </p:nvGrpSpPr>
          <p:grpSpPr>
            <a:xfrm rot="18812192" flipH="1">
              <a:off x="413724" y="413909"/>
              <a:ext cx="61394" cy="57242"/>
              <a:chOff x="2263322" y="2383933"/>
              <a:chExt cx="1623415" cy="1341120"/>
            </a:xfrm>
            <a:solidFill>
              <a:schemeClr val="accent5">
                <a:lumMod val="50000"/>
              </a:schemeClr>
            </a:solidFill>
          </p:grpSpPr>
          <p:sp>
            <p:nvSpPr>
              <p:cNvPr id="2128" name="Oval 2127"/>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9" name="Oval 2128"/>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0" name="Oval 2129"/>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1" name="Oval 2130"/>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2" name="Oval 2131"/>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3" name="Oval 2132"/>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4" name="Oval 2133"/>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5" name="Oval 2134"/>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6" name="Oval 2135"/>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7" name="Oval 2136"/>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8" name="Oval 2137"/>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9" name="Oval 2138"/>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0" name="Oval 2139"/>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1" name="Oval 2140"/>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2" name="Oval 2141"/>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3" name="Oval 2142"/>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4" name="Oval 2143"/>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5" name="Oval 2144"/>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6" name="Oval 2145"/>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7" name="Oval 2146"/>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8" name="Oval 2147"/>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9" name="Oval 2148"/>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0" name="Oval 2149"/>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1" name="Oval 2150"/>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2" name="Oval 2151"/>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3" name="Oval 2152"/>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4" name="Oval 2153"/>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5" name="Oval 2154"/>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6" name="Oval 2155"/>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7" name="Oval 2156"/>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8" name="Oval 2157"/>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9" name="Oval 2158"/>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0" name="Oval 2159"/>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1" name="Oval 2160"/>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2" name="Oval 2161"/>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3" name="Oval 2162"/>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4" name="Oval 2163"/>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5" name="Oval 2164"/>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6" name="Oval 2165"/>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7" name="Oval 2166"/>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8" name="Oval 2167"/>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9" name="Oval 2168"/>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0" name="Oval 2169"/>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1" name="Oval 2170"/>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2" name="Oval 2171"/>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3" name="Oval 2172"/>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4" name="Oval 2173"/>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5" name="Oval 2174"/>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5" name="Group 552"/>
            <p:cNvGrpSpPr/>
            <p:nvPr/>
          </p:nvGrpSpPr>
          <p:grpSpPr>
            <a:xfrm rot="18812192" flipH="1">
              <a:off x="779175" y="140097"/>
              <a:ext cx="61394" cy="57242"/>
              <a:chOff x="2263322" y="2383933"/>
              <a:chExt cx="1623415" cy="1341120"/>
            </a:xfrm>
            <a:solidFill>
              <a:schemeClr val="accent5">
                <a:lumMod val="50000"/>
              </a:schemeClr>
            </a:solidFill>
          </p:grpSpPr>
          <p:sp>
            <p:nvSpPr>
              <p:cNvPr id="2080" name="Oval 2079"/>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1" name="Oval 2080"/>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2" name="Oval 2081"/>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3" name="Oval 208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4" name="Oval 2083"/>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5" name="Oval 2084"/>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6" name="Oval 2085"/>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7" name="Oval 2086"/>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8" name="Oval 2087"/>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9" name="Oval 2088"/>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0" name="Oval 2089"/>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1" name="Oval 2090"/>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2" name="Oval 2091"/>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3" name="Oval 2092"/>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4" name="Oval 2093"/>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5" name="Oval 2094"/>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6" name="Oval 2095"/>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7" name="Oval 2096"/>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8" name="Oval 2097"/>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9" name="Oval 2098"/>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0" name="Oval 2099"/>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1" name="Oval 2100"/>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2" name="Oval 2101"/>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3" name="Oval 2102"/>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4" name="Oval 2103"/>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5" name="Oval 2104"/>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6" name="Oval 2105"/>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7" name="Oval 2106"/>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8" name="Oval 2107"/>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9" name="Oval 2108"/>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0" name="Oval 2109"/>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1" name="Oval 2110"/>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2" name="Oval 2111"/>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3" name="Oval 2112"/>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4" name="Oval 2113"/>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5" name="Oval 2114"/>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6" name="Oval 2115"/>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7" name="Oval 2116"/>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8" name="Oval 2117"/>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9" name="Oval 2118"/>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0" name="Oval 2119"/>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1" name="Oval 2120"/>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2" name="Oval 2121"/>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3" name="Oval 2122"/>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4" name="Oval 2123"/>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5" name="Oval 2124"/>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6" name="Oval 2125"/>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7" name="Oval 2126"/>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6" name="Group 601"/>
            <p:cNvGrpSpPr/>
            <p:nvPr/>
          </p:nvGrpSpPr>
          <p:grpSpPr>
            <a:xfrm rot="18812192" flipH="1">
              <a:off x="271702" y="674179"/>
              <a:ext cx="61394" cy="57242"/>
              <a:chOff x="2263322" y="2383933"/>
              <a:chExt cx="1623415" cy="1341120"/>
            </a:xfrm>
            <a:solidFill>
              <a:schemeClr val="accent5">
                <a:lumMod val="50000"/>
              </a:schemeClr>
            </a:solidFill>
          </p:grpSpPr>
          <p:sp>
            <p:nvSpPr>
              <p:cNvPr id="2032" name="Oval 2031"/>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3" name="Oval 2032"/>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4" name="Oval 2033"/>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5" name="Oval 2034"/>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6" name="Oval 2035"/>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7" name="Oval 2036"/>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8" name="Oval 2037"/>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9" name="Oval 2038"/>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0" name="Oval 2039"/>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1" name="Oval 2040"/>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2" name="Oval 2041"/>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3" name="Oval 2042"/>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4" name="Oval 2043"/>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5" name="Oval 2044"/>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6" name="Oval 2045"/>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7" name="Oval 2046"/>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8" name="Oval 2047"/>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9" name="Oval 2048"/>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0" name="Oval 2049"/>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1" name="Oval 2050"/>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2" name="Oval 2051"/>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3" name="Oval 2052"/>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4" name="Oval 2053"/>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5" name="Oval 2054"/>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6" name="Oval 2055"/>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7" name="Oval 2056"/>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8" name="Oval 2057"/>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9" name="Oval 2058"/>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0" name="Oval 2059"/>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1" name="Oval 2060"/>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2" name="Oval 2061"/>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3" name="Oval 2062"/>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4" name="Oval 2063"/>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5" name="Oval 2064"/>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6" name="Oval 2065"/>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7" name="Oval 2066"/>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8" name="Oval 2067"/>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9" name="Oval 2068"/>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0" name="Oval 2069"/>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1" name="Oval 2070"/>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2" name="Oval 2071"/>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3" name="Oval 2072"/>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4" name="Oval 2073"/>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5" name="Oval 2074"/>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6" name="Oval 2075"/>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7" name="Oval 2076"/>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8" name="Oval 2077"/>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9" name="Oval 2078"/>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7" name="Group 650"/>
            <p:cNvGrpSpPr/>
            <p:nvPr/>
          </p:nvGrpSpPr>
          <p:grpSpPr>
            <a:xfrm rot="18812192" flipH="1">
              <a:off x="581296" y="403753"/>
              <a:ext cx="61394" cy="57242"/>
              <a:chOff x="2263322" y="2383933"/>
              <a:chExt cx="1623415" cy="1341120"/>
            </a:xfrm>
            <a:solidFill>
              <a:schemeClr val="accent5">
                <a:lumMod val="50000"/>
              </a:schemeClr>
            </a:solidFill>
          </p:grpSpPr>
          <p:sp>
            <p:nvSpPr>
              <p:cNvPr id="1984" name="Oval 1983"/>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5" name="Oval 1984"/>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6" name="Oval 1985"/>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7" name="Oval 1986"/>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8" name="Oval 1987"/>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9" name="Oval 1988"/>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0" name="Oval 1989"/>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1" name="Oval 1990"/>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2" name="Oval 1991"/>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3" name="Oval 1992"/>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4" name="Oval 1993"/>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5" name="Oval 1994"/>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6" name="Oval 1995"/>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7" name="Oval 1996"/>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8" name="Oval 1997"/>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9" name="Oval 1998"/>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0" name="Oval 1999"/>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1" name="Oval 2000"/>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2" name="Oval 2001"/>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3" name="Oval 2002"/>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4" name="Oval 2003"/>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5" name="Oval 2004"/>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6" name="Oval 2005"/>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7" name="Oval 2006"/>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8" name="Oval 2007"/>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9" name="Oval 2008"/>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0" name="Oval 2009"/>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1" name="Oval 2010"/>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2" name="Oval 2011"/>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3" name="Oval 2012"/>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4" name="Oval 2013"/>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5" name="Oval 2014"/>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6" name="Oval 201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7" name="Oval 201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8" name="Oval 201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9" name="Oval 201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0" name="Oval 201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1" name="Oval 202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2" name="Oval 202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3" name="Oval 202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4" name="Oval 202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5" name="Oval 202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6" name="Oval 202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7" name="Oval 202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8" name="Oval 202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9" name="Oval 202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0" name="Oval 202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1" name="Oval 203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8" name="Group 3251"/>
            <p:cNvGrpSpPr/>
            <p:nvPr/>
          </p:nvGrpSpPr>
          <p:grpSpPr>
            <a:xfrm rot="18812192" flipH="1">
              <a:off x="469053" y="466480"/>
              <a:ext cx="61394" cy="57242"/>
              <a:chOff x="2263322" y="2383933"/>
              <a:chExt cx="1623415" cy="1341120"/>
            </a:xfrm>
            <a:solidFill>
              <a:schemeClr val="accent5">
                <a:lumMod val="50000"/>
              </a:schemeClr>
            </a:solidFill>
          </p:grpSpPr>
          <p:sp>
            <p:nvSpPr>
              <p:cNvPr id="1936" name="Oval 1935"/>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7" name="Oval 1936"/>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8" name="Oval 1937"/>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9" name="Oval 1938"/>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0" name="Oval 1939"/>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1" name="Oval 1940"/>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2" name="Oval 1941"/>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3" name="Oval 1942"/>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4" name="Oval 1943"/>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5" name="Oval 1944"/>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6" name="Oval 1945"/>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7" name="Oval 1946"/>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8" name="Oval 1947"/>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9" name="Oval 1948"/>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0" name="Oval 1949"/>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1" name="Oval 1950"/>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2" name="Oval 1951"/>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3" name="Oval 1952"/>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4" name="Oval 1953"/>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5" name="Oval 1954"/>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6" name="Oval 1955"/>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7" name="Oval 1956"/>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8" name="Oval 1957"/>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9" name="Oval 1958"/>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0" name="Oval 1959"/>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1" name="Oval 1960"/>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2" name="Oval 1961"/>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3" name="Oval 1962"/>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4" name="Oval 1963"/>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5" name="Oval 1964"/>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6" name="Oval 1965"/>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7" name="Oval 1966"/>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8" name="Oval 1967"/>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9" name="Oval 1968"/>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0" name="Oval 1969"/>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1" name="Oval 1970"/>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2" name="Oval 1971"/>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3" name="Oval 1972"/>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4" name="Oval 1973"/>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5" name="Oval 1974"/>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6" name="Oval 1975"/>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7" name="Oval 1976"/>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8" name="Oval 1977"/>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9" name="Oval 1978"/>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0" name="Oval 1979"/>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1" name="Oval 1980"/>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2" name="Oval 1981"/>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3" name="Oval 1982"/>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9" name="Group 3300"/>
            <p:cNvGrpSpPr/>
            <p:nvPr/>
          </p:nvGrpSpPr>
          <p:grpSpPr>
            <a:xfrm rot="18812192" flipH="1">
              <a:off x="397777" y="624594"/>
              <a:ext cx="61394" cy="57242"/>
              <a:chOff x="2263322" y="2383933"/>
              <a:chExt cx="1623415" cy="1341120"/>
            </a:xfrm>
            <a:solidFill>
              <a:schemeClr val="accent5">
                <a:lumMod val="50000"/>
              </a:schemeClr>
            </a:solidFill>
          </p:grpSpPr>
          <p:sp>
            <p:nvSpPr>
              <p:cNvPr id="1888" name="Oval 1887"/>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9" name="Oval 1888"/>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0" name="Oval 1889"/>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1" name="Oval 1890"/>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2" name="Oval 1891"/>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3" name="Oval 1892"/>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4" name="Oval 1893"/>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5" name="Oval 1894"/>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6" name="Oval 1895"/>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7" name="Oval 1896"/>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8" name="Oval 1897"/>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9" name="Oval 1898"/>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0" name="Oval 1899"/>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1" name="Oval 1900"/>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2" name="Oval 1901"/>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3" name="Oval 1902"/>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4" name="Oval 1903"/>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5" name="Oval 1904"/>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6" name="Oval 1905"/>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7" name="Oval 1906"/>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8" name="Oval 1907"/>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9" name="Oval 1908"/>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0" name="Oval 1909"/>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1" name="Oval 1910"/>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2" name="Oval 1911"/>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3" name="Oval 1912"/>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4" name="Oval 1913"/>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5" name="Oval 1914"/>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6" name="Oval 1915"/>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7" name="Oval 1916"/>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8" name="Oval 1917"/>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9" name="Oval 1918"/>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0" name="Oval 1919"/>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1" name="Oval 1920"/>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2" name="Oval 1921"/>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3" name="Oval 1922"/>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4" name="Oval 1923"/>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5" name="Oval 1924"/>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6" name="Oval 1925"/>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7" name="Oval 1926"/>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8" name="Oval 1927"/>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9" name="Oval 1928"/>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0" name="Oval 1929"/>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1" name="Oval 1930"/>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2" name="Oval 1931"/>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3" name="Oval 1932"/>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4" name="Oval 1933"/>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5" name="Oval 1934"/>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90" name="Group 3349"/>
            <p:cNvGrpSpPr/>
            <p:nvPr/>
          </p:nvGrpSpPr>
          <p:grpSpPr>
            <a:xfrm rot="18812192" flipH="1">
              <a:off x="244302" y="619914"/>
              <a:ext cx="61394" cy="57242"/>
              <a:chOff x="2263322" y="2383933"/>
              <a:chExt cx="1623415" cy="1341120"/>
            </a:xfrm>
            <a:solidFill>
              <a:schemeClr val="accent5">
                <a:lumMod val="50000"/>
              </a:schemeClr>
            </a:solidFill>
          </p:grpSpPr>
          <p:sp>
            <p:nvSpPr>
              <p:cNvPr id="1840" name="Oval 1839"/>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1" name="Oval 1840"/>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2" name="Oval 1841"/>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3" name="Oval 184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4" name="Oval 1843"/>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5" name="Oval 1844"/>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6" name="Oval 1845"/>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7" name="Oval 1846"/>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8" name="Oval 1847"/>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9" name="Oval 1848"/>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0" name="Oval 1849"/>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1" name="Oval 1850"/>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2" name="Oval 1851"/>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3" name="Oval 1852"/>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4" name="Oval 1853"/>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5" name="Oval 1854"/>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6" name="Oval 1855"/>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7" name="Oval 1856"/>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8" name="Oval 1857"/>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9" name="Oval 1858"/>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0" name="Oval 1859"/>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1" name="Oval 1860"/>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2" name="Oval 1861"/>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3" name="Oval 1862"/>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4" name="Oval 1863"/>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5" name="Oval 1864"/>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6" name="Oval 1865"/>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7" name="Oval 1866"/>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8" name="Oval 1867"/>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9" name="Oval 1868"/>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0" name="Oval 1869"/>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1" name="Oval 1870"/>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2" name="Oval 1871"/>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3" name="Oval 1872"/>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4" name="Oval 1873"/>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5" name="Oval 1874"/>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6" name="Oval 1875"/>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7" name="Oval 1876"/>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8" name="Oval 1877"/>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9" name="Oval 1878"/>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0" name="Oval 1879"/>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1" name="Oval 1880"/>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2" name="Oval 1881"/>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3" name="Oval 1882"/>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4" name="Oval 1883"/>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5" name="Oval 1884"/>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6" name="Oval 1885"/>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7" name="Oval 1886"/>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91" name="Group 3398"/>
            <p:cNvGrpSpPr/>
            <p:nvPr/>
          </p:nvGrpSpPr>
          <p:grpSpPr>
            <a:xfrm rot="18812192" flipH="1">
              <a:off x="680499" y="243946"/>
              <a:ext cx="61394" cy="57242"/>
              <a:chOff x="2263322" y="2383933"/>
              <a:chExt cx="1623415" cy="1341120"/>
            </a:xfrm>
            <a:solidFill>
              <a:schemeClr val="accent5">
                <a:lumMod val="50000"/>
              </a:schemeClr>
            </a:solidFill>
          </p:grpSpPr>
          <p:sp>
            <p:nvSpPr>
              <p:cNvPr id="1792" name="Oval 1791"/>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3" name="Oval 1792"/>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4" name="Oval 1793"/>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5" name="Oval 1794"/>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6" name="Oval 1795"/>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7" name="Oval 1796"/>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8" name="Oval 1797"/>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9" name="Oval 1798"/>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0" name="Oval 1799"/>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1" name="Oval 1800"/>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2" name="Oval 1801"/>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3" name="Oval 1802"/>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4" name="Oval 1803"/>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5" name="Oval 1804"/>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6" name="Oval 1805"/>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7" name="Oval 1806"/>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8" name="Oval 1807"/>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9" name="Oval 1808"/>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0" name="Oval 1809"/>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1" name="Oval 1810"/>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2" name="Oval 1811"/>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3" name="Oval 1812"/>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4" name="Oval 1813"/>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5" name="Oval 1814"/>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6" name="Oval 1815"/>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7" name="Oval 1816"/>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8" name="Oval 1817"/>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9" name="Oval 1818"/>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0" name="Oval 1819"/>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1" name="Oval 1820"/>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2" name="Oval 1821"/>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3" name="Oval 1822"/>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4" name="Oval 1823"/>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5" name="Oval 1824"/>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6" name="Oval 1825"/>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7" name="Oval 1826"/>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8" name="Oval 1827"/>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9" name="Oval 1828"/>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0" name="Oval 1829"/>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1" name="Oval 1830"/>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2" name="Oval 1831"/>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3" name="Oval 1832"/>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4" name="Oval 1833"/>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5" name="Oval 1834"/>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6" name="Oval 1835"/>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7" name="Oval 1836"/>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8" name="Oval 1837"/>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9" name="Oval 1838"/>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sp>
        <p:nvSpPr>
          <p:cNvPr id="2656" name="TextBox 2655">
            <a:hlinkClick r:id="rId2"/>
          </p:cNvPr>
          <p:cNvSpPr txBox="1"/>
          <p:nvPr/>
        </p:nvSpPr>
        <p:spPr>
          <a:xfrm>
            <a:off x="1126006" y="6354045"/>
            <a:ext cx="7743567" cy="523220"/>
          </a:xfrm>
          <a:prstGeom prst="rect">
            <a:avLst/>
          </a:prstGeom>
          <a:noFill/>
        </p:spPr>
        <p:txBody>
          <a:bodyPr wrap="square" rtlCol="0">
            <a:spAutoFit/>
          </a:bodyPr>
          <a:lstStyle/>
          <a:p>
            <a:r>
              <a:rPr lang="en-US" sz="1400" dirty="0">
                <a:hlinkClick r:id="rId3"/>
              </a:rPr>
              <a:t>Predictive performance model for hydraulic flocculator design with </a:t>
            </a:r>
            <a:r>
              <a:rPr lang="en-US" sz="1400" dirty="0" err="1">
                <a:hlinkClick r:id="rId3"/>
              </a:rPr>
              <a:t>polyaluminum</a:t>
            </a:r>
            <a:r>
              <a:rPr lang="en-US" sz="1400" dirty="0">
                <a:hlinkClick r:id="rId3"/>
              </a:rPr>
              <a:t> chloride and aluminum sulfate coagulants</a:t>
            </a:r>
            <a:r>
              <a:rPr lang="en-US" sz="1400" dirty="0"/>
              <a:t> Karen A. </a:t>
            </a:r>
            <a:r>
              <a:rPr lang="en-US" sz="1400" dirty="0" err="1"/>
              <a:t>Swetland</a:t>
            </a:r>
            <a:r>
              <a:rPr lang="en-US" sz="1400" dirty="0"/>
              <a:t>, Monroe L. Weber-Shirk*, Leonard W. Lion</a:t>
            </a:r>
          </a:p>
        </p:txBody>
      </p:sp>
    </p:spTree>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Sticky nanoparticles?</a:t>
            </a:r>
          </a:p>
        </p:txBody>
      </p:sp>
      <p:sp>
        <p:nvSpPr>
          <p:cNvPr id="4" name="Content Placeholder 3"/>
          <p:cNvSpPr>
            <a:spLocks noGrp="1"/>
          </p:cNvSpPr>
          <p:nvPr>
            <p:ph idx="1"/>
          </p:nvPr>
        </p:nvSpPr>
        <p:spPr/>
        <p:txBody>
          <a:bodyPr/>
          <a:lstStyle/>
          <a:p>
            <a:r>
              <a:rPr lang="en-US" dirty="0"/>
              <a:t>Effective flocculation only occurs when the coagulant is in the solid phase</a:t>
            </a:r>
          </a:p>
          <a:p>
            <a:pPr lvl="1"/>
            <a:r>
              <a:rPr lang="en-US" dirty="0"/>
              <a:t>Thus </a:t>
            </a:r>
            <a:r>
              <a:rPr lang="en-US" dirty="0" err="1"/>
              <a:t>NaOH</a:t>
            </a:r>
            <a:r>
              <a:rPr lang="en-US" dirty="0"/>
              <a:t> and Ca(OH)</a:t>
            </a:r>
            <a:r>
              <a:rPr lang="en-US" baseline="-25000" dirty="0"/>
              <a:t> 2</a:t>
            </a:r>
            <a:r>
              <a:rPr lang="en-US" dirty="0"/>
              <a:t> are not effective coagulants because they are soluble at neutral pH</a:t>
            </a:r>
          </a:p>
          <a:p>
            <a:r>
              <a:rPr lang="en-US" dirty="0"/>
              <a:t>Al(OH)</a:t>
            </a:r>
            <a:r>
              <a:rPr lang="en-US" baseline="-25000" dirty="0"/>
              <a:t>3</a:t>
            </a:r>
            <a:r>
              <a:rPr lang="en-US" dirty="0"/>
              <a:t> likes to stick to itself and to other surfaces</a:t>
            </a:r>
          </a:p>
          <a:p>
            <a:r>
              <a:rPr lang="en-US" dirty="0"/>
              <a:t>Why is the solid phase Al(OH)</a:t>
            </a:r>
            <a:r>
              <a:rPr lang="en-US" baseline="-25000" dirty="0"/>
              <a:t>3</a:t>
            </a:r>
            <a:r>
              <a:rPr lang="en-US" dirty="0"/>
              <a:t> and Al</a:t>
            </a:r>
            <a:r>
              <a:rPr lang="en-US" baseline="-25000" dirty="0"/>
              <a:t>13</a:t>
            </a:r>
            <a:r>
              <a:rPr lang="en-US" dirty="0"/>
              <a:t>O</a:t>
            </a:r>
            <a:r>
              <a:rPr lang="en-US" baseline="-25000" dirty="0"/>
              <a:t>4</a:t>
            </a:r>
            <a:r>
              <a:rPr lang="en-US" dirty="0"/>
              <a:t>(OH)</a:t>
            </a:r>
            <a:r>
              <a:rPr lang="en-US" baseline="-25000" dirty="0"/>
              <a:t>24</a:t>
            </a:r>
            <a:r>
              <a:rPr lang="en-US" dirty="0"/>
              <a:t> </a:t>
            </a:r>
            <a:r>
              <a:rPr lang="en-US" baseline="30000" dirty="0"/>
              <a:t>7+ </a:t>
            </a:r>
            <a:r>
              <a:rPr lang="en-US" dirty="0"/>
              <a:t>sticky? (Perhaps because it is more polar than water)</a:t>
            </a:r>
          </a:p>
        </p:txBody>
      </p:sp>
      <p:grpSp>
        <p:nvGrpSpPr>
          <p:cNvPr id="1773" name="Group 1772"/>
          <p:cNvGrpSpPr/>
          <p:nvPr/>
        </p:nvGrpSpPr>
        <p:grpSpPr>
          <a:xfrm>
            <a:off x="8210422" y="-19021"/>
            <a:ext cx="740159" cy="957750"/>
            <a:chOff x="8210422" y="-19021"/>
            <a:chExt cx="740159" cy="957750"/>
          </a:xfrm>
        </p:grpSpPr>
        <p:grpSp>
          <p:nvGrpSpPr>
            <p:cNvPr id="1774" name="Group 503"/>
            <p:cNvGrpSpPr/>
            <p:nvPr/>
          </p:nvGrpSpPr>
          <p:grpSpPr>
            <a:xfrm rot="2787808">
              <a:off x="8891263" y="748357"/>
              <a:ext cx="61394" cy="57242"/>
              <a:chOff x="2263322" y="2383933"/>
              <a:chExt cx="1623415" cy="1341120"/>
            </a:xfrm>
            <a:solidFill>
              <a:schemeClr val="accent5">
                <a:lumMod val="50000"/>
              </a:schemeClr>
            </a:solidFill>
          </p:grpSpPr>
          <p:sp>
            <p:nvSpPr>
              <p:cNvPr id="2609" name="Oval 2608"/>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0" name="Oval 2609"/>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1" name="Oval 2610"/>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2" name="Oval 2611"/>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3" name="Oval 2612"/>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4" name="Oval 2613"/>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5" name="Oval 2614"/>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6" name="Oval 2615"/>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7" name="Oval 2616"/>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8" name="Oval 2617"/>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9" name="Oval 2618"/>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0" name="Oval 2619"/>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1" name="Oval 2620"/>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2" name="Oval 2621"/>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3" name="Oval 2622"/>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4" name="Oval 2623"/>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5" name="Oval 2624"/>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6" name="Oval 2625"/>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7" name="Oval 2626"/>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8" name="Oval 2627"/>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9" name="Oval 2628"/>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0" name="Oval 2629"/>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1" name="Oval 2630"/>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2" name="Oval 2631"/>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3" name="Oval 2632"/>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4" name="Oval 2633"/>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5" name="Oval 2634"/>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6" name="Oval 2635"/>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7" name="Oval 2636"/>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8" name="Oval 2637"/>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9" name="Oval 2638"/>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0" name="Oval 2639"/>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1" name="Oval 2640"/>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2" name="Oval 2641"/>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3" name="Oval 2642"/>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4" name="Oval 2643"/>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5" name="Oval 2644"/>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6" name="Oval 2645"/>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7" name="Oval 2646"/>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8" name="Oval 2647"/>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9" name="Oval 2648"/>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0" name="Oval 2649"/>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1" name="Oval 2650"/>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2" name="Oval 2651"/>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3" name="Oval 2652"/>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4" name="Oval 2653"/>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5" name="Oval 2654"/>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6" name="Oval 2655"/>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75" name="Group 454"/>
            <p:cNvGrpSpPr/>
            <p:nvPr/>
          </p:nvGrpSpPr>
          <p:grpSpPr>
            <a:xfrm rot="2787808">
              <a:off x="8242826" y="65919"/>
              <a:ext cx="61394" cy="57242"/>
              <a:chOff x="2263322" y="2383933"/>
              <a:chExt cx="1623415" cy="1341120"/>
            </a:xfrm>
            <a:solidFill>
              <a:schemeClr val="accent5">
                <a:lumMod val="50000"/>
              </a:schemeClr>
            </a:solidFill>
          </p:grpSpPr>
          <p:sp>
            <p:nvSpPr>
              <p:cNvPr id="2561" name="Oval 2560"/>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2" name="Oval 2561"/>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3" name="Oval 2562"/>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4" name="Oval 2563"/>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5" name="Oval 2564"/>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6" name="Oval 2565"/>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7" name="Oval 2566"/>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8" name="Oval 2567"/>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9" name="Oval 2568"/>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0" name="Oval 2569"/>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1" name="Oval 2570"/>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2" name="Oval 2571"/>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3" name="Oval 2572"/>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4" name="Oval 2573"/>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5" name="Oval 2574"/>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6" name="Oval 2575"/>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7" name="Oval 2576"/>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8" name="Oval 2577"/>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9" name="Oval 2578"/>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0" name="Oval 2579"/>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1" name="Oval 2580"/>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2" name="Oval 2581"/>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3" name="Oval 2582"/>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4" name="Oval 2583"/>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5" name="Oval 2584"/>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6" name="Oval 2585"/>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7" name="Oval 2586"/>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8" name="Oval 2587"/>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9" name="Oval 2588"/>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0" name="Oval 2589"/>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1" name="Oval 2590"/>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2" name="Oval 2591"/>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3" name="Oval 2592"/>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4" name="Oval 2593"/>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5" name="Oval 2594"/>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6" name="Oval 2595"/>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7" name="Oval 2596"/>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8" name="Oval 2597"/>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9" name="Oval 2598"/>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0" name="Oval 2599"/>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1" name="Oval 2600"/>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2" name="Oval 2601"/>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3" name="Oval 2602"/>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4" name="Oval 2603"/>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5" name="Oval 2604"/>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6" name="Oval 2605"/>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7" name="Oval 2606"/>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8" name="Oval 2607"/>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76" name="Group 62"/>
            <p:cNvGrpSpPr/>
            <p:nvPr/>
          </p:nvGrpSpPr>
          <p:grpSpPr>
            <a:xfrm rot="2787808">
              <a:off x="8539909" y="489381"/>
              <a:ext cx="61394" cy="57242"/>
              <a:chOff x="2263322" y="2383933"/>
              <a:chExt cx="1623415" cy="1341120"/>
            </a:xfrm>
            <a:solidFill>
              <a:schemeClr val="accent5">
                <a:lumMod val="50000"/>
              </a:schemeClr>
            </a:solidFill>
          </p:grpSpPr>
          <p:sp>
            <p:nvSpPr>
              <p:cNvPr id="2513" name="Oval 2512"/>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4" name="Oval 2513"/>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5" name="Oval 2514"/>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6" name="Oval 2515"/>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7" name="Oval 2516"/>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8" name="Oval 2517"/>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9" name="Oval 2518"/>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0" name="Oval 2519"/>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1" name="Oval 2520"/>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2" name="Oval 2521"/>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3" name="Oval 2522"/>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4" name="Oval 2523"/>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5" name="Oval 2524"/>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6" name="Oval 2525"/>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7" name="Oval 2526"/>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8" name="Oval 2527"/>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9" name="Oval 2528"/>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0" name="Oval 2529"/>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1" name="Oval 2530"/>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2" name="Oval 2531"/>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3" name="Oval 2532"/>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4" name="Oval 2533"/>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5" name="Oval 2534"/>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6" name="Oval 2535"/>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7" name="Oval 2536"/>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8" name="Oval 2537"/>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9" name="Oval 2538"/>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0" name="Oval 2539"/>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1" name="Oval 2540"/>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2" name="Oval 2541"/>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3" name="Oval 2542"/>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4" name="Oval 2543"/>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5" name="Oval 9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6" name="Oval 9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7" name="Oval 9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8" name="Oval 9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9" name="Oval 9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0" name="Oval 10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1" name="Oval 10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2" name="Oval 10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3" name="Oval 10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4" name="Oval 10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5" name="Oval 10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6" name="Oval 10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7" name="Oval 10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8" name="Oval 10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9" name="Oval 10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0" name="Oval 11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sp>
          <p:nvSpPr>
            <p:cNvPr id="1777" name="Flowchart: Magnetic Disk 1776"/>
            <p:cNvSpPr/>
            <p:nvPr/>
          </p:nvSpPr>
          <p:spPr>
            <a:xfrm rot="2787808">
              <a:off x="8109655" y="391164"/>
              <a:ext cx="957750" cy="137380"/>
            </a:xfrm>
            <a:prstGeom prst="flowChartMagneticDisk">
              <a:avLst/>
            </a:prstGeom>
            <a:solidFill>
              <a:schemeClr val="bg1">
                <a:lumMod val="50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1778" name="Group 8"/>
            <p:cNvGrpSpPr/>
            <p:nvPr/>
          </p:nvGrpSpPr>
          <p:grpSpPr>
            <a:xfrm rot="2787808">
              <a:off x="8208346" y="140432"/>
              <a:ext cx="61394" cy="57242"/>
              <a:chOff x="2263322" y="2383933"/>
              <a:chExt cx="1623415" cy="1341120"/>
            </a:xfrm>
            <a:solidFill>
              <a:schemeClr val="accent5">
                <a:lumMod val="50000"/>
              </a:schemeClr>
            </a:solidFill>
          </p:grpSpPr>
          <p:sp>
            <p:nvSpPr>
              <p:cNvPr id="2465" name="Oval 9"/>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6" name="Oval 10"/>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7" name="Oval 11"/>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8" name="Oval 1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9" name="Oval 13"/>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0" name="Oval 14"/>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1" name="Oval 15"/>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2" name="Oval 16"/>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3" name="Oval 17"/>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4" name="Oval 18"/>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5" name="Oval 19"/>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6" name="Oval 20"/>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7" name="Oval 21"/>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8" name="Oval 22"/>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9" name="Oval 23"/>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0" name="Oval 24"/>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1" name="Oval 25"/>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2" name="Oval 26"/>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3" name="Oval 27"/>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4" name="Oval 28"/>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5" name="Oval 29"/>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6" name="Oval 30"/>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7" name="Oval 2486"/>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8" name="Oval 2487"/>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9" name="Oval 2488"/>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0" name="Oval 2489"/>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1" name="Oval 2490"/>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2" name="Oval 2491"/>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3" name="Oval 2492"/>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4" name="Oval 2493"/>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5" name="Oval 2494"/>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6" name="Oval 2495"/>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7" name="Oval 2496"/>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8" name="Oval 2497"/>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9" name="Oval 2498"/>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0" name="Oval 2499"/>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1" name="Oval 2500"/>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2" name="Oval 2501"/>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3" name="Oval 2502"/>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4" name="Oval 2503"/>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5" name="Oval 2504"/>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6" name="Oval 2505"/>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7" name="Oval 2506"/>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8" name="Oval 2507"/>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9" name="Oval 2508"/>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0" name="Oval 2509"/>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1" name="Oval 2510"/>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2" name="Oval 2511"/>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79" name="Group 111"/>
            <p:cNvGrpSpPr/>
            <p:nvPr/>
          </p:nvGrpSpPr>
          <p:grpSpPr>
            <a:xfrm rot="2787808">
              <a:off x="8524226" y="306674"/>
              <a:ext cx="61394" cy="57242"/>
              <a:chOff x="2263322" y="2383933"/>
              <a:chExt cx="1623415" cy="1341120"/>
            </a:xfrm>
            <a:solidFill>
              <a:schemeClr val="accent5">
                <a:lumMod val="50000"/>
              </a:schemeClr>
            </a:solidFill>
          </p:grpSpPr>
          <p:sp>
            <p:nvSpPr>
              <p:cNvPr id="2417" name="Oval 2416"/>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8" name="Oval 2417"/>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9" name="Oval 2418"/>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0" name="Oval 2419"/>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1" name="Oval 2420"/>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2" name="Oval 2421"/>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3" name="Oval 2422"/>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4" name="Oval 2423"/>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5" name="Oval 2424"/>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6" name="Oval 2425"/>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7" name="Oval 2426"/>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8" name="Oval 2427"/>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9" name="Oval 2428"/>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0" name="Oval 2429"/>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1" name="Oval 2430"/>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2" name="Oval 2431"/>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3" name="Oval 2432"/>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4" name="Oval 2433"/>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5" name="Oval 2434"/>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6" name="Oval 2435"/>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7" name="Oval 2436"/>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8" name="Oval 2437"/>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9" name="Oval 2438"/>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0" name="Oval 2439"/>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1" name="Oval 2440"/>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2" name="Oval 2441"/>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3" name="Oval 2442"/>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4" name="Oval 2443"/>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5" name="Oval 2444"/>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6" name="Oval 2445"/>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7" name="Oval 2446"/>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8" name="Oval 2447"/>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9" name="Oval 2448"/>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0" name="Oval 2449"/>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1" name="Oval 2450"/>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2" name="Oval 2451"/>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3" name="Oval 2452"/>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4" name="Oval 2453"/>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5" name="Oval 2454"/>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6" name="Oval 2455"/>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7" name="Oval 2456"/>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8" name="Oval 2457"/>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9" name="Oval 2458"/>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0" name="Oval 2459"/>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1" name="Oval 2460"/>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2" name="Oval 2461"/>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3" name="Oval 2462"/>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4" name="Oval 2463"/>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0" name="Group 160"/>
            <p:cNvGrpSpPr/>
            <p:nvPr/>
          </p:nvGrpSpPr>
          <p:grpSpPr>
            <a:xfrm rot="2787808">
              <a:off x="8385112" y="354168"/>
              <a:ext cx="61394" cy="57242"/>
              <a:chOff x="2263322" y="2383933"/>
              <a:chExt cx="1623415" cy="1341120"/>
            </a:xfrm>
            <a:solidFill>
              <a:schemeClr val="accent5">
                <a:lumMod val="50000"/>
              </a:schemeClr>
            </a:solidFill>
          </p:grpSpPr>
          <p:sp>
            <p:nvSpPr>
              <p:cNvPr id="2369" name="Oval 2368"/>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0" name="Oval 2369"/>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1" name="Oval 2370"/>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2" name="Oval 2371"/>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3" name="Oval 2372"/>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4" name="Oval 2373"/>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5" name="Oval 2374"/>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6" name="Oval 2375"/>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7" name="Oval 2376"/>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8" name="Oval 2377"/>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9" name="Oval 2378"/>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0" name="Oval 2379"/>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1" name="Oval 2380"/>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2" name="Oval 2381"/>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3" name="Oval 2382"/>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4" name="Oval 2383"/>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5" name="Oval 2384"/>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6" name="Oval 2385"/>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7" name="Oval 2386"/>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8" name="Oval 2387"/>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9" name="Oval 2388"/>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0" name="Oval 2389"/>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1" name="Oval 2390"/>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2" name="Oval 2391"/>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3" name="Oval 2392"/>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4" name="Oval 2393"/>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5" name="Oval 2394"/>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6" name="Oval 2395"/>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7" name="Oval 2396"/>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8" name="Oval 2397"/>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9" name="Oval 2398"/>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0" name="Oval 2399"/>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1" name="Oval 2400"/>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2" name="Oval 2401"/>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3" name="Oval 2402"/>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4" name="Oval 2403"/>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5" name="Oval 2404"/>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6" name="Oval 2405"/>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7" name="Oval 2406"/>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8" name="Oval 2407"/>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9" name="Oval 2408"/>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0" name="Oval 2409"/>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1" name="Oval 2410"/>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2" name="Oval 2411"/>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3" name="Oval 2412"/>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4" name="Oval 2413"/>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5" name="Oval 2414"/>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6" name="Oval 2415"/>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1" name="Group 209"/>
            <p:cNvGrpSpPr/>
            <p:nvPr/>
          </p:nvGrpSpPr>
          <p:grpSpPr>
            <a:xfrm rot="2787808">
              <a:off x="8610655" y="591538"/>
              <a:ext cx="61394" cy="57242"/>
              <a:chOff x="2263322" y="2383933"/>
              <a:chExt cx="1623415" cy="1341120"/>
            </a:xfrm>
            <a:solidFill>
              <a:schemeClr val="accent5">
                <a:lumMod val="50000"/>
              </a:schemeClr>
            </a:solidFill>
          </p:grpSpPr>
          <p:sp>
            <p:nvSpPr>
              <p:cNvPr id="2321" name="Oval 2320"/>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2" name="Oval 2321"/>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3" name="Oval 2322"/>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4" name="Oval 2323"/>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5" name="Oval 2324"/>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6" name="Oval 2325"/>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7" name="Oval 2326"/>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8" name="Oval 2327"/>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9" name="Oval 2328"/>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0" name="Oval 2329"/>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1" name="Oval 2330"/>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2" name="Oval 2331"/>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3" name="Oval 2332"/>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4" name="Oval 2333"/>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5" name="Oval 2334"/>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6" name="Oval 2335"/>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7" name="Oval 2336"/>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8" name="Oval 2337"/>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9" name="Oval 2338"/>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0" name="Oval 2339"/>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1" name="Oval 2340"/>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2" name="Oval 2341"/>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3" name="Oval 2342"/>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4" name="Oval 2343"/>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5" name="Oval 2344"/>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6" name="Oval 2345"/>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7" name="Oval 2346"/>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8" name="Oval 2347"/>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9" name="Oval 2348"/>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0" name="Oval 2349"/>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1" name="Oval 2350"/>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2" name="Oval 2351"/>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3" name="Oval 2352"/>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4" name="Oval 2353"/>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5" name="Oval 2354"/>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6" name="Oval 2355"/>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7" name="Oval 2356"/>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8" name="Oval 2357"/>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9" name="Oval 2358"/>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0" name="Oval 2359"/>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1" name="Oval 2360"/>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2" name="Oval 2361"/>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3" name="Oval 2362"/>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4" name="Oval 2363"/>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5" name="Oval 2364"/>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6" name="Oval 2365"/>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7" name="Oval 2366"/>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8" name="Oval 2367"/>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2" name="Group 258"/>
            <p:cNvGrpSpPr/>
            <p:nvPr/>
          </p:nvGrpSpPr>
          <p:grpSpPr>
            <a:xfrm rot="2787808">
              <a:off x="8723427" y="710223"/>
              <a:ext cx="61394" cy="57242"/>
              <a:chOff x="2263322" y="2383933"/>
              <a:chExt cx="1623415" cy="1341120"/>
            </a:xfrm>
            <a:solidFill>
              <a:schemeClr val="accent5">
                <a:lumMod val="50000"/>
              </a:schemeClr>
            </a:solidFill>
          </p:grpSpPr>
          <p:sp>
            <p:nvSpPr>
              <p:cNvPr id="2273" name="Oval 2272"/>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4" name="Oval 2273"/>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5" name="Oval 2274"/>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6" name="Oval 2275"/>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7" name="Oval 2276"/>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8" name="Oval 2277"/>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9" name="Oval 2278"/>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0" name="Oval 2279"/>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1" name="Oval 2280"/>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2" name="Oval 2281"/>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3" name="Oval 2282"/>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4" name="Oval 2283"/>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5" name="Oval 2284"/>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6" name="Oval 2285"/>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7" name="Oval 2286"/>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8" name="Oval 2287"/>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9" name="Oval 2288"/>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0" name="Oval 2289"/>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1" name="Oval 2290"/>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2" name="Oval 2291"/>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3" name="Oval 2292"/>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4" name="Oval 2293"/>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5" name="Oval 2294"/>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6" name="Oval 2295"/>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7" name="Oval 2296"/>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8" name="Oval 2297"/>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9" name="Oval 2298"/>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0" name="Oval 2299"/>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1" name="Oval 2300"/>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2" name="Oval 2301"/>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3" name="Oval 2302"/>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4" name="Oval 2303"/>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5" name="Oval 2304"/>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6" name="Oval 2305"/>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7" name="Oval 2306"/>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8" name="Oval 2307"/>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9" name="Oval 2308"/>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0" name="Oval 2309"/>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1" name="Oval 2310"/>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2" name="Oval 2311"/>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3" name="Oval 2312"/>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4" name="Oval 2313"/>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5" name="Oval 2314"/>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6" name="Oval 2315"/>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7" name="Oval 2316"/>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8" name="Oval 2317"/>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9" name="Oval 2318"/>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0" name="Oval 2319"/>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3" name="Group 307"/>
            <p:cNvGrpSpPr/>
            <p:nvPr/>
          </p:nvGrpSpPr>
          <p:grpSpPr>
            <a:xfrm rot="2787808">
              <a:off x="8749769" y="544044"/>
              <a:ext cx="61394" cy="57242"/>
              <a:chOff x="2263322" y="2383933"/>
              <a:chExt cx="1623415" cy="1341120"/>
            </a:xfrm>
            <a:solidFill>
              <a:schemeClr val="accent5">
                <a:lumMod val="50000"/>
              </a:schemeClr>
            </a:solidFill>
          </p:grpSpPr>
          <p:sp>
            <p:nvSpPr>
              <p:cNvPr id="2225" name="Oval 2224"/>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6" name="Oval 2225"/>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7" name="Oval 2226"/>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8" name="Oval 2227"/>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9" name="Oval 2228"/>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0" name="Oval 2229"/>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1" name="Oval 2230"/>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2" name="Oval 2231"/>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3" name="Oval 2232"/>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4" name="Oval 2233"/>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5" name="Oval 2234"/>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6" name="Oval 2235"/>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7" name="Oval 2236"/>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8" name="Oval 2237"/>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9" name="Oval 2238"/>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0" name="Oval 2239"/>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1" name="Oval 2240"/>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2" name="Oval 2241"/>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3" name="Oval 2242"/>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4" name="Oval 2243"/>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5" name="Oval 2244"/>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6" name="Oval 2245"/>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7" name="Oval 2246"/>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8" name="Oval 2247"/>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9" name="Oval 2248"/>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0" name="Oval 2249"/>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1" name="Oval 2250"/>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2" name="Oval 2251"/>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3" name="Oval 2252"/>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4" name="Oval 2253"/>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5" name="Oval 2254"/>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6" name="Oval 2255"/>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7" name="Oval 2256"/>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8" name="Oval 2257"/>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9" name="Oval 2258"/>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0" name="Oval 2259"/>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1" name="Oval 2260"/>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2" name="Oval 2261"/>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3" name="Oval 2262"/>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4" name="Oval 2263"/>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5" name="Oval 2264"/>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6" name="Oval 2265"/>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7" name="Oval 2266"/>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8" name="Oval 2267"/>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9" name="Oval 2268"/>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0" name="Oval 2269"/>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1" name="Oval 2270"/>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2" name="Oval 2271"/>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4" name="Group 356"/>
            <p:cNvGrpSpPr/>
            <p:nvPr/>
          </p:nvGrpSpPr>
          <p:grpSpPr>
            <a:xfrm rot="2787808">
              <a:off x="8397094" y="145175"/>
              <a:ext cx="61394" cy="57242"/>
              <a:chOff x="2263322" y="2383933"/>
              <a:chExt cx="1623415" cy="1341120"/>
            </a:xfrm>
            <a:solidFill>
              <a:schemeClr val="accent5">
                <a:lumMod val="50000"/>
              </a:schemeClr>
            </a:solidFill>
          </p:grpSpPr>
          <p:sp>
            <p:nvSpPr>
              <p:cNvPr id="2177" name="Oval 2176"/>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8" name="Oval 2177"/>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9" name="Oval 2178"/>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0" name="Oval 2179"/>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1" name="Oval 2180"/>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2" name="Oval 2181"/>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3" name="Oval 2182"/>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4" name="Oval 2183"/>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5" name="Oval 2184"/>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6" name="Oval 2185"/>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7" name="Oval 2186"/>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8" name="Oval 2187"/>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9" name="Oval 2188"/>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0" name="Oval 2189"/>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1" name="Oval 2190"/>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2" name="Oval 2191"/>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3" name="Oval 2192"/>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4" name="Oval 2193"/>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5" name="Oval 2194"/>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6" name="Oval 2195"/>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7" name="Oval 2196"/>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8" name="Oval 2197"/>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9" name="Oval 2198"/>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0" name="Oval 2199"/>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1" name="Oval 2200"/>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2" name="Oval 2201"/>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3" name="Oval 2202"/>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4" name="Oval 2203"/>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5" name="Oval 2204"/>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6" name="Oval 2205"/>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7" name="Oval 2206"/>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8" name="Oval 2207"/>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9" name="Oval 2208"/>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0" name="Oval 2209"/>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1" name="Oval 2210"/>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2" name="Oval 2211"/>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3" name="Oval 2212"/>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4" name="Oval 2213"/>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5" name="Oval 2214"/>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6" name="Oval 2215"/>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7" name="Oval 2216"/>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8" name="Oval 2217"/>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9" name="Oval 2218"/>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0" name="Oval 2219"/>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1" name="Oval 2220"/>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2" name="Oval 2221"/>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3" name="Oval 2222"/>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4" name="Oval 2223"/>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5" name="Group 405"/>
            <p:cNvGrpSpPr/>
            <p:nvPr/>
          </p:nvGrpSpPr>
          <p:grpSpPr>
            <a:xfrm rot="2787808">
              <a:off x="8678758" y="413909"/>
              <a:ext cx="61394" cy="57242"/>
              <a:chOff x="2263322" y="2383933"/>
              <a:chExt cx="1623415" cy="1341120"/>
            </a:xfrm>
            <a:solidFill>
              <a:schemeClr val="accent5">
                <a:lumMod val="50000"/>
              </a:schemeClr>
            </a:solidFill>
          </p:grpSpPr>
          <p:sp>
            <p:nvSpPr>
              <p:cNvPr id="2129" name="Oval 2128"/>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0" name="Oval 2129"/>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1" name="Oval 2130"/>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2" name="Oval 2131"/>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3" name="Oval 2132"/>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4" name="Oval 2133"/>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5" name="Oval 2134"/>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6" name="Oval 2135"/>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7" name="Oval 2136"/>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8" name="Oval 2137"/>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9" name="Oval 2138"/>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0" name="Oval 2139"/>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1" name="Oval 2140"/>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2" name="Oval 2141"/>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3" name="Oval 2142"/>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4" name="Oval 2143"/>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5" name="Oval 2144"/>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6" name="Oval 2145"/>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7" name="Oval 2146"/>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8" name="Oval 2147"/>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9" name="Oval 2148"/>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0" name="Oval 2149"/>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1" name="Oval 2150"/>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2" name="Oval 2151"/>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3" name="Oval 2152"/>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4" name="Oval 2153"/>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5" name="Oval 2154"/>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6" name="Oval 2155"/>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7" name="Oval 2156"/>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8" name="Oval 2157"/>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9" name="Oval 2158"/>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0" name="Oval 2159"/>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1" name="Oval 2160"/>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2" name="Oval 2161"/>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3" name="Oval 2162"/>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4" name="Oval 2163"/>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5" name="Oval 2164"/>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6" name="Oval 2165"/>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7" name="Oval 2166"/>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8" name="Oval 2167"/>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9" name="Oval 2168"/>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0" name="Oval 2169"/>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1" name="Oval 2170"/>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2" name="Oval 2171"/>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3" name="Oval 2172"/>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4" name="Oval 2173"/>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5" name="Oval 2174"/>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6" name="Oval 2175"/>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6" name="Group 552"/>
            <p:cNvGrpSpPr/>
            <p:nvPr/>
          </p:nvGrpSpPr>
          <p:grpSpPr>
            <a:xfrm rot="2787808">
              <a:off x="8313308" y="140097"/>
              <a:ext cx="61394" cy="57242"/>
              <a:chOff x="2263322" y="2383933"/>
              <a:chExt cx="1623415" cy="1341120"/>
            </a:xfrm>
            <a:solidFill>
              <a:schemeClr val="accent5">
                <a:lumMod val="50000"/>
              </a:schemeClr>
            </a:solidFill>
          </p:grpSpPr>
          <p:sp>
            <p:nvSpPr>
              <p:cNvPr id="2081" name="Oval 2080"/>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2" name="Oval 2081"/>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3" name="Oval 2082"/>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4" name="Oval 2083"/>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5" name="Oval 2084"/>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6" name="Oval 2085"/>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7" name="Oval 2086"/>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8" name="Oval 2087"/>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9" name="Oval 2088"/>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0" name="Oval 2089"/>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1" name="Oval 2090"/>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2" name="Oval 2091"/>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3" name="Oval 2092"/>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4" name="Oval 2093"/>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5" name="Oval 2094"/>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6" name="Oval 2095"/>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7" name="Oval 2096"/>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8" name="Oval 2097"/>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9" name="Oval 2098"/>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0" name="Oval 2099"/>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1" name="Oval 2100"/>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2" name="Oval 2101"/>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3" name="Oval 2102"/>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4" name="Oval 2103"/>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5" name="Oval 2104"/>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6" name="Oval 2105"/>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7" name="Oval 2106"/>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8" name="Oval 2107"/>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9" name="Oval 2108"/>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0" name="Oval 2109"/>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1" name="Oval 2110"/>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2" name="Oval 2111"/>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3" name="Oval 2112"/>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4" name="Oval 2113"/>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5" name="Oval 2114"/>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6" name="Oval 2115"/>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7" name="Oval 2116"/>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8" name="Oval 2117"/>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9" name="Oval 2118"/>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0" name="Oval 2119"/>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1" name="Oval 2120"/>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2" name="Oval 2121"/>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3" name="Oval 2122"/>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4" name="Oval 2123"/>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5" name="Oval 2124"/>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6" name="Oval 2125"/>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7" name="Oval 2126"/>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8" name="Oval 2127"/>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7" name="Group 601"/>
            <p:cNvGrpSpPr/>
            <p:nvPr/>
          </p:nvGrpSpPr>
          <p:grpSpPr>
            <a:xfrm rot="2787808">
              <a:off x="8820780" y="674179"/>
              <a:ext cx="61394" cy="57242"/>
              <a:chOff x="2263322" y="2383933"/>
              <a:chExt cx="1623415" cy="1341120"/>
            </a:xfrm>
            <a:solidFill>
              <a:schemeClr val="accent5">
                <a:lumMod val="50000"/>
              </a:schemeClr>
            </a:solidFill>
          </p:grpSpPr>
          <p:sp>
            <p:nvSpPr>
              <p:cNvPr id="2033" name="Oval 2032"/>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4" name="Oval 2033"/>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5" name="Oval 2034"/>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6" name="Oval 2035"/>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7" name="Oval 2036"/>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8" name="Oval 2037"/>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9" name="Oval 2038"/>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0" name="Oval 2039"/>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1" name="Oval 2040"/>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2" name="Oval 2041"/>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3" name="Oval 2042"/>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4" name="Oval 2043"/>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5" name="Oval 2044"/>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6" name="Oval 2045"/>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7" name="Oval 2046"/>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8" name="Oval 2047"/>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9" name="Oval 2048"/>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0" name="Oval 2049"/>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1" name="Oval 2050"/>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2" name="Oval 2051"/>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3" name="Oval 2052"/>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4" name="Oval 2053"/>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5" name="Oval 2054"/>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6" name="Oval 2055"/>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7" name="Oval 2056"/>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8" name="Oval 2057"/>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9" name="Oval 2058"/>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0" name="Oval 2059"/>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1" name="Oval 2060"/>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2" name="Oval 2061"/>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3" name="Oval 2062"/>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4" name="Oval 2063"/>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5" name="Oval 2064"/>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6" name="Oval 2065"/>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7" name="Oval 2066"/>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8" name="Oval 2067"/>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9" name="Oval 2068"/>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0" name="Oval 2069"/>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1" name="Oval 2070"/>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2" name="Oval 2071"/>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3" name="Oval 2072"/>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4" name="Oval 2073"/>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5" name="Oval 2074"/>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6" name="Oval 2075"/>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7" name="Oval 2076"/>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8" name="Oval 2077"/>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9" name="Oval 2078"/>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0" name="Oval 2079"/>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8" name="Group 650"/>
            <p:cNvGrpSpPr/>
            <p:nvPr/>
          </p:nvGrpSpPr>
          <p:grpSpPr>
            <a:xfrm rot="2787808">
              <a:off x="8511187" y="403753"/>
              <a:ext cx="61394" cy="57242"/>
              <a:chOff x="2263322" y="2383933"/>
              <a:chExt cx="1623415" cy="1341120"/>
            </a:xfrm>
            <a:solidFill>
              <a:schemeClr val="accent5">
                <a:lumMod val="50000"/>
              </a:schemeClr>
            </a:solidFill>
          </p:grpSpPr>
          <p:sp>
            <p:nvSpPr>
              <p:cNvPr id="1985" name="Oval 1984"/>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6" name="Oval 1985"/>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7" name="Oval 1986"/>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8" name="Oval 1987"/>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9" name="Oval 1988"/>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0" name="Oval 1989"/>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1" name="Oval 1990"/>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2" name="Oval 1991"/>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3" name="Oval 1992"/>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4" name="Oval 1993"/>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5" name="Oval 1994"/>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6" name="Oval 1995"/>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7" name="Oval 1996"/>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8" name="Oval 1997"/>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9" name="Oval 1998"/>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0" name="Oval 1999"/>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1" name="Oval 2000"/>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2" name="Oval 2001"/>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3" name="Oval 2002"/>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4" name="Oval 2003"/>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5" name="Oval 2004"/>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6" name="Oval 2005"/>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7" name="Oval 2006"/>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8" name="Oval 2007"/>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9" name="Oval 2008"/>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0" name="Oval 2009"/>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1" name="Oval 2010"/>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2" name="Oval 2011"/>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3" name="Oval 2012"/>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4" name="Oval 2013"/>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5" name="Oval 2014"/>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6" name="Oval 2015"/>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7" name="Oval 2016"/>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8" name="Oval 2017"/>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9" name="Oval 2018"/>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0" name="Oval 2019"/>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1" name="Oval 2020"/>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2" name="Oval 2021"/>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3" name="Oval 2022"/>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4" name="Oval 2023"/>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5" name="Oval 2024"/>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6" name="Oval 2025"/>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7" name="Oval 2026"/>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8" name="Oval 2027"/>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9" name="Oval 2028"/>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0" name="Oval 2029"/>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1" name="Oval 2030"/>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2" name="Oval 2031"/>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9" name="Group 3251"/>
            <p:cNvGrpSpPr/>
            <p:nvPr/>
          </p:nvGrpSpPr>
          <p:grpSpPr>
            <a:xfrm rot="2787808">
              <a:off x="8623430" y="466480"/>
              <a:ext cx="61394" cy="57242"/>
              <a:chOff x="2263322" y="2383933"/>
              <a:chExt cx="1623415" cy="1341120"/>
            </a:xfrm>
            <a:solidFill>
              <a:schemeClr val="accent5">
                <a:lumMod val="50000"/>
              </a:schemeClr>
            </a:solidFill>
          </p:grpSpPr>
          <p:sp>
            <p:nvSpPr>
              <p:cNvPr id="1937" name="Oval 1936"/>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8" name="Oval 1937"/>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9" name="Oval 1938"/>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0" name="Oval 1939"/>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1" name="Oval 1940"/>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2" name="Oval 1941"/>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3" name="Oval 1942"/>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4" name="Oval 1943"/>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5" name="Oval 1944"/>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6" name="Oval 1945"/>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7" name="Oval 1946"/>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8" name="Oval 1947"/>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9" name="Oval 1948"/>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0" name="Oval 1949"/>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1" name="Oval 1950"/>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2" name="Oval 1951"/>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3" name="Oval 1952"/>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4" name="Oval 1953"/>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5" name="Oval 1954"/>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6" name="Oval 1955"/>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7" name="Oval 1956"/>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8" name="Oval 1957"/>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9" name="Oval 1958"/>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0" name="Oval 1959"/>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1" name="Oval 1960"/>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2" name="Oval 1961"/>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3" name="Oval 1962"/>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4" name="Oval 1963"/>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5" name="Oval 1964"/>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6" name="Oval 1965"/>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7" name="Oval 1966"/>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8" name="Oval 1967"/>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9" name="Oval 1968"/>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0" name="Oval 1969"/>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1" name="Oval 1970"/>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2" name="Oval 1971"/>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3" name="Oval 1972"/>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4" name="Oval 1973"/>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5" name="Oval 1974"/>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6" name="Oval 1975"/>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7" name="Oval 1976"/>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8" name="Oval 1977"/>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9" name="Oval 1978"/>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0" name="Oval 1979"/>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1" name="Oval 1980"/>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2" name="Oval 1981"/>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3" name="Oval 1982"/>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4" name="Oval 1983"/>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90" name="Group 3300"/>
            <p:cNvGrpSpPr/>
            <p:nvPr/>
          </p:nvGrpSpPr>
          <p:grpSpPr>
            <a:xfrm rot="2787808">
              <a:off x="8694705" y="624594"/>
              <a:ext cx="61394" cy="57242"/>
              <a:chOff x="2263322" y="2383933"/>
              <a:chExt cx="1623415" cy="1341120"/>
            </a:xfrm>
            <a:solidFill>
              <a:schemeClr val="accent5">
                <a:lumMod val="50000"/>
              </a:schemeClr>
            </a:solidFill>
          </p:grpSpPr>
          <p:sp>
            <p:nvSpPr>
              <p:cNvPr id="1889" name="Oval 1888"/>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0" name="Oval 1889"/>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1" name="Oval 1890"/>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2" name="Oval 1891"/>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3" name="Oval 1892"/>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4" name="Oval 1893"/>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5" name="Oval 1894"/>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6" name="Oval 1895"/>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7" name="Oval 1896"/>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8" name="Oval 1897"/>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9" name="Oval 1898"/>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0" name="Oval 1899"/>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1" name="Oval 1900"/>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2" name="Oval 1901"/>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3" name="Oval 1902"/>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4" name="Oval 1903"/>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5" name="Oval 1904"/>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6" name="Oval 1905"/>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7" name="Oval 1906"/>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8" name="Oval 1907"/>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9" name="Oval 1908"/>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0" name="Oval 1909"/>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1" name="Oval 1910"/>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2" name="Oval 1911"/>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3" name="Oval 1912"/>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4" name="Oval 1913"/>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5" name="Oval 1914"/>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6" name="Oval 1915"/>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7" name="Oval 1916"/>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8" name="Oval 1917"/>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9" name="Oval 1918"/>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0" name="Oval 1919"/>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1" name="Oval 1920"/>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2" name="Oval 1921"/>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3" name="Oval 1922"/>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4" name="Oval 1923"/>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5" name="Oval 1924"/>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6" name="Oval 1925"/>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7" name="Oval 1926"/>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8" name="Oval 1927"/>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9" name="Oval 1928"/>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0" name="Oval 1929"/>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1" name="Oval 1930"/>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2" name="Oval 1931"/>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3" name="Oval 1932"/>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4" name="Oval 1933"/>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5" name="Oval 1934"/>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6" name="Oval 1935"/>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91" name="Group 3349"/>
            <p:cNvGrpSpPr/>
            <p:nvPr/>
          </p:nvGrpSpPr>
          <p:grpSpPr>
            <a:xfrm rot="2787808">
              <a:off x="8848180" y="619914"/>
              <a:ext cx="61394" cy="57242"/>
              <a:chOff x="2263322" y="2383933"/>
              <a:chExt cx="1623415" cy="1341120"/>
            </a:xfrm>
            <a:solidFill>
              <a:schemeClr val="accent5">
                <a:lumMod val="50000"/>
              </a:schemeClr>
            </a:solidFill>
          </p:grpSpPr>
          <p:sp>
            <p:nvSpPr>
              <p:cNvPr id="1841" name="Oval 1840"/>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2" name="Oval 1841"/>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3" name="Oval 1842"/>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4" name="Oval 1843"/>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5" name="Oval 1844"/>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6" name="Oval 1845"/>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7" name="Oval 1846"/>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8" name="Oval 1847"/>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9" name="Oval 1848"/>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0" name="Oval 1849"/>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1" name="Oval 1850"/>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2" name="Oval 1851"/>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3" name="Oval 1852"/>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4" name="Oval 1853"/>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5" name="Oval 1854"/>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6" name="Oval 1855"/>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7" name="Oval 1856"/>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8" name="Oval 1857"/>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9" name="Oval 1858"/>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0" name="Oval 1859"/>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1" name="Oval 1860"/>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2" name="Oval 1861"/>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3" name="Oval 1862"/>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4" name="Oval 1863"/>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5" name="Oval 1864"/>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6" name="Oval 1865"/>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7" name="Oval 1866"/>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8" name="Oval 1867"/>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9" name="Oval 1868"/>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0" name="Oval 1869"/>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1" name="Oval 1870"/>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2" name="Oval 1871"/>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3" name="Oval 1872"/>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4" name="Oval 1873"/>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5" name="Oval 1874"/>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6" name="Oval 1875"/>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7" name="Oval 1876"/>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8" name="Oval 1877"/>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9" name="Oval 1878"/>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0" name="Oval 1879"/>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1" name="Oval 1880"/>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2" name="Oval 1881"/>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3" name="Oval 1882"/>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4" name="Oval 1883"/>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5" name="Oval 1884"/>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6" name="Oval 1885"/>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7" name="Oval 1886"/>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8" name="Oval 1887"/>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92" name="Group 3398"/>
            <p:cNvGrpSpPr/>
            <p:nvPr/>
          </p:nvGrpSpPr>
          <p:grpSpPr>
            <a:xfrm rot="2787808">
              <a:off x="8411983" y="243946"/>
              <a:ext cx="61394" cy="57242"/>
              <a:chOff x="2263322" y="2383933"/>
              <a:chExt cx="1623415" cy="1341120"/>
            </a:xfrm>
            <a:solidFill>
              <a:schemeClr val="accent5">
                <a:lumMod val="50000"/>
              </a:schemeClr>
            </a:solidFill>
          </p:grpSpPr>
          <p:sp>
            <p:nvSpPr>
              <p:cNvPr id="1793" name="Oval 1792"/>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4" name="Oval 1793"/>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5" name="Oval 1794"/>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6" name="Oval 1795"/>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7" name="Oval 1796"/>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8" name="Oval 1797"/>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9" name="Oval 1798"/>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0" name="Oval 1799"/>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1" name="Oval 1800"/>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2" name="Oval 1801"/>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3" name="Oval 1802"/>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4" name="Oval 1803"/>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5" name="Oval 1804"/>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6" name="Oval 1805"/>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7" name="Oval 1806"/>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8" name="Oval 1807"/>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9" name="Oval 1808"/>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0" name="Oval 1809"/>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1" name="Oval 1810"/>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2" name="Oval 1811"/>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3" name="Oval 1812"/>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4" name="Oval 1813"/>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5" name="Oval 1814"/>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6" name="Oval 1815"/>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7" name="Oval 1816"/>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8" name="Oval 1817"/>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9" name="Oval 1818"/>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0" name="Oval 1819"/>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1" name="Oval 1820"/>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2" name="Oval 1821"/>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3" name="Oval 1822"/>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4" name="Oval 1823"/>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5" name="Oval 1824"/>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6" name="Oval 1825"/>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7" name="Oval 1826"/>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8" name="Oval 1827"/>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9" name="Oval 1828"/>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0" name="Oval 1829"/>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1" name="Oval 1830"/>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2" name="Oval 1831"/>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3" name="Oval 1832"/>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4" name="Oval 1833"/>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5" name="Oval 1834"/>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6" name="Oval 1835"/>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7" name="Oval 1836"/>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8" name="Oval 1837"/>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9" name="Oval 1838"/>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0" name="Oval 1839"/>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grpSp>
        <p:nvGrpSpPr>
          <p:cNvPr id="2657" name="Group 2656"/>
          <p:cNvGrpSpPr/>
          <p:nvPr/>
        </p:nvGrpSpPr>
        <p:grpSpPr>
          <a:xfrm>
            <a:off x="203296" y="-39891"/>
            <a:ext cx="740159" cy="957750"/>
            <a:chOff x="203296" y="-39891"/>
            <a:chExt cx="740159" cy="957750"/>
          </a:xfrm>
        </p:grpSpPr>
        <p:grpSp>
          <p:nvGrpSpPr>
            <p:cNvPr id="2658" name="Group 503"/>
            <p:cNvGrpSpPr/>
            <p:nvPr/>
          </p:nvGrpSpPr>
          <p:grpSpPr>
            <a:xfrm rot="18812192" flipH="1">
              <a:off x="201220" y="748357"/>
              <a:ext cx="61394" cy="57242"/>
              <a:chOff x="2263322" y="2383933"/>
              <a:chExt cx="1623415" cy="1341120"/>
            </a:xfrm>
            <a:solidFill>
              <a:schemeClr val="accent5">
                <a:lumMod val="50000"/>
              </a:schemeClr>
            </a:solidFill>
          </p:grpSpPr>
          <p:sp>
            <p:nvSpPr>
              <p:cNvPr id="3493" name="Oval 3492"/>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94" name="Oval 3493"/>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95" name="Oval 3494"/>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96" name="Oval 3495"/>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97" name="Oval 3496"/>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98" name="Oval 3497"/>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99" name="Oval 3498"/>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00" name="Oval 3499"/>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01" name="Oval 3500"/>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02" name="Oval 3501"/>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03" name="Oval 3502"/>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04" name="Oval 3503"/>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05" name="Oval 3504"/>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06" name="Oval 3505"/>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07" name="Oval 3506"/>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08" name="Oval 3507"/>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09" name="Oval 3508"/>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10" name="Oval 3509"/>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11" name="Oval 3510"/>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12" name="Oval 3511"/>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13" name="Oval 3512"/>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14" name="Oval 3513"/>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15" name="Oval 3514"/>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16" name="Oval 3515"/>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17" name="Oval 3516"/>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18" name="Oval 3517"/>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19" name="Oval 3518"/>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20" name="Oval 3519"/>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21" name="Oval 3520"/>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22" name="Oval 3521"/>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23" name="Oval 3522"/>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24" name="Oval 3523"/>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25" name="Oval 3524"/>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26" name="Oval 3525"/>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27" name="Oval 3526"/>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28" name="Oval 3527"/>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29" name="Oval 3528"/>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30" name="Oval 3529"/>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31" name="Oval 3530"/>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32" name="Oval 3531"/>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33" name="Oval 3532"/>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34" name="Oval 3533"/>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35" name="Oval 3534"/>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36" name="Oval 3535"/>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37" name="Oval 3536"/>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38" name="Oval 3537"/>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39" name="Oval 3538"/>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40" name="Oval 3539"/>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659" name="Group 454"/>
            <p:cNvGrpSpPr/>
            <p:nvPr/>
          </p:nvGrpSpPr>
          <p:grpSpPr>
            <a:xfrm rot="18812192" flipH="1">
              <a:off x="849657" y="65919"/>
              <a:ext cx="61394" cy="57242"/>
              <a:chOff x="2263322" y="2383933"/>
              <a:chExt cx="1623415" cy="1341120"/>
            </a:xfrm>
            <a:solidFill>
              <a:schemeClr val="accent5">
                <a:lumMod val="50000"/>
              </a:schemeClr>
            </a:solidFill>
          </p:grpSpPr>
          <p:sp>
            <p:nvSpPr>
              <p:cNvPr id="3445" name="Oval 3444"/>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46" name="Oval 3445"/>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47" name="Oval 3446"/>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48" name="Oval 3447"/>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49" name="Oval 3448"/>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50" name="Oval 3449"/>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51" name="Oval 3450"/>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52" name="Oval 3451"/>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53" name="Oval 3452"/>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54" name="Oval 3453"/>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55" name="Oval 3454"/>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56" name="Oval 3455"/>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57" name="Oval 3456"/>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58" name="Oval 3457"/>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59" name="Oval 3458"/>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60" name="Oval 3459"/>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61" name="Oval 3460"/>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62" name="Oval 3461"/>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63" name="Oval 3462"/>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64" name="Oval 3463"/>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65" name="Oval 3464"/>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66" name="Oval 3465"/>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67" name="Oval 3466"/>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68" name="Oval 3467"/>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69" name="Oval 3468"/>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70" name="Oval 3469"/>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71" name="Oval 3470"/>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72" name="Oval 3471"/>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73" name="Oval 3472"/>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74" name="Oval 3473"/>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75" name="Oval 3474"/>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76" name="Oval 3475"/>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77" name="Oval 3476"/>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78" name="Oval 3477"/>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79" name="Oval 3478"/>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80" name="Oval 3479"/>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81" name="Oval 3480"/>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82" name="Oval 3481"/>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83" name="Oval 3482"/>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84" name="Oval 3483"/>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85" name="Oval 3484"/>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86" name="Oval 3485"/>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87" name="Oval 3486"/>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88" name="Oval 3487"/>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89" name="Oval 3488"/>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90" name="Oval 3489"/>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91" name="Oval 3490"/>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92" name="Oval 3491"/>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660" name="Group 62"/>
            <p:cNvGrpSpPr/>
            <p:nvPr/>
          </p:nvGrpSpPr>
          <p:grpSpPr>
            <a:xfrm rot="18812192" flipH="1">
              <a:off x="552574" y="489381"/>
              <a:ext cx="61394" cy="57242"/>
              <a:chOff x="2263322" y="2383933"/>
              <a:chExt cx="1623415" cy="1341120"/>
            </a:xfrm>
            <a:solidFill>
              <a:schemeClr val="accent5">
                <a:lumMod val="50000"/>
              </a:schemeClr>
            </a:solidFill>
          </p:grpSpPr>
          <p:sp>
            <p:nvSpPr>
              <p:cNvPr id="3397" name="Oval 3396"/>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98" name="Oval 3397"/>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99" name="Oval 3398"/>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00" name="Oval 3399"/>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01" name="Oval 3400"/>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02" name="Oval 3401"/>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03" name="Oval 3402"/>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04" name="Oval 3403"/>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05" name="Oval 3404"/>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06" name="Oval 3405"/>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07" name="Oval 3406"/>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08" name="Oval 3407"/>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09" name="Oval 3408"/>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10" name="Oval 3409"/>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11" name="Oval 3410"/>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12" name="Oval 3411"/>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13" name="Oval 3412"/>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14" name="Oval 3413"/>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15" name="Oval 3414"/>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16" name="Oval 3415"/>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17" name="Oval 3416"/>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18" name="Oval 3417"/>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19" name="Oval 3418"/>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20" name="Oval 3419"/>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21" name="Oval 3420"/>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22" name="Oval 3421"/>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23" name="Oval 3422"/>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24" name="Oval 3423"/>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25" name="Oval 3424"/>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26" name="Oval 3425"/>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27" name="Oval 3426"/>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28" name="Oval 3427"/>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29" name="Oval 9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30" name="Oval 9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31" name="Oval 9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32" name="Oval 9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33" name="Oval 9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34" name="Oval 10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35" name="Oval 10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36" name="Oval 10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37" name="Oval 10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38" name="Oval 10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39" name="Oval 10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40" name="Oval 10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41" name="Oval 10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42" name="Oval 10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43" name="Oval 10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44" name="Oval 11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sp>
          <p:nvSpPr>
            <p:cNvPr id="2661" name="Flowchart: Magnetic Disk 2660"/>
            <p:cNvSpPr/>
            <p:nvPr/>
          </p:nvSpPr>
          <p:spPr>
            <a:xfrm rot="18812192" flipH="1">
              <a:off x="93616" y="370294"/>
              <a:ext cx="957750" cy="137380"/>
            </a:xfrm>
            <a:prstGeom prst="flowChartMagneticDisk">
              <a:avLst/>
            </a:prstGeom>
            <a:solidFill>
              <a:schemeClr val="bg1">
                <a:lumMod val="50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2662" name="Group 8"/>
            <p:cNvGrpSpPr/>
            <p:nvPr/>
          </p:nvGrpSpPr>
          <p:grpSpPr>
            <a:xfrm rot="18812192" flipH="1">
              <a:off x="884137" y="140432"/>
              <a:ext cx="61394" cy="57242"/>
              <a:chOff x="2263322" y="2383933"/>
              <a:chExt cx="1623415" cy="1341120"/>
            </a:xfrm>
            <a:solidFill>
              <a:schemeClr val="accent5">
                <a:lumMod val="50000"/>
              </a:schemeClr>
            </a:solidFill>
          </p:grpSpPr>
          <p:sp>
            <p:nvSpPr>
              <p:cNvPr id="3349" name="Oval 9"/>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50" name="Oval 10"/>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51" name="Oval 11"/>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52" name="Oval 1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53" name="Oval 13"/>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54" name="Oval 14"/>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55" name="Oval 15"/>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56" name="Oval 16"/>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57" name="Oval 17"/>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58" name="Oval 18"/>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59" name="Oval 19"/>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60" name="Oval 20"/>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61" name="Oval 21"/>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62" name="Oval 22"/>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63" name="Oval 23"/>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64" name="Oval 24"/>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65" name="Oval 25"/>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66" name="Oval 26"/>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67" name="Oval 27"/>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68" name="Oval 28"/>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69" name="Oval 29"/>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70" name="Oval 30"/>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71" name="Oval 3370"/>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72" name="Oval 3371"/>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73" name="Oval 3372"/>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74" name="Oval 3373"/>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75" name="Oval 3374"/>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76" name="Oval 3375"/>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77" name="Oval 3376"/>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78" name="Oval 3377"/>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79" name="Oval 3378"/>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80" name="Oval 3379"/>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81" name="Oval 3380"/>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82" name="Oval 3381"/>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83" name="Oval 3382"/>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84" name="Oval 3383"/>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85" name="Oval 3384"/>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86" name="Oval 3385"/>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87" name="Oval 3386"/>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88" name="Oval 3387"/>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89" name="Oval 3388"/>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90" name="Oval 3389"/>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91" name="Oval 3390"/>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92" name="Oval 3391"/>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93" name="Oval 3392"/>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94" name="Oval 3393"/>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95" name="Oval 3394"/>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96" name="Oval 3395"/>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663" name="Group 111"/>
            <p:cNvGrpSpPr/>
            <p:nvPr/>
          </p:nvGrpSpPr>
          <p:grpSpPr>
            <a:xfrm rot="18812192" flipH="1">
              <a:off x="568256" y="306674"/>
              <a:ext cx="61394" cy="57242"/>
              <a:chOff x="2263322" y="2383933"/>
              <a:chExt cx="1623415" cy="1341120"/>
            </a:xfrm>
            <a:solidFill>
              <a:schemeClr val="accent5">
                <a:lumMod val="50000"/>
              </a:schemeClr>
            </a:solidFill>
          </p:grpSpPr>
          <p:sp>
            <p:nvSpPr>
              <p:cNvPr id="3301" name="Oval 3300"/>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02" name="Oval 3301"/>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03" name="Oval 3302"/>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04" name="Oval 3303"/>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05" name="Oval 3304"/>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06" name="Oval 3305"/>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07" name="Oval 3306"/>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08" name="Oval 3307"/>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09" name="Oval 3308"/>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10" name="Oval 3309"/>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11" name="Oval 3310"/>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12" name="Oval 3311"/>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13" name="Oval 3312"/>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14" name="Oval 3313"/>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15" name="Oval 3314"/>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16" name="Oval 3315"/>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17" name="Oval 3316"/>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18" name="Oval 3317"/>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19" name="Oval 3318"/>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20" name="Oval 3319"/>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21" name="Oval 3320"/>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22" name="Oval 3321"/>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23" name="Oval 3322"/>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24" name="Oval 3323"/>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25" name="Oval 3324"/>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26" name="Oval 3325"/>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27" name="Oval 3326"/>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28" name="Oval 3327"/>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29" name="Oval 3328"/>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30" name="Oval 3329"/>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31" name="Oval 3330"/>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32" name="Oval 3331"/>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33" name="Oval 3332"/>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34" name="Oval 3333"/>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35" name="Oval 3334"/>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36" name="Oval 3335"/>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37" name="Oval 3336"/>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38" name="Oval 3337"/>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39" name="Oval 3338"/>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40" name="Oval 3339"/>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41" name="Oval 3340"/>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42" name="Oval 3341"/>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43" name="Oval 3342"/>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44" name="Oval 3343"/>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45" name="Oval 3344"/>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46" name="Oval 3345"/>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47" name="Oval 3346"/>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48" name="Oval 3347"/>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664" name="Group 160"/>
            <p:cNvGrpSpPr/>
            <p:nvPr/>
          </p:nvGrpSpPr>
          <p:grpSpPr>
            <a:xfrm rot="18812192" flipH="1">
              <a:off x="707371" y="354168"/>
              <a:ext cx="61394" cy="57242"/>
              <a:chOff x="2263322" y="2383933"/>
              <a:chExt cx="1623415" cy="1341120"/>
            </a:xfrm>
            <a:solidFill>
              <a:schemeClr val="accent5">
                <a:lumMod val="50000"/>
              </a:schemeClr>
            </a:solidFill>
          </p:grpSpPr>
          <p:sp>
            <p:nvSpPr>
              <p:cNvPr id="3253" name="Oval 3252"/>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54" name="Oval 3253"/>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55" name="Oval 3254"/>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56" name="Oval 3255"/>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57" name="Oval 3256"/>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58" name="Oval 3257"/>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59" name="Oval 3258"/>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60" name="Oval 3259"/>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61" name="Oval 3260"/>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62" name="Oval 3261"/>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63" name="Oval 3262"/>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64" name="Oval 3263"/>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65" name="Oval 3264"/>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66" name="Oval 3265"/>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67" name="Oval 3266"/>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68" name="Oval 3267"/>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69" name="Oval 3268"/>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70" name="Oval 3269"/>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71" name="Oval 3270"/>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72" name="Oval 3271"/>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73" name="Oval 3272"/>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74" name="Oval 3273"/>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75" name="Oval 3274"/>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76" name="Oval 3275"/>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77" name="Oval 3276"/>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78" name="Oval 3277"/>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79" name="Oval 3278"/>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80" name="Oval 3279"/>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81" name="Oval 3280"/>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82" name="Oval 3281"/>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83" name="Oval 3282"/>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84" name="Oval 3283"/>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85" name="Oval 3284"/>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86" name="Oval 3285"/>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87" name="Oval 3286"/>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88" name="Oval 3287"/>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89" name="Oval 3288"/>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90" name="Oval 3289"/>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91" name="Oval 3290"/>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92" name="Oval 3291"/>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93" name="Oval 3292"/>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94" name="Oval 3293"/>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95" name="Oval 3294"/>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96" name="Oval 3295"/>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97" name="Oval 3296"/>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98" name="Oval 3297"/>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99" name="Oval 3298"/>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00" name="Oval 3299"/>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665" name="Group 209"/>
            <p:cNvGrpSpPr/>
            <p:nvPr/>
          </p:nvGrpSpPr>
          <p:grpSpPr>
            <a:xfrm rot="18812192" flipH="1">
              <a:off x="481827" y="591538"/>
              <a:ext cx="61394" cy="57242"/>
              <a:chOff x="2263322" y="2383933"/>
              <a:chExt cx="1623415" cy="1341120"/>
            </a:xfrm>
            <a:solidFill>
              <a:schemeClr val="accent5">
                <a:lumMod val="50000"/>
              </a:schemeClr>
            </a:solidFill>
          </p:grpSpPr>
          <p:sp>
            <p:nvSpPr>
              <p:cNvPr id="3205" name="Oval 3204"/>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06" name="Oval 3205"/>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07" name="Oval 3206"/>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08" name="Oval 3207"/>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09" name="Oval 3208"/>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10" name="Oval 3209"/>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11" name="Oval 3210"/>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12" name="Oval 3211"/>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13" name="Oval 3212"/>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14" name="Oval 3213"/>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15" name="Oval 3214"/>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16" name="Oval 3215"/>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17" name="Oval 3216"/>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18" name="Oval 3217"/>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19" name="Oval 3218"/>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20" name="Oval 3219"/>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21" name="Oval 3220"/>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22" name="Oval 3221"/>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23" name="Oval 3222"/>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24" name="Oval 3223"/>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25" name="Oval 3224"/>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26" name="Oval 3225"/>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27" name="Oval 3226"/>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28" name="Oval 3227"/>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29" name="Oval 3228"/>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30" name="Oval 3229"/>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31" name="Oval 3230"/>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32" name="Oval 3231"/>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33" name="Oval 3232"/>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34" name="Oval 3233"/>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35" name="Oval 3234"/>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36" name="Oval 3235"/>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37" name="Oval 3236"/>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38" name="Oval 3237"/>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39" name="Oval 3238"/>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40" name="Oval 3239"/>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41" name="Oval 3240"/>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42" name="Oval 3241"/>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43" name="Oval 3242"/>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44" name="Oval 3243"/>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45" name="Oval 3244"/>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46" name="Oval 3245"/>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47" name="Oval 3246"/>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48" name="Oval 3247"/>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49" name="Oval 3248"/>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50" name="Oval 3249"/>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51" name="Oval 3250"/>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52" name="Oval 3251"/>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666" name="Group 258"/>
            <p:cNvGrpSpPr/>
            <p:nvPr/>
          </p:nvGrpSpPr>
          <p:grpSpPr>
            <a:xfrm rot="18812192" flipH="1">
              <a:off x="369056" y="710223"/>
              <a:ext cx="61394" cy="57242"/>
              <a:chOff x="2263322" y="2383933"/>
              <a:chExt cx="1623415" cy="1341120"/>
            </a:xfrm>
            <a:solidFill>
              <a:schemeClr val="accent5">
                <a:lumMod val="50000"/>
              </a:schemeClr>
            </a:solidFill>
          </p:grpSpPr>
          <p:sp>
            <p:nvSpPr>
              <p:cNvPr id="3157" name="Oval 3156"/>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58" name="Oval 3157"/>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59" name="Oval 3158"/>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60" name="Oval 3159"/>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61" name="Oval 3160"/>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62" name="Oval 3161"/>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63" name="Oval 3162"/>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64" name="Oval 3163"/>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65" name="Oval 3164"/>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66" name="Oval 3165"/>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67" name="Oval 3166"/>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68" name="Oval 3167"/>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69" name="Oval 3168"/>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70" name="Oval 3169"/>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71" name="Oval 3170"/>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72" name="Oval 3171"/>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73" name="Oval 3172"/>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74" name="Oval 3173"/>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75" name="Oval 3174"/>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76" name="Oval 3175"/>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77" name="Oval 3176"/>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78" name="Oval 3177"/>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79" name="Oval 3178"/>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80" name="Oval 3179"/>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81" name="Oval 3180"/>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82" name="Oval 3181"/>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83" name="Oval 3182"/>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84" name="Oval 3183"/>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85" name="Oval 3184"/>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86" name="Oval 3185"/>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87" name="Oval 3186"/>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88" name="Oval 3187"/>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89" name="Oval 3188"/>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90" name="Oval 3189"/>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91" name="Oval 3190"/>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92" name="Oval 3191"/>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93" name="Oval 3192"/>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94" name="Oval 3193"/>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95" name="Oval 3194"/>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96" name="Oval 3195"/>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97" name="Oval 3196"/>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98" name="Oval 3197"/>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99" name="Oval 3198"/>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00" name="Oval 3199"/>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01" name="Oval 3200"/>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02" name="Oval 3201"/>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03" name="Oval 3202"/>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04" name="Oval 3203"/>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667" name="Group 307"/>
            <p:cNvGrpSpPr/>
            <p:nvPr/>
          </p:nvGrpSpPr>
          <p:grpSpPr>
            <a:xfrm rot="18812192" flipH="1">
              <a:off x="342713" y="544045"/>
              <a:ext cx="61395" cy="57242"/>
              <a:chOff x="2263322" y="2383933"/>
              <a:chExt cx="1623415" cy="1341120"/>
            </a:xfrm>
            <a:solidFill>
              <a:schemeClr val="accent5">
                <a:lumMod val="50000"/>
              </a:schemeClr>
            </a:solidFill>
          </p:grpSpPr>
          <p:sp>
            <p:nvSpPr>
              <p:cNvPr id="3109" name="Oval 3108"/>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10" name="Oval 3109"/>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11" name="Oval 3110"/>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12" name="Oval 3111"/>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13" name="Oval 3112"/>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14" name="Oval 3113"/>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15" name="Oval 3114"/>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16" name="Oval 3115"/>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17" name="Oval 3116"/>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18" name="Oval 3117"/>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19" name="Oval 3118"/>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20" name="Oval 3119"/>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21" name="Oval 3120"/>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22" name="Oval 3121"/>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23" name="Oval 3122"/>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24" name="Oval 3123"/>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25" name="Oval 3124"/>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26" name="Oval 3125"/>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27" name="Oval 3126"/>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28" name="Oval 3127"/>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29" name="Oval 3128"/>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30" name="Oval 3129"/>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31" name="Oval 3130"/>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32" name="Oval 3131"/>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33" name="Oval 3132"/>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34" name="Oval 3133"/>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35" name="Oval 3134"/>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36" name="Oval 3135"/>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37" name="Oval 3136"/>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38" name="Oval 3137"/>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39" name="Oval 3138"/>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40" name="Oval 3139"/>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41" name="Oval 3140"/>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42" name="Oval 3141"/>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43" name="Oval 3142"/>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44" name="Oval 3143"/>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45" name="Oval 3144"/>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46" name="Oval 3145"/>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47" name="Oval 3146"/>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48" name="Oval 3147"/>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49" name="Oval 3148"/>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50" name="Oval 3149"/>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51" name="Oval 3150"/>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52" name="Oval 3151"/>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53" name="Oval 3152"/>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54" name="Oval 3153"/>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55" name="Oval 3154"/>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56" name="Oval 3155"/>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668" name="Group 356"/>
            <p:cNvGrpSpPr/>
            <p:nvPr/>
          </p:nvGrpSpPr>
          <p:grpSpPr>
            <a:xfrm rot="18812192" flipH="1">
              <a:off x="695389" y="145175"/>
              <a:ext cx="61394" cy="57242"/>
              <a:chOff x="2263322" y="2383933"/>
              <a:chExt cx="1623415" cy="1341120"/>
            </a:xfrm>
            <a:solidFill>
              <a:schemeClr val="accent5">
                <a:lumMod val="50000"/>
              </a:schemeClr>
            </a:solidFill>
          </p:grpSpPr>
          <p:sp>
            <p:nvSpPr>
              <p:cNvPr id="3061" name="Oval 3060"/>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62" name="Oval 3061"/>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63" name="Oval 3062"/>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64" name="Oval 3063"/>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65" name="Oval 3064"/>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66" name="Oval 3065"/>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67" name="Oval 3066"/>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68" name="Oval 3067"/>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69" name="Oval 3068"/>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70" name="Oval 3069"/>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71" name="Oval 3070"/>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72" name="Oval 3071"/>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73" name="Oval 3072"/>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74" name="Oval 3073"/>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75" name="Oval 3074"/>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76" name="Oval 3075"/>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77" name="Oval 3076"/>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78" name="Oval 3077"/>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79" name="Oval 3078"/>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80" name="Oval 3079"/>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81" name="Oval 3080"/>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82" name="Oval 3081"/>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83" name="Oval 3082"/>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84" name="Oval 3083"/>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85" name="Oval 3084"/>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86" name="Oval 3085"/>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87" name="Oval 3086"/>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88" name="Oval 3087"/>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89" name="Oval 3088"/>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90" name="Oval 3089"/>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91" name="Oval 3090"/>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92" name="Oval 3091"/>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93" name="Oval 3092"/>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94" name="Oval 3093"/>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95" name="Oval 3094"/>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96" name="Oval 3095"/>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97" name="Oval 3096"/>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98" name="Oval 3097"/>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99" name="Oval 3098"/>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00" name="Oval 3099"/>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01" name="Oval 3100"/>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02" name="Oval 3101"/>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03" name="Oval 3102"/>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04" name="Oval 3103"/>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05" name="Oval 3104"/>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06" name="Oval 3105"/>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07" name="Oval 3106"/>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08" name="Oval 3107"/>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669" name="Group 405"/>
            <p:cNvGrpSpPr/>
            <p:nvPr/>
          </p:nvGrpSpPr>
          <p:grpSpPr>
            <a:xfrm rot="18812192" flipH="1">
              <a:off x="413724" y="413909"/>
              <a:ext cx="61394" cy="57242"/>
              <a:chOff x="2263322" y="2383933"/>
              <a:chExt cx="1623415" cy="1341120"/>
            </a:xfrm>
            <a:solidFill>
              <a:schemeClr val="accent5">
                <a:lumMod val="50000"/>
              </a:schemeClr>
            </a:solidFill>
          </p:grpSpPr>
          <p:sp>
            <p:nvSpPr>
              <p:cNvPr id="3013" name="Oval 3012"/>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14" name="Oval 3013"/>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15" name="Oval 3014"/>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16" name="Oval 3015"/>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17" name="Oval 3016"/>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18" name="Oval 3017"/>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19" name="Oval 3018"/>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20" name="Oval 3019"/>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21" name="Oval 3020"/>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22" name="Oval 3021"/>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23" name="Oval 3022"/>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24" name="Oval 3023"/>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25" name="Oval 3024"/>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26" name="Oval 3025"/>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27" name="Oval 3026"/>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28" name="Oval 3027"/>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29" name="Oval 3028"/>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30" name="Oval 3029"/>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31" name="Oval 3030"/>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32" name="Oval 3031"/>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33" name="Oval 3032"/>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34" name="Oval 3033"/>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35" name="Oval 3034"/>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36" name="Oval 3035"/>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37" name="Oval 3036"/>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38" name="Oval 3037"/>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39" name="Oval 3038"/>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40" name="Oval 3039"/>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41" name="Oval 3040"/>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42" name="Oval 3041"/>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43" name="Oval 3042"/>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44" name="Oval 3043"/>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45" name="Oval 3044"/>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46" name="Oval 3045"/>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47" name="Oval 3046"/>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48" name="Oval 3047"/>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49" name="Oval 3048"/>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50" name="Oval 3049"/>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51" name="Oval 3050"/>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52" name="Oval 3051"/>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53" name="Oval 3052"/>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54" name="Oval 3053"/>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55" name="Oval 3054"/>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56" name="Oval 3055"/>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57" name="Oval 3056"/>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58" name="Oval 3057"/>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59" name="Oval 3058"/>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60" name="Oval 3059"/>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670" name="Group 552"/>
            <p:cNvGrpSpPr/>
            <p:nvPr/>
          </p:nvGrpSpPr>
          <p:grpSpPr>
            <a:xfrm rot="18812192" flipH="1">
              <a:off x="779175" y="140097"/>
              <a:ext cx="61394" cy="57242"/>
              <a:chOff x="2263322" y="2383933"/>
              <a:chExt cx="1623415" cy="1341120"/>
            </a:xfrm>
            <a:solidFill>
              <a:schemeClr val="accent5">
                <a:lumMod val="50000"/>
              </a:schemeClr>
            </a:solidFill>
          </p:grpSpPr>
          <p:sp>
            <p:nvSpPr>
              <p:cNvPr id="2965" name="Oval 2964"/>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66" name="Oval 2965"/>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67" name="Oval 2966"/>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68" name="Oval 2967"/>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69" name="Oval 2968"/>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70" name="Oval 2969"/>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71" name="Oval 2970"/>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72" name="Oval 2971"/>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73" name="Oval 2972"/>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74" name="Oval 2973"/>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75" name="Oval 2974"/>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76" name="Oval 2975"/>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77" name="Oval 2976"/>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78" name="Oval 2977"/>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79" name="Oval 2978"/>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80" name="Oval 2979"/>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81" name="Oval 2980"/>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82" name="Oval 2981"/>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83" name="Oval 2982"/>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84" name="Oval 2983"/>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85" name="Oval 2984"/>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86" name="Oval 2985"/>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87" name="Oval 2986"/>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88" name="Oval 2987"/>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89" name="Oval 2988"/>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90" name="Oval 2989"/>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91" name="Oval 2990"/>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92" name="Oval 2991"/>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93" name="Oval 2992"/>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94" name="Oval 2993"/>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95" name="Oval 2994"/>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96" name="Oval 2995"/>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97" name="Oval 2996"/>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98" name="Oval 2997"/>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99" name="Oval 2998"/>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00" name="Oval 2999"/>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01" name="Oval 3000"/>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02" name="Oval 3001"/>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03" name="Oval 3002"/>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04" name="Oval 3003"/>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05" name="Oval 3004"/>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06" name="Oval 3005"/>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07" name="Oval 3006"/>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08" name="Oval 3007"/>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09" name="Oval 3008"/>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10" name="Oval 3009"/>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11" name="Oval 3010"/>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12" name="Oval 3011"/>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671" name="Group 601"/>
            <p:cNvGrpSpPr/>
            <p:nvPr/>
          </p:nvGrpSpPr>
          <p:grpSpPr>
            <a:xfrm rot="18812192" flipH="1">
              <a:off x="271702" y="674179"/>
              <a:ext cx="61394" cy="57242"/>
              <a:chOff x="2263322" y="2383933"/>
              <a:chExt cx="1623415" cy="1341120"/>
            </a:xfrm>
            <a:solidFill>
              <a:schemeClr val="accent5">
                <a:lumMod val="50000"/>
              </a:schemeClr>
            </a:solidFill>
          </p:grpSpPr>
          <p:sp>
            <p:nvSpPr>
              <p:cNvPr id="2917" name="Oval 2916"/>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18" name="Oval 2917"/>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19" name="Oval 2918"/>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20" name="Oval 2919"/>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21" name="Oval 2920"/>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22" name="Oval 2921"/>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23" name="Oval 2922"/>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24" name="Oval 2923"/>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25" name="Oval 2924"/>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26" name="Oval 2925"/>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27" name="Oval 2926"/>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28" name="Oval 2927"/>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29" name="Oval 2928"/>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30" name="Oval 2929"/>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31" name="Oval 2930"/>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32" name="Oval 2931"/>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33" name="Oval 2932"/>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34" name="Oval 2933"/>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35" name="Oval 2934"/>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36" name="Oval 2935"/>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37" name="Oval 2936"/>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38" name="Oval 2937"/>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39" name="Oval 2938"/>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40" name="Oval 2939"/>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41" name="Oval 2940"/>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42" name="Oval 2941"/>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43" name="Oval 2942"/>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44" name="Oval 2943"/>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45" name="Oval 2944"/>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46" name="Oval 2945"/>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47" name="Oval 2946"/>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48" name="Oval 2947"/>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49" name="Oval 2948"/>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50" name="Oval 2949"/>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51" name="Oval 2950"/>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52" name="Oval 2951"/>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53" name="Oval 2952"/>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54" name="Oval 2953"/>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55" name="Oval 2954"/>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56" name="Oval 2955"/>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57" name="Oval 2956"/>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58" name="Oval 2957"/>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59" name="Oval 2958"/>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60" name="Oval 2959"/>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61" name="Oval 2960"/>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62" name="Oval 2961"/>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63" name="Oval 2962"/>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64" name="Oval 2963"/>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672" name="Group 650"/>
            <p:cNvGrpSpPr/>
            <p:nvPr/>
          </p:nvGrpSpPr>
          <p:grpSpPr>
            <a:xfrm rot="18812192" flipH="1">
              <a:off x="581296" y="403753"/>
              <a:ext cx="61394" cy="57242"/>
              <a:chOff x="2263322" y="2383933"/>
              <a:chExt cx="1623415" cy="1341120"/>
            </a:xfrm>
            <a:solidFill>
              <a:schemeClr val="accent5">
                <a:lumMod val="50000"/>
              </a:schemeClr>
            </a:solidFill>
          </p:grpSpPr>
          <p:sp>
            <p:nvSpPr>
              <p:cNvPr id="2869" name="Oval 2868"/>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70" name="Oval 2869"/>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71" name="Oval 2870"/>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72" name="Oval 2871"/>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73" name="Oval 2872"/>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74" name="Oval 2873"/>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75" name="Oval 2874"/>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76" name="Oval 2875"/>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77" name="Oval 2876"/>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78" name="Oval 2877"/>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79" name="Oval 2878"/>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80" name="Oval 2879"/>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81" name="Oval 2880"/>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82" name="Oval 2881"/>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83" name="Oval 2882"/>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84" name="Oval 2883"/>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85" name="Oval 2884"/>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86" name="Oval 2885"/>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87" name="Oval 2886"/>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88" name="Oval 2887"/>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89" name="Oval 2888"/>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90" name="Oval 2889"/>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91" name="Oval 2890"/>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92" name="Oval 2891"/>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93" name="Oval 2892"/>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94" name="Oval 2893"/>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95" name="Oval 2894"/>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96" name="Oval 2895"/>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97" name="Oval 2896"/>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98" name="Oval 2897"/>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99" name="Oval 2898"/>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00" name="Oval 2899"/>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01" name="Oval 2900"/>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02" name="Oval 2901"/>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03" name="Oval 2902"/>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04" name="Oval 2903"/>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05" name="Oval 2904"/>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06" name="Oval 2905"/>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07" name="Oval 2906"/>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08" name="Oval 2907"/>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09" name="Oval 2908"/>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10" name="Oval 2909"/>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11" name="Oval 2910"/>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12" name="Oval 2911"/>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13" name="Oval 2912"/>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14" name="Oval 2913"/>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15" name="Oval 2914"/>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16" name="Oval 2915"/>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673" name="Group 3251"/>
            <p:cNvGrpSpPr/>
            <p:nvPr/>
          </p:nvGrpSpPr>
          <p:grpSpPr>
            <a:xfrm rot="18812192" flipH="1">
              <a:off x="469053" y="466480"/>
              <a:ext cx="61394" cy="57242"/>
              <a:chOff x="2263322" y="2383933"/>
              <a:chExt cx="1623415" cy="1341120"/>
            </a:xfrm>
            <a:solidFill>
              <a:schemeClr val="accent5">
                <a:lumMod val="50000"/>
              </a:schemeClr>
            </a:solidFill>
          </p:grpSpPr>
          <p:sp>
            <p:nvSpPr>
              <p:cNvPr id="2821" name="Oval 2820"/>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22" name="Oval 2821"/>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23" name="Oval 2822"/>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24" name="Oval 2823"/>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25" name="Oval 2824"/>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26" name="Oval 2825"/>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27" name="Oval 2826"/>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28" name="Oval 2827"/>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29" name="Oval 2828"/>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30" name="Oval 2829"/>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31" name="Oval 2830"/>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32" name="Oval 2831"/>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33" name="Oval 2832"/>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34" name="Oval 2833"/>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35" name="Oval 2834"/>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36" name="Oval 2835"/>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37" name="Oval 2836"/>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38" name="Oval 2837"/>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39" name="Oval 2838"/>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40" name="Oval 2839"/>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41" name="Oval 2840"/>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42" name="Oval 2841"/>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43" name="Oval 2842"/>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44" name="Oval 2843"/>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45" name="Oval 2844"/>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46" name="Oval 2845"/>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47" name="Oval 2846"/>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48" name="Oval 2847"/>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49" name="Oval 2848"/>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50" name="Oval 2849"/>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51" name="Oval 2850"/>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52" name="Oval 2851"/>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53" name="Oval 2852"/>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54" name="Oval 2853"/>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55" name="Oval 2854"/>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56" name="Oval 2855"/>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57" name="Oval 2856"/>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58" name="Oval 2857"/>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59" name="Oval 2858"/>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60" name="Oval 2859"/>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61" name="Oval 2860"/>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62" name="Oval 2861"/>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63" name="Oval 2862"/>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64" name="Oval 2863"/>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65" name="Oval 2864"/>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66" name="Oval 2865"/>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67" name="Oval 2866"/>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68" name="Oval 2867"/>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674" name="Group 3300"/>
            <p:cNvGrpSpPr/>
            <p:nvPr/>
          </p:nvGrpSpPr>
          <p:grpSpPr>
            <a:xfrm rot="18812192" flipH="1">
              <a:off x="397777" y="624594"/>
              <a:ext cx="61394" cy="57242"/>
              <a:chOff x="2263322" y="2383933"/>
              <a:chExt cx="1623415" cy="1341120"/>
            </a:xfrm>
            <a:solidFill>
              <a:schemeClr val="accent5">
                <a:lumMod val="50000"/>
              </a:schemeClr>
            </a:solidFill>
          </p:grpSpPr>
          <p:sp>
            <p:nvSpPr>
              <p:cNvPr id="2773" name="Oval 2772"/>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74" name="Oval 2773"/>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75" name="Oval 2774"/>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76" name="Oval 2775"/>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77" name="Oval 2776"/>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78" name="Oval 2777"/>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79" name="Oval 2778"/>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80" name="Oval 2779"/>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81" name="Oval 2780"/>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82" name="Oval 2781"/>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83" name="Oval 2782"/>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84" name="Oval 2783"/>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85" name="Oval 2784"/>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86" name="Oval 2785"/>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87" name="Oval 2786"/>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88" name="Oval 2787"/>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89" name="Oval 2788"/>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90" name="Oval 2789"/>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91" name="Oval 2790"/>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92" name="Oval 2791"/>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93" name="Oval 2792"/>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94" name="Oval 2793"/>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95" name="Oval 2794"/>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96" name="Oval 2795"/>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97" name="Oval 2796"/>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98" name="Oval 2797"/>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99" name="Oval 2798"/>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00" name="Oval 2799"/>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01" name="Oval 2800"/>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02" name="Oval 2801"/>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03" name="Oval 2802"/>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04" name="Oval 2803"/>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05" name="Oval 2804"/>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06" name="Oval 2805"/>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07" name="Oval 2806"/>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08" name="Oval 2807"/>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09" name="Oval 2808"/>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10" name="Oval 2809"/>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11" name="Oval 2810"/>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12" name="Oval 2811"/>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13" name="Oval 2812"/>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14" name="Oval 2813"/>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15" name="Oval 2814"/>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16" name="Oval 2815"/>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17" name="Oval 2816"/>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18" name="Oval 2817"/>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19" name="Oval 2818"/>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20" name="Oval 2819"/>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675" name="Group 3349"/>
            <p:cNvGrpSpPr/>
            <p:nvPr/>
          </p:nvGrpSpPr>
          <p:grpSpPr>
            <a:xfrm rot="18812192" flipH="1">
              <a:off x="244302" y="619914"/>
              <a:ext cx="61394" cy="57242"/>
              <a:chOff x="2263322" y="2383933"/>
              <a:chExt cx="1623415" cy="1341120"/>
            </a:xfrm>
            <a:solidFill>
              <a:schemeClr val="accent5">
                <a:lumMod val="50000"/>
              </a:schemeClr>
            </a:solidFill>
          </p:grpSpPr>
          <p:sp>
            <p:nvSpPr>
              <p:cNvPr id="2725" name="Oval 2724"/>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26" name="Oval 2725"/>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27" name="Oval 2726"/>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28" name="Oval 2727"/>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29" name="Oval 2728"/>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30" name="Oval 2729"/>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31" name="Oval 2730"/>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32" name="Oval 2731"/>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33" name="Oval 2732"/>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34" name="Oval 2733"/>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35" name="Oval 2734"/>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36" name="Oval 2735"/>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37" name="Oval 2736"/>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38" name="Oval 2737"/>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39" name="Oval 2738"/>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40" name="Oval 2739"/>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41" name="Oval 2740"/>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42" name="Oval 2741"/>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43" name="Oval 2742"/>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44" name="Oval 2743"/>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45" name="Oval 2744"/>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46" name="Oval 2745"/>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47" name="Oval 2746"/>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48" name="Oval 2747"/>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49" name="Oval 2748"/>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50" name="Oval 2749"/>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51" name="Oval 2750"/>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52" name="Oval 2751"/>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53" name="Oval 2752"/>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54" name="Oval 2753"/>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55" name="Oval 2754"/>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56" name="Oval 2755"/>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57" name="Oval 2756"/>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58" name="Oval 2757"/>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59" name="Oval 2758"/>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60" name="Oval 2759"/>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61" name="Oval 2760"/>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62" name="Oval 2761"/>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63" name="Oval 2762"/>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64" name="Oval 2763"/>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65" name="Oval 2764"/>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66" name="Oval 2765"/>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67" name="Oval 2766"/>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68" name="Oval 2767"/>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69" name="Oval 2768"/>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70" name="Oval 2769"/>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71" name="Oval 2770"/>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72" name="Oval 2771"/>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676" name="Group 3398"/>
            <p:cNvGrpSpPr/>
            <p:nvPr/>
          </p:nvGrpSpPr>
          <p:grpSpPr>
            <a:xfrm rot="18812192" flipH="1">
              <a:off x="680499" y="243946"/>
              <a:ext cx="61394" cy="57242"/>
              <a:chOff x="2263322" y="2383933"/>
              <a:chExt cx="1623415" cy="1341120"/>
            </a:xfrm>
            <a:solidFill>
              <a:schemeClr val="accent5">
                <a:lumMod val="50000"/>
              </a:schemeClr>
            </a:solidFill>
          </p:grpSpPr>
          <p:sp>
            <p:nvSpPr>
              <p:cNvPr id="2677" name="Oval 2676"/>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78" name="Oval 2677"/>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79" name="Oval 2678"/>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80" name="Oval 2679"/>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81" name="Oval 2680"/>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82" name="Oval 2681"/>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83" name="Oval 2682"/>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84" name="Oval 2683"/>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85" name="Oval 2684"/>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86" name="Oval 2685"/>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87" name="Oval 2686"/>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88" name="Oval 2687"/>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89" name="Oval 2688"/>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90" name="Oval 2689"/>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91" name="Oval 2690"/>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92" name="Oval 2691"/>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93" name="Oval 2692"/>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94" name="Oval 2693"/>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95" name="Oval 2694"/>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96" name="Oval 2695"/>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97" name="Oval 2696"/>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98" name="Oval 2697"/>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99" name="Oval 2698"/>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00" name="Oval 2699"/>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01" name="Oval 2700"/>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02" name="Oval 2701"/>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03" name="Oval 2702"/>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04" name="Oval 2703"/>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05" name="Oval 2704"/>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06" name="Oval 2705"/>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07" name="Oval 2706"/>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08" name="Oval 2707"/>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09" name="Oval 2708"/>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10" name="Oval 2709"/>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11" name="Oval 2710"/>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12" name="Oval 2711"/>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13" name="Oval 2712"/>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14" name="Oval 2713"/>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15" name="Oval 2714"/>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16" name="Oval 2715"/>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17" name="Oval 2716"/>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18" name="Oval 2717"/>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19" name="Oval 2718"/>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20" name="Oval 2719"/>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21" name="Oval 2720"/>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22" name="Oval 2721"/>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23" name="Oval 2722"/>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24" name="Oval 2723"/>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spTree>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5858" name="Rectangle 2"/>
          <p:cNvSpPr>
            <a:spLocks noGrp="1" noChangeArrowheads="1"/>
          </p:cNvSpPr>
          <p:nvPr>
            <p:ph type="title"/>
          </p:nvPr>
        </p:nvSpPr>
        <p:spPr/>
        <p:txBody>
          <a:bodyPr/>
          <a:lstStyle/>
          <a:p>
            <a:r>
              <a:rPr lang="en-US" dirty="0"/>
              <a:t>On Rapid Mixing…</a:t>
            </a:r>
          </a:p>
        </p:txBody>
      </p:sp>
      <p:sp>
        <p:nvSpPr>
          <p:cNvPr id="505859" name="Rectangle 3"/>
          <p:cNvSpPr>
            <a:spLocks noGrp="1" noChangeArrowheads="1"/>
          </p:cNvSpPr>
          <p:nvPr>
            <p:ph idx="1"/>
          </p:nvPr>
        </p:nvSpPr>
        <p:spPr/>
        <p:txBody>
          <a:bodyPr/>
          <a:lstStyle/>
          <a:p>
            <a:pPr marL="0" indent="0">
              <a:buFont typeface="Wingdings" pitchFamily="2" charset="2"/>
              <a:buNone/>
            </a:pPr>
            <a:r>
              <a:rPr lang="en-US" sz="2800" dirty="0"/>
              <a:t>“In summary, little is known about rapid mix, </a:t>
            </a:r>
            <a:r>
              <a:rPr lang="en-US" sz="2800" b="1" dirty="0"/>
              <a:t>much less any sensitivity to scale</a:t>
            </a:r>
            <a:r>
              <a:rPr lang="en-US" sz="2800" dirty="0"/>
              <a:t>. However, the models and data reviewed suggest the need to be on the lookout for certain effects. From what is presently known, it can be speculated that since coagulant precipitation is sensitive to both micro- and macro-mixing, scale-up must consider not only energy dissipation rate, but also the reaction injection point and the contacting method.”</a:t>
            </a:r>
          </a:p>
        </p:txBody>
      </p:sp>
      <p:sp>
        <p:nvSpPr>
          <p:cNvPr id="505860" name="Text Box 4"/>
          <p:cNvSpPr txBox="1">
            <a:spLocks noChangeArrowheads="1"/>
          </p:cNvSpPr>
          <p:nvPr/>
        </p:nvSpPr>
        <p:spPr bwMode="auto">
          <a:xfrm>
            <a:off x="590550" y="6081713"/>
            <a:ext cx="8066088" cy="519112"/>
          </a:xfrm>
          <a:prstGeom prst="rect">
            <a:avLst/>
          </a:prstGeom>
          <a:noFill/>
          <a:ln w="12700" algn="ctr">
            <a:noFill/>
            <a:miter lim="800000"/>
            <a:headEnd type="none" w="lg" len="med"/>
            <a:tailEnd type="none" w="lg" len="med"/>
          </a:ln>
          <a:effectLst/>
        </p:spPr>
        <p:txBody>
          <a:bodyPr wrap="none">
            <a:spAutoFit/>
          </a:bodyPr>
          <a:lstStyle/>
          <a:p>
            <a:pPr eaLnBrk="1" hangingPunct="1">
              <a:spcBef>
                <a:spcPct val="30000"/>
              </a:spcBef>
            </a:pPr>
            <a:r>
              <a:rPr lang="en-US" dirty="0"/>
              <a:t>Mixing in Coagulation and Flocculation 1991 page 292</a:t>
            </a:r>
          </a:p>
        </p:txBody>
      </p:sp>
    </p:spTree>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54" name="Rectangle 10"/>
          <p:cNvSpPr>
            <a:spLocks noGrp="1" noChangeArrowheads="1"/>
          </p:cNvSpPr>
          <p:nvPr>
            <p:ph type="title"/>
          </p:nvPr>
        </p:nvSpPr>
        <p:spPr/>
        <p:txBody>
          <a:bodyPr/>
          <a:lstStyle/>
          <a:p>
            <a:r>
              <a:rPr lang="en-US" dirty="0"/>
              <a:t>Traditional rapid mix units</a:t>
            </a:r>
          </a:p>
        </p:txBody>
      </p:sp>
      <p:sp>
        <p:nvSpPr>
          <p:cNvPr id="185355" name="Rectangle 11"/>
          <p:cNvSpPr>
            <a:spLocks noGrp="1" noChangeArrowheads="1"/>
          </p:cNvSpPr>
          <p:nvPr>
            <p:ph idx="1"/>
          </p:nvPr>
        </p:nvSpPr>
        <p:spPr>
          <a:xfrm>
            <a:off x="685800" y="1981200"/>
            <a:ext cx="3289300" cy="4114800"/>
          </a:xfrm>
        </p:spPr>
        <p:txBody>
          <a:bodyPr/>
          <a:lstStyle/>
          <a:p>
            <a:r>
              <a:rPr lang="en-US" dirty="0" err="1"/>
              <a:t>Backmix</a:t>
            </a:r>
            <a:r>
              <a:rPr lang="en-US" dirty="0"/>
              <a:t> mechanical reactors</a:t>
            </a:r>
          </a:p>
          <a:p>
            <a:r>
              <a:rPr lang="en-US" dirty="0"/>
              <a:t>In-line blenders</a:t>
            </a:r>
          </a:p>
          <a:p>
            <a:r>
              <a:rPr lang="en-US" dirty="0"/>
              <a:t>Hydraulic Jump</a:t>
            </a:r>
          </a:p>
          <a:p>
            <a:r>
              <a:rPr lang="en-US" dirty="0"/>
              <a:t>In-line static mixers</a:t>
            </a:r>
          </a:p>
          <a:p>
            <a:endParaRPr lang="en-US" dirty="0"/>
          </a:p>
        </p:txBody>
      </p:sp>
      <p:grpSp>
        <p:nvGrpSpPr>
          <p:cNvPr id="185357" name="Group 13"/>
          <p:cNvGrpSpPr>
            <a:grpSpLocks/>
          </p:cNvGrpSpPr>
          <p:nvPr/>
        </p:nvGrpSpPr>
        <p:grpSpPr bwMode="auto">
          <a:xfrm>
            <a:off x="9310688" y="3059113"/>
            <a:ext cx="5321300" cy="2571750"/>
            <a:chOff x="758" y="3854"/>
            <a:chExt cx="3352" cy="1620"/>
          </a:xfrm>
        </p:grpSpPr>
        <p:pic>
          <p:nvPicPr>
            <p:cNvPr id="185349" name="Picture 5" descr="pipeli1"/>
            <p:cNvPicPr>
              <a:picLocks noChangeAspect="1" noChangeArrowheads="1"/>
            </p:cNvPicPr>
            <p:nvPr/>
          </p:nvPicPr>
          <p:blipFill>
            <a:blip r:embed="rId3" cstate="print"/>
            <a:srcRect/>
            <a:stretch>
              <a:fillRect/>
            </a:stretch>
          </p:blipFill>
          <p:spPr bwMode="auto">
            <a:xfrm>
              <a:off x="1651" y="3854"/>
              <a:ext cx="1146" cy="1620"/>
            </a:xfrm>
            <a:prstGeom prst="rect">
              <a:avLst/>
            </a:prstGeom>
            <a:noFill/>
          </p:spPr>
        </p:pic>
        <p:pic>
          <p:nvPicPr>
            <p:cNvPr id="185350" name="Picture 6" descr="pipeli2"/>
            <p:cNvPicPr>
              <a:picLocks noChangeAspect="1" noChangeArrowheads="1"/>
            </p:cNvPicPr>
            <p:nvPr/>
          </p:nvPicPr>
          <p:blipFill>
            <a:blip r:embed="rId4" cstate="print"/>
            <a:srcRect/>
            <a:stretch>
              <a:fillRect/>
            </a:stretch>
          </p:blipFill>
          <p:spPr bwMode="auto">
            <a:xfrm>
              <a:off x="2802" y="4068"/>
              <a:ext cx="1308" cy="1320"/>
            </a:xfrm>
            <a:prstGeom prst="rect">
              <a:avLst/>
            </a:prstGeom>
            <a:noFill/>
          </p:spPr>
        </p:pic>
        <p:pic>
          <p:nvPicPr>
            <p:cNvPr id="185351" name="Picture 7" descr="LineBlender"/>
            <p:cNvPicPr>
              <a:picLocks noChangeAspect="1" noChangeArrowheads="1"/>
            </p:cNvPicPr>
            <p:nvPr/>
          </p:nvPicPr>
          <p:blipFill>
            <a:blip r:embed="rId5" cstate="print"/>
            <a:srcRect/>
            <a:stretch>
              <a:fillRect/>
            </a:stretch>
          </p:blipFill>
          <p:spPr bwMode="auto">
            <a:xfrm>
              <a:off x="758" y="3863"/>
              <a:ext cx="900" cy="1602"/>
            </a:xfrm>
            <a:prstGeom prst="rect">
              <a:avLst/>
            </a:prstGeom>
            <a:noFill/>
          </p:spPr>
        </p:pic>
      </p:grpSp>
      <p:pic>
        <p:nvPicPr>
          <p:cNvPr id="185356" name="Picture 12"/>
          <p:cNvPicPr>
            <a:picLocks noChangeAspect="1" noChangeArrowheads="1"/>
          </p:cNvPicPr>
          <p:nvPr/>
        </p:nvPicPr>
        <p:blipFill>
          <a:blip r:embed="rId6" cstate="print"/>
          <a:srcRect l="1250" t="24001" r="38333" b="444"/>
          <a:stretch>
            <a:fillRect/>
          </a:stretch>
        </p:blipFill>
        <p:spPr bwMode="auto">
          <a:xfrm>
            <a:off x="9263063" y="1803400"/>
            <a:ext cx="5418137" cy="5081588"/>
          </a:xfrm>
          <a:prstGeom prst="rect">
            <a:avLst/>
          </a:prstGeom>
          <a:noFill/>
          <a:ln w="12700">
            <a:noFill/>
            <a:miter lim="800000"/>
            <a:headEnd type="none" w="lg" len="med"/>
            <a:tailEnd type="none" w="lg" len="med"/>
          </a:ln>
          <a:effectLst/>
        </p:spPr>
      </p:pic>
      <p:pic>
        <p:nvPicPr>
          <p:cNvPr id="185358" name="Picture 14" descr="P1040003"/>
          <p:cNvPicPr>
            <a:picLocks noChangeAspect="1" noChangeArrowheads="1"/>
          </p:cNvPicPr>
          <p:nvPr/>
        </p:nvPicPr>
        <p:blipFill>
          <a:blip r:embed="rId7" cstate="print">
            <a:lum bright="18000"/>
          </a:blip>
          <a:srcRect/>
          <a:stretch>
            <a:fillRect/>
          </a:stretch>
        </p:blipFill>
        <p:spPr bwMode="auto">
          <a:xfrm>
            <a:off x="9432925" y="1814513"/>
            <a:ext cx="5080000" cy="5059362"/>
          </a:xfrm>
          <a:prstGeom prst="rect">
            <a:avLst/>
          </a:prstGeom>
          <a:noFill/>
        </p:spPr>
      </p:pic>
      <p:grpSp>
        <p:nvGrpSpPr>
          <p:cNvPr id="185362" name="Group 18"/>
          <p:cNvGrpSpPr>
            <a:grpSpLocks/>
          </p:cNvGrpSpPr>
          <p:nvPr/>
        </p:nvGrpSpPr>
        <p:grpSpPr bwMode="auto">
          <a:xfrm>
            <a:off x="10509250" y="2420938"/>
            <a:ext cx="2927350" cy="3848100"/>
            <a:chOff x="3468" y="1024"/>
            <a:chExt cx="1844" cy="2424"/>
          </a:xfrm>
        </p:grpSpPr>
        <p:pic>
          <p:nvPicPr>
            <p:cNvPr id="185360" name="Picture 16" descr="sanmix1"/>
            <p:cNvPicPr>
              <a:picLocks noChangeAspect="1" noChangeArrowheads="1"/>
            </p:cNvPicPr>
            <p:nvPr/>
          </p:nvPicPr>
          <p:blipFill>
            <a:blip r:embed="rId8" cstate="print"/>
            <a:srcRect/>
            <a:stretch>
              <a:fillRect/>
            </a:stretch>
          </p:blipFill>
          <p:spPr bwMode="auto">
            <a:xfrm>
              <a:off x="3468" y="1818"/>
              <a:ext cx="1370" cy="874"/>
            </a:xfrm>
            <a:prstGeom prst="rect">
              <a:avLst/>
            </a:prstGeom>
            <a:noFill/>
          </p:spPr>
        </p:pic>
        <p:pic>
          <p:nvPicPr>
            <p:cNvPr id="185361" name="Picture 17" descr="La34_240"/>
            <p:cNvPicPr>
              <a:picLocks noChangeAspect="1" noChangeArrowheads="1"/>
            </p:cNvPicPr>
            <p:nvPr/>
          </p:nvPicPr>
          <p:blipFill>
            <a:blip r:embed="rId9" cstate="print"/>
            <a:srcRect/>
            <a:stretch>
              <a:fillRect/>
            </a:stretch>
          </p:blipFill>
          <p:spPr bwMode="auto">
            <a:xfrm>
              <a:off x="4944" y="1024"/>
              <a:ext cx="368" cy="2424"/>
            </a:xfrm>
            <a:prstGeom prst="rect">
              <a:avLst/>
            </a:prstGeom>
            <a:noFill/>
          </p:spPr>
        </p:pic>
      </p:grpSp>
      <p:pic>
        <p:nvPicPr>
          <p:cNvPr id="185363" name="Picture 19"/>
          <p:cNvPicPr>
            <a:picLocks noChangeAspect="1" noChangeArrowheads="1"/>
          </p:cNvPicPr>
          <p:nvPr/>
        </p:nvPicPr>
        <p:blipFill>
          <a:blip r:embed="rId10" cstate="print"/>
          <a:srcRect/>
          <a:stretch>
            <a:fillRect/>
          </a:stretch>
        </p:blipFill>
        <p:spPr bwMode="auto">
          <a:xfrm>
            <a:off x="9344025" y="2320925"/>
            <a:ext cx="5257800" cy="4049713"/>
          </a:xfrm>
          <a:prstGeom prst="rect">
            <a:avLst/>
          </a:prstGeom>
          <a:noFill/>
          <a:ln w="12700" algn="ctr">
            <a:noFill/>
            <a:miter lim="800000"/>
            <a:headEnd type="none" w="lg" len="med"/>
            <a:tailEnd type="none" w="lg" len="med"/>
          </a:ln>
          <a:effectLst/>
        </p:spPr>
      </p:pic>
      <p:grpSp>
        <p:nvGrpSpPr>
          <p:cNvPr id="185378" name="Group 34"/>
          <p:cNvGrpSpPr>
            <a:grpSpLocks/>
          </p:cNvGrpSpPr>
          <p:nvPr/>
        </p:nvGrpSpPr>
        <p:grpSpPr bwMode="auto">
          <a:xfrm>
            <a:off x="2476500" y="1916113"/>
            <a:ext cx="6667500" cy="4408487"/>
            <a:chOff x="1560" y="1207"/>
            <a:chExt cx="4200" cy="2777"/>
          </a:xfrm>
        </p:grpSpPr>
        <p:pic>
          <p:nvPicPr>
            <p:cNvPr id="185366" name="Picture 22" descr="sanmix1"/>
            <p:cNvPicPr>
              <a:picLocks noChangeAspect="1" noChangeArrowheads="1"/>
            </p:cNvPicPr>
            <p:nvPr/>
          </p:nvPicPr>
          <p:blipFill>
            <a:blip r:embed="rId8" cstate="print"/>
            <a:srcRect/>
            <a:stretch>
              <a:fillRect/>
            </a:stretch>
          </p:blipFill>
          <p:spPr bwMode="auto">
            <a:xfrm>
              <a:off x="2208" y="3110"/>
              <a:ext cx="1370" cy="874"/>
            </a:xfrm>
            <a:prstGeom prst="rect">
              <a:avLst/>
            </a:prstGeom>
            <a:noFill/>
          </p:spPr>
        </p:pic>
        <p:pic>
          <p:nvPicPr>
            <p:cNvPr id="185368" name="Picture 24"/>
            <p:cNvPicPr>
              <a:picLocks noChangeAspect="1" noChangeArrowheads="1"/>
            </p:cNvPicPr>
            <p:nvPr/>
          </p:nvPicPr>
          <p:blipFill>
            <a:blip r:embed="rId11" cstate="print"/>
            <a:srcRect l="1250" t="24001" r="38333" b="444"/>
            <a:stretch>
              <a:fillRect/>
            </a:stretch>
          </p:blipFill>
          <p:spPr bwMode="auto">
            <a:xfrm>
              <a:off x="2268" y="1207"/>
              <a:ext cx="1085" cy="1018"/>
            </a:xfrm>
            <a:prstGeom prst="rect">
              <a:avLst/>
            </a:prstGeom>
            <a:noFill/>
            <a:ln w="12700">
              <a:noFill/>
              <a:miter lim="800000"/>
              <a:headEnd type="none" w="lg" len="med"/>
              <a:tailEnd type="none" w="lg" len="med"/>
            </a:ln>
            <a:effectLst/>
          </p:spPr>
        </p:pic>
        <p:pic>
          <p:nvPicPr>
            <p:cNvPr id="185370" name="Picture 26" descr="pipeli1"/>
            <p:cNvPicPr>
              <a:picLocks noChangeAspect="1" noChangeArrowheads="1"/>
            </p:cNvPicPr>
            <p:nvPr/>
          </p:nvPicPr>
          <p:blipFill>
            <a:blip r:embed="rId3" cstate="print"/>
            <a:srcRect/>
            <a:stretch>
              <a:fillRect/>
            </a:stretch>
          </p:blipFill>
          <p:spPr bwMode="auto">
            <a:xfrm>
              <a:off x="3551" y="1779"/>
              <a:ext cx="690" cy="975"/>
            </a:xfrm>
            <a:prstGeom prst="rect">
              <a:avLst/>
            </a:prstGeom>
            <a:noFill/>
          </p:spPr>
        </p:pic>
        <p:pic>
          <p:nvPicPr>
            <p:cNvPr id="185373" name="Picture 29" descr="P1040003"/>
            <p:cNvPicPr>
              <a:picLocks noChangeAspect="1" noChangeArrowheads="1"/>
            </p:cNvPicPr>
            <p:nvPr/>
          </p:nvPicPr>
          <p:blipFill>
            <a:blip r:embed="rId7" cstate="print">
              <a:lum bright="18000"/>
            </a:blip>
            <a:srcRect/>
            <a:stretch>
              <a:fillRect/>
            </a:stretch>
          </p:blipFill>
          <p:spPr bwMode="auto">
            <a:xfrm>
              <a:off x="4584" y="2294"/>
              <a:ext cx="1176" cy="1171"/>
            </a:xfrm>
            <a:prstGeom prst="rect">
              <a:avLst/>
            </a:prstGeom>
            <a:noFill/>
          </p:spPr>
        </p:pic>
        <p:sp>
          <p:nvSpPr>
            <p:cNvPr id="185374" name="Line 30"/>
            <p:cNvSpPr>
              <a:spLocks noChangeShapeType="1"/>
            </p:cNvSpPr>
            <p:nvPr/>
          </p:nvSpPr>
          <p:spPr bwMode="auto">
            <a:xfrm>
              <a:off x="1848" y="1488"/>
              <a:ext cx="288" cy="0"/>
            </a:xfrm>
            <a:prstGeom prst="line">
              <a:avLst/>
            </a:prstGeom>
            <a:noFill/>
            <a:ln w="12700">
              <a:solidFill>
                <a:schemeClr val="bg2"/>
              </a:solidFill>
              <a:round/>
              <a:headEnd type="none" w="lg" len="med"/>
              <a:tailEnd type="triangle" w="lg" len="med"/>
            </a:ln>
            <a:effectLst/>
          </p:spPr>
          <p:txBody>
            <a:bodyPr>
              <a:spAutoFit/>
            </a:bodyPr>
            <a:lstStyle/>
            <a:p>
              <a:endParaRPr lang="en-US"/>
            </a:p>
          </p:txBody>
        </p:sp>
        <p:sp>
          <p:nvSpPr>
            <p:cNvPr id="185375" name="Line 31"/>
            <p:cNvSpPr>
              <a:spLocks noChangeShapeType="1"/>
            </p:cNvSpPr>
            <p:nvPr/>
          </p:nvSpPr>
          <p:spPr bwMode="auto">
            <a:xfrm>
              <a:off x="2424" y="2448"/>
              <a:ext cx="1032" cy="0"/>
            </a:xfrm>
            <a:prstGeom prst="line">
              <a:avLst/>
            </a:prstGeom>
            <a:noFill/>
            <a:ln w="12700">
              <a:solidFill>
                <a:schemeClr val="bg2"/>
              </a:solidFill>
              <a:round/>
              <a:headEnd type="none" w="lg" len="med"/>
              <a:tailEnd type="triangle" w="lg" len="med"/>
            </a:ln>
            <a:effectLst/>
          </p:spPr>
          <p:txBody>
            <a:bodyPr>
              <a:spAutoFit/>
            </a:bodyPr>
            <a:lstStyle/>
            <a:p>
              <a:endParaRPr lang="en-US"/>
            </a:p>
          </p:txBody>
        </p:sp>
        <p:sp>
          <p:nvSpPr>
            <p:cNvPr id="185376" name="Line 32"/>
            <p:cNvSpPr>
              <a:spLocks noChangeShapeType="1"/>
            </p:cNvSpPr>
            <p:nvPr/>
          </p:nvSpPr>
          <p:spPr bwMode="auto">
            <a:xfrm>
              <a:off x="2424" y="2808"/>
              <a:ext cx="2112" cy="0"/>
            </a:xfrm>
            <a:prstGeom prst="line">
              <a:avLst/>
            </a:prstGeom>
            <a:noFill/>
            <a:ln w="12700">
              <a:solidFill>
                <a:schemeClr val="bg2"/>
              </a:solidFill>
              <a:round/>
              <a:headEnd type="none" w="lg" len="med"/>
              <a:tailEnd type="triangle" w="lg" len="med"/>
            </a:ln>
            <a:effectLst/>
          </p:spPr>
          <p:txBody>
            <a:bodyPr>
              <a:spAutoFit/>
            </a:bodyPr>
            <a:lstStyle/>
            <a:p>
              <a:endParaRPr lang="en-US"/>
            </a:p>
          </p:txBody>
        </p:sp>
        <p:sp>
          <p:nvSpPr>
            <p:cNvPr id="185377" name="Line 33"/>
            <p:cNvSpPr>
              <a:spLocks noChangeShapeType="1"/>
            </p:cNvSpPr>
            <p:nvPr/>
          </p:nvSpPr>
          <p:spPr bwMode="auto">
            <a:xfrm>
              <a:off x="1560" y="3456"/>
              <a:ext cx="456" cy="0"/>
            </a:xfrm>
            <a:prstGeom prst="line">
              <a:avLst/>
            </a:prstGeom>
            <a:noFill/>
            <a:ln w="12700">
              <a:solidFill>
                <a:schemeClr val="bg2"/>
              </a:solidFill>
              <a:round/>
              <a:headEnd type="none" w="lg" len="med"/>
              <a:tailEnd type="triangle" w="lg" len="med"/>
            </a:ln>
            <a:effectLst/>
          </p:spPr>
          <p:txBody>
            <a:bodyPr>
              <a:spAutoFit/>
            </a:bodyPr>
            <a:lstStyle/>
            <a:p>
              <a:endParaRPr lang="en-US"/>
            </a:p>
          </p:txBody>
        </p:sp>
      </p:grpSp>
      <p:pic>
        <p:nvPicPr>
          <p:cNvPr id="23" name="Picture 2" descr="Sage or Guide">
            <a:hlinkClick r:id="rId12" action="ppaction://hlinkpres?slideindex=3&amp;slidetitle=ECNTheory"/>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532155" y="352214"/>
            <a:ext cx="262165" cy="649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5355">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185355">
                                            <p:txEl>
                                              <p:pRg st="0" end="0"/>
                                            </p:txEl>
                                          </p:spTgt>
                                        </p:tgtEl>
                                        <p:attrNameLst>
                                          <p:attrName>ppt_c</p:attrName>
                                        </p:attrNameLst>
                                      </p:cBhvr>
                                      <p:to>
                                        <a:schemeClr val="hlink"/>
                                      </p:to>
                                    </p:animClr>
                                  </p:subTnLst>
                                </p:cTn>
                              </p:par>
                              <p:par>
                                <p:cTn id="7" presetID="35" presetClass="path" presetSubtype="0" accel="50000" decel="50000" fill="hold" nodeType="withEffect">
                                  <p:stCondLst>
                                    <p:cond delay="0"/>
                                  </p:stCondLst>
                                  <p:childTnLst>
                                    <p:animMotion origin="layout" path="M 2.77778E-6 2.59259E-6 L -0.62084 2.59259E-6 " pathEditMode="relative" rAng="0" ptsTypes="AA">
                                      <p:cBhvr>
                                        <p:cTn id="8" dur="2000" fill="hold"/>
                                        <p:tgtEl>
                                          <p:spTgt spid="185356"/>
                                        </p:tgtEl>
                                        <p:attrNameLst>
                                          <p:attrName>ppt_x</p:attrName>
                                          <p:attrName>ppt_y</p:attrName>
                                        </p:attrNameLst>
                                      </p:cBhvr>
                                      <p:rCtr x="-310" y="0"/>
                                    </p:animMotion>
                                  </p:childTnLst>
                                </p:cTn>
                              </p:par>
                              <p:par>
                                <p:cTn id="9" presetID="1" presetClass="entr" presetSubtype="0" fill="hold" nodeType="withEffect">
                                  <p:stCondLst>
                                    <p:cond delay="0"/>
                                  </p:stCondLst>
                                  <p:childTnLst>
                                    <p:set>
                                      <p:cBhvr>
                                        <p:cTn id="10" dur="1" fill="hold">
                                          <p:stCondLst>
                                            <p:cond delay="0"/>
                                          </p:stCondLst>
                                        </p:cTn>
                                        <p:tgtEl>
                                          <p:spTgt spid="18535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5355">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185355">
                                            <p:txEl>
                                              <p:pRg st="1" end="1"/>
                                            </p:txEl>
                                          </p:spTgt>
                                        </p:tgtEl>
                                        <p:attrNameLst>
                                          <p:attrName>ppt_c</p:attrName>
                                        </p:attrNameLst>
                                      </p:cBhvr>
                                      <p:to>
                                        <a:schemeClr val="hlink"/>
                                      </p:to>
                                    </p:animClr>
                                  </p:subTnLst>
                                </p:cTn>
                              </p:par>
                              <p:par>
                                <p:cTn id="15" presetID="1" presetClass="exit" presetSubtype="0" fill="hold" nodeType="withEffect">
                                  <p:stCondLst>
                                    <p:cond delay="0"/>
                                  </p:stCondLst>
                                  <p:childTnLst>
                                    <p:set>
                                      <p:cBhvr>
                                        <p:cTn id="16" dur="1" fill="hold">
                                          <p:stCondLst>
                                            <p:cond delay="0"/>
                                          </p:stCondLst>
                                        </p:cTn>
                                        <p:tgtEl>
                                          <p:spTgt spid="185356"/>
                                        </p:tgtEl>
                                        <p:attrNameLst>
                                          <p:attrName>style.visibility</p:attrName>
                                        </p:attrNameLst>
                                      </p:cBhvr>
                                      <p:to>
                                        <p:strVal val="hidden"/>
                                      </p:to>
                                    </p:set>
                                  </p:childTnLst>
                                </p:cTn>
                              </p:par>
                              <p:par>
                                <p:cTn id="17" presetID="35" presetClass="path" presetSubtype="0" accel="50000" decel="50000" fill="hold" nodeType="withEffect">
                                  <p:stCondLst>
                                    <p:cond delay="0"/>
                                  </p:stCondLst>
                                  <p:childTnLst>
                                    <p:animMotion origin="layout" path="M -8.33333E-7 1.11111E-6 L -0.61667 1.11111E-6 " pathEditMode="relative" rAng="0" ptsTypes="AA">
                                      <p:cBhvr>
                                        <p:cTn id="18" dur="2000" fill="hold"/>
                                        <p:tgtEl>
                                          <p:spTgt spid="185357"/>
                                        </p:tgtEl>
                                        <p:attrNameLst>
                                          <p:attrName>ppt_x</p:attrName>
                                          <p:attrName>ppt_y</p:attrName>
                                        </p:attrNameLst>
                                      </p:cBhvr>
                                      <p:rCtr x="-308" y="0"/>
                                    </p:animMotion>
                                  </p:childTnLst>
                                </p:cTn>
                              </p:par>
                              <p:par>
                                <p:cTn id="19" presetID="1" presetClass="entr" presetSubtype="0" fill="hold" nodeType="withEffect">
                                  <p:stCondLst>
                                    <p:cond delay="0"/>
                                  </p:stCondLst>
                                  <p:childTnLst>
                                    <p:set>
                                      <p:cBhvr>
                                        <p:cTn id="20" dur="1" fill="hold">
                                          <p:stCondLst>
                                            <p:cond delay="0"/>
                                          </p:stCondLst>
                                        </p:cTn>
                                        <p:tgtEl>
                                          <p:spTgt spid="18535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85355">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185355">
                                            <p:txEl>
                                              <p:pRg st="2" end="2"/>
                                            </p:txEl>
                                          </p:spTgt>
                                        </p:tgtEl>
                                        <p:attrNameLst>
                                          <p:attrName>ppt_c</p:attrName>
                                        </p:attrNameLst>
                                      </p:cBhvr>
                                      <p:to>
                                        <a:schemeClr val="hlink"/>
                                      </p:to>
                                    </p:animClr>
                                  </p:subTnLst>
                                </p:cTn>
                              </p:par>
                              <p:par>
                                <p:cTn id="25" presetID="1" presetClass="exit" presetSubtype="0" fill="hold" nodeType="withEffect">
                                  <p:stCondLst>
                                    <p:cond delay="0"/>
                                  </p:stCondLst>
                                  <p:childTnLst>
                                    <p:set>
                                      <p:cBhvr>
                                        <p:cTn id="26" dur="1" fill="hold">
                                          <p:stCondLst>
                                            <p:cond delay="0"/>
                                          </p:stCondLst>
                                        </p:cTn>
                                        <p:tgtEl>
                                          <p:spTgt spid="185357"/>
                                        </p:tgtEl>
                                        <p:attrNameLst>
                                          <p:attrName>style.visibility</p:attrName>
                                        </p:attrNameLst>
                                      </p:cBhvr>
                                      <p:to>
                                        <p:strVal val="hidden"/>
                                      </p:to>
                                    </p:set>
                                  </p:childTnLst>
                                </p:cTn>
                              </p:par>
                              <p:par>
                                <p:cTn id="27" presetID="35" presetClass="path" presetSubtype="0" accel="50000" decel="50000" fill="hold" nodeType="withEffect">
                                  <p:stCondLst>
                                    <p:cond delay="0"/>
                                  </p:stCondLst>
                                  <p:childTnLst>
                                    <p:animMotion origin="layout" path="M 2.77778E-6 2.59259E-6 L -0.62084 2.59259E-6 " pathEditMode="relative" rAng="0" ptsTypes="AA">
                                      <p:cBhvr>
                                        <p:cTn id="28" dur="2000" fill="hold"/>
                                        <p:tgtEl>
                                          <p:spTgt spid="185358"/>
                                        </p:tgtEl>
                                        <p:attrNameLst>
                                          <p:attrName>ppt_x</p:attrName>
                                          <p:attrName>ppt_y</p:attrName>
                                        </p:attrNameLst>
                                      </p:cBhvr>
                                      <p:rCtr x="-310" y="0"/>
                                    </p:animMotion>
                                  </p:childTnLst>
                                </p:cTn>
                              </p:par>
                              <p:par>
                                <p:cTn id="29" presetID="1" presetClass="entr" presetSubtype="0" fill="hold" nodeType="withEffect">
                                  <p:stCondLst>
                                    <p:cond delay="0"/>
                                  </p:stCondLst>
                                  <p:childTnLst>
                                    <p:set>
                                      <p:cBhvr>
                                        <p:cTn id="30" dur="1" fill="hold">
                                          <p:stCondLst>
                                            <p:cond delay="0"/>
                                          </p:stCondLst>
                                        </p:cTn>
                                        <p:tgtEl>
                                          <p:spTgt spid="18535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85355">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185355">
                                            <p:txEl>
                                              <p:pRg st="3" end="3"/>
                                            </p:txEl>
                                          </p:spTgt>
                                        </p:tgtEl>
                                        <p:attrNameLst>
                                          <p:attrName>ppt_c</p:attrName>
                                        </p:attrNameLst>
                                      </p:cBhvr>
                                      <p:to>
                                        <a:schemeClr val="hlink"/>
                                      </p:to>
                                    </p:animClr>
                                  </p:subTnLst>
                                </p:cTn>
                              </p:par>
                              <p:par>
                                <p:cTn id="35" presetID="1" presetClass="exit" presetSubtype="0" fill="hold" nodeType="withEffect">
                                  <p:stCondLst>
                                    <p:cond delay="0"/>
                                  </p:stCondLst>
                                  <p:childTnLst>
                                    <p:set>
                                      <p:cBhvr>
                                        <p:cTn id="36" dur="1" fill="hold">
                                          <p:stCondLst>
                                            <p:cond delay="0"/>
                                          </p:stCondLst>
                                        </p:cTn>
                                        <p:tgtEl>
                                          <p:spTgt spid="185358"/>
                                        </p:tgtEl>
                                        <p:attrNameLst>
                                          <p:attrName>style.visibility</p:attrName>
                                        </p:attrNameLst>
                                      </p:cBhvr>
                                      <p:to>
                                        <p:strVal val="hidden"/>
                                      </p:to>
                                    </p:set>
                                  </p:childTnLst>
                                </p:cTn>
                              </p:par>
                              <p:par>
                                <p:cTn id="37" presetID="35" presetClass="path" presetSubtype="0" accel="50000" decel="50000" fill="hold" nodeType="withEffect">
                                  <p:stCondLst>
                                    <p:cond delay="0"/>
                                  </p:stCondLst>
                                  <p:childTnLst>
                                    <p:animMotion origin="layout" path="M -0.00868 -4.44444E-6 L -0.62952 -4.44444E-6 " pathEditMode="relative" rAng="0" ptsTypes="AA">
                                      <p:cBhvr>
                                        <p:cTn id="38" dur="2000" fill="hold"/>
                                        <p:tgtEl>
                                          <p:spTgt spid="185362"/>
                                        </p:tgtEl>
                                        <p:attrNameLst>
                                          <p:attrName>ppt_x</p:attrName>
                                          <p:attrName>ppt_y</p:attrName>
                                        </p:attrNameLst>
                                      </p:cBhvr>
                                      <p:rCtr x="-310" y="0"/>
                                    </p:animMotion>
                                  </p:childTnLst>
                                </p:cTn>
                              </p:par>
                              <p:par>
                                <p:cTn id="39" presetID="1" presetClass="entr" presetSubtype="0" fill="hold" nodeType="withEffect">
                                  <p:stCondLst>
                                    <p:cond delay="0"/>
                                  </p:stCondLst>
                                  <p:childTnLst>
                                    <p:set>
                                      <p:cBhvr>
                                        <p:cTn id="40" dur="1" fill="hold">
                                          <p:stCondLst>
                                            <p:cond delay="0"/>
                                          </p:stCondLst>
                                        </p:cTn>
                                        <p:tgtEl>
                                          <p:spTgt spid="18536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85363"/>
                                        </p:tgtEl>
                                        <p:attrNameLst>
                                          <p:attrName>style.visibility</p:attrName>
                                        </p:attrNameLst>
                                      </p:cBhvr>
                                      <p:to>
                                        <p:strVal val="visible"/>
                                      </p:to>
                                    </p:set>
                                  </p:childTnLst>
                                </p:cTn>
                              </p:par>
                              <p:par>
                                <p:cTn id="45" presetID="1" presetClass="exit" presetSubtype="0" fill="hold" nodeType="withEffect">
                                  <p:stCondLst>
                                    <p:cond delay="0"/>
                                  </p:stCondLst>
                                  <p:childTnLst>
                                    <p:set>
                                      <p:cBhvr>
                                        <p:cTn id="46" dur="1" fill="hold">
                                          <p:stCondLst>
                                            <p:cond delay="0"/>
                                          </p:stCondLst>
                                        </p:cTn>
                                        <p:tgtEl>
                                          <p:spTgt spid="185362"/>
                                        </p:tgtEl>
                                        <p:attrNameLst>
                                          <p:attrName>style.visibility</p:attrName>
                                        </p:attrNameLst>
                                      </p:cBhvr>
                                      <p:to>
                                        <p:strVal val="hidden"/>
                                      </p:to>
                                    </p:set>
                                  </p:childTnLst>
                                </p:cTn>
                              </p:par>
                              <p:par>
                                <p:cTn id="47" presetID="35" presetClass="path" presetSubtype="0" accel="50000" decel="50000" fill="hold" nodeType="withEffect">
                                  <p:stCondLst>
                                    <p:cond delay="0"/>
                                  </p:stCondLst>
                                  <p:childTnLst>
                                    <p:animMotion origin="layout" path="M -3.33333E-6 -1.85185E-6 L -0.625 -1.85185E-6 " pathEditMode="relative" rAng="0" ptsTypes="AA">
                                      <p:cBhvr>
                                        <p:cTn id="48" dur="2000" fill="hold"/>
                                        <p:tgtEl>
                                          <p:spTgt spid="185363"/>
                                        </p:tgtEl>
                                        <p:attrNameLst>
                                          <p:attrName>ppt_x</p:attrName>
                                          <p:attrName>ppt_y</p:attrName>
                                        </p:attrNameLst>
                                      </p:cBhvr>
                                      <p:rCtr x="-313" y="0"/>
                                    </p:animMotion>
                                  </p:childTnLst>
                                </p:cTn>
                              </p:par>
                            </p:childTnLst>
                          </p:cTn>
                        </p:par>
                      </p:childTnLst>
                    </p:cTn>
                  </p:par>
                  <p:par>
                    <p:cTn id="49" fill="hold">
                      <p:stCondLst>
                        <p:cond delay="indefinite"/>
                      </p:stCondLst>
                      <p:childTnLst>
                        <p:par>
                          <p:cTn id="50" fill="hold">
                            <p:stCondLst>
                              <p:cond delay="0"/>
                            </p:stCondLst>
                            <p:childTnLst>
                              <p:par>
                                <p:cTn id="51" presetID="1" presetClass="exit" presetSubtype="0" fill="hold" nodeType="clickEffect">
                                  <p:stCondLst>
                                    <p:cond delay="0"/>
                                  </p:stCondLst>
                                  <p:childTnLst>
                                    <p:set>
                                      <p:cBhvr>
                                        <p:cTn id="52" dur="1" fill="hold">
                                          <p:stCondLst>
                                            <p:cond delay="0"/>
                                          </p:stCondLst>
                                        </p:cTn>
                                        <p:tgtEl>
                                          <p:spTgt spid="185363"/>
                                        </p:tgtEl>
                                        <p:attrNameLst>
                                          <p:attrName>style.visibility</p:attrName>
                                        </p:attrNameLst>
                                      </p:cBhvr>
                                      <p:to>
                                        <p:strVal val="hidden"/>
                                      </p:to>
                                    </p:set>
                                  </p:childTnLst>
                                </p:cTn>
                              </p:par>
                              <p:par>
                                <p:cTn id="53" presetID="1" presetClass="entr" presetSubtype="0" fill="hold" nodeType="withEffect">
                                  <p:stCondLst>
                                    <p:cond delay="0"/>
                                  </p:stCondLst>
                                  <p:childTnLst>
                                    <p:set>
                                      <p:cBhvr>
                                        <p:cTn id="54" dur="1" fill="hold">
                                          <p:stCondLst>
                                            <p:cond delay="0"/>
                                          </p:stCondLst>
                                        </p:cTn>
                                        <p:tgtEl>
                                          <p:spTgt spid="1853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5355" grpId="0" uiExpand="1"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Traditional Design</a:t>
            </a:r>
          </a:p>
        </p:txBody>
      </p:sp>
      <p:sp>
        <p:nvSpPr>
          <p:cNvPr id="3" name="Content Placeholder 2"/>
          <p:cNvSpPr>
            <a:spLocks noGrp="1"/>
          </p:cNvSpPr>
          <p:nvPr>
            <p:ph idx="1"/>
          </p:nvPr>
        </p:nvSpPr>
        <p:spPr/>
        <p:txBody>
          <a:bodyPr/>
          <a:lstStyle/>
          <a:p>
            <a:r>
              <a:rPr lang="en-US" sz="2800" dirty="0"/>
              <a:t>Conventional design is based on the use of G (velocity gradient) as a design parameter. </a:t>
            </a:r>
          </a:p>
          <a:p>
            <a:r>
              <a:rPr lang="en-US" sz="2800" dirty="0"/>
              <a:t>We don’t know what the design objective is for rapid mix and thus it isn’t clear what parameter matters</a:t>
            </a:r>
          </a:p>
          <a:p>
            <a:pPr marL="342900" lvl="1" indent="-342900"/>
            <a:r>
              <a:rPr lang="en-US" sz="2000" dirty="0"/>
              <a:t>“…a high degree of turbulence leads to more efficient chemical use for destabilization by adsorption and charge neutralization, whereas destabilization by precipitation is less sensitive to the mixing conditions.”  (Water Quality Engineering – Benjamin and Lawler, 2013)</a:t>
            </a:r>
          </a:p>
          <a:p>
            <a:r>
              <a:rPr lang="en-US" sz="2800" dirty="0"/>
              <a:t>In drinking water treatment the coagulant dosages are almost always higher than the solubility limit; perhaps rapid mix isn’t important</a:t>
            </a:r>
          </a:p>
        </p:txBody>
      </p:sp>
      <p:pic>
        <p:nvPicPr>
          <p:cNvPr id="6" name="Picture 5">
            <a:extLst>
              <a:ext uri="{FF2B5EF4-FFF2-40B4-BE49-F238E27FC236}">
                <a16:creationId xmlns:a16="http://schemas.microsoft.com/office/drawing/2014/main" id="{3FF20E3C-6820-4AF5-960A-0CEBCF0F06E8}"/>
              </a:ext>
            </a:extLst>
          </p:cNvPr>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7812012" y="1964235"/>
            <a:ext cx="978286" cy="608000"/>
          </a:xfrm>
          <a:prstGeom prst="rect">
            <a:avLst/>
          </a:prstGeom>
        </p:spPr>
      </p:pic>
    </p:spTree>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Power, height, and G</a:t>
            </a:r>
          </a:p>
        </p:txBody>
      </p:sp>
      <p:sp>
        <p:nvSpPr>
          <p:cNvPr id="12" name="TextBox 11"/>
          <p:cNvSpPr txBox="1"/>
          <p:nvPr/>
        </p:nvSpPr>
        <p:spPr>
          <a:xfrm>
            <a:off x="3211830" y="2080260"/>
            <a:ext cx="5540299" cy="523220"/>
          </a:xfrm>
          <a:prstGeom prst="rect">
            <a:avLst/>
          </a:prstGeom>
          <a:noFill/>
        </p:spPr>
        <p:txBody>
          <a:bodyPr wrap="none" rtlCol="0">
            <a:spAutoFit/>
          </a:bodyPr>
          <a:lstStyle/>
          <a:p>
            <a:r>
              <a:rPr lang="en-US" dirty="0"/>
              <a:t>“velocity gradient” caused by mixing</a:t>
            </a:r>
          </a:p>
        </p:txBody>
      </p:sp>
      <p:sp>
        <p:nvSpPr>
          <p:cNvPr id="13" name="TextBox 12"/>
          <p:cNvSpPr txBox="1"/>
          <p:nvPr/>
        </p:nvSpPr>
        <p:spPr>
          <a:xfrm>
            <a:off x="3440430" y="2777490"/>
            <a:ext cx="2464136" cy="523220"/>
          </a:xfrm>
          <a:prstGeom prst="rect">
            <a:avLst/>
          </a:prstGeom>
          <a:noFill/>
        </p:spPr>
        <p:txBody>
          <a:bodyPr wrap="none" rtlCol="0">
            <a:spAutoFit/>
          </a:bodyPr>
          <a:lstStyle/>
          <a:p>
            <a:r>
              <a:rPr lang="en-US" dirty="0"/>
              <a:t>Reactor volume</a:t>
            </a:r>
          </a:p>
        </p:txBody>
      </p:sp>
      <p:sp>
        <p:nvSpPr>
          <p:cNvPr id="14" name="TextBox 13"/>
          <p:cNvSpPr txBox="1"/>
          <p:nvPr/>
        </p:nvSpPr>
        <p:spPr>
          <a:xfrm>
            <a:off x="3440430" y="3520440"/>
            <a:ext cx="2388795" cy="523220"/>
          </a:xfrm>
          <a:prstGeom prst="rect">
            <a:avLst/>
          </a:prstGeom>
          <a:noFill/>
        </p:spPr>
        <p:txBody>
          <a:bodyPr wrap="none" rtlCol="0">
            <a:spAutoFit/>
          </a:bodyPr>
          <a:lstStyle/>
          <a:p>
            <a:r>
              <a:rPr lang="en-US" dirty="0"/>
              <a:t>Power required</a:t>
            </a:r>
          </a:p>
        </p:txBody>
      </p:sp>
      <p:sp>
        <p:nvSpPr>
          <p:cNvPr id="15" name="TextBox 14"/>
          <p:cNvSpPr txBox="1"/>
          <p:nvPr/>
        </p:nvSpPr>
        <p:spPr>
          <a:xfrm>
            <a:off x="3417570" y="4183380"/>
            <a:ext cx="4152099" cy="523220"/>
          </a:xfrm>
          <a:prstGeom prst="rect">
            <a:avLst/>
          </a:prstGeom>
          <a:noFill/>
        </p:spPr>
        <p:txBody>
          <a:bodyPr wrap="none" rtlCol="0">
            <a:spAutoFit/>
          </a:bodyPr>
          <a:lstStyle/>
          <a:p>
            <a:r>
              <a:rPr lang="en-US" dirty="0"/>
              <a:t>Power required to lift water</a:t>
            </a:r>
          </a:p>
        </p:txBody>
      </p:sp>
      <p:sp>
        <p:nvSpPr>
          <p:cNvPr id="16" name="TextBox 15"/>
          <p:cNvSpPr txBox="1"/>
          <p:nvPr/>
        </p:nvSpPr>
        <p:spPr>
          <a:xfrm>
            <a:off x="3417570" y="4956612"/>
            <a:ext cx="5726430" cy="954107"/>
          </a:xfrm>
          <a:prstGeom prst="rect">
            <a:avLst/>
          </a:prstGeom>
          <a:noFill/>
        </p:spPr>
        <p:txBody>
          <a:bodyPr wrap="square" rtlCol="0">
            <a:spAutoFit/>
          </a:bodyPr>
          <a:lstStyle/>
          <a:p>
            <a:r>
              <a:rPr lang="en-US" dirty="0"/>
              <a:t>Equivalent potential energy measured as a height used for mixing</a:t>
            </a:r>
          </a:p>
        </p:txBody>
      </p:sp>
      <p:pic>
        <p:nvPicPr>
          <p:cNvPr id="17" name="Picture 26 1" descr="pipeli1"/>
          <p:cNvPicPr>
            <a:picLocks noChangeAspect="1" noChangeArrowheads="1"/>
          </p:cNvPicPr>
          <p:nvPr/>
        </p:nvPicPr>
        <p:blipFill>
          <a:blip r:embed="rId10" cstate="print"/>
          <a:srcRect/>
          <a:stretch>
            <a:fillRect/>
          </a:stretch>
        </p:blipFill>
        <p:spPr bwMode="auto">
          <a:xfrm>
            <a:off x="7820343" y="195263"/>
            <a:ext cx="1095375" cy="1547812"/>
          </a:xfrm>
          <a:prstGeom prst="rect">
            <a:avLst/>
          </a:prstGeom>
          <a:noFill/>
        </p:spPr>
      </p:pic>
      <p:pic>
        <p:nvPicPr>
          <p:cNvPr id="18" name="Picture 24 1"/>
          <p:cNvPicPr>
            <a:picLocks noChangeAspect="1" noChangeArrowheads="1"/>
          </p:cNvPicPr>
          <p:nvPr/>
        </p:nvPicPr>
        <p:blipFill>
          <a:blip r:embed="rId11" cstate="print"/>
          <a:srcRect l="1250" t="24001" r="38333" b="444"/>
          <a:stretch>
            <a:fillRect/>
          </a:stretch>
        </p:blipFill>
        <p:spPr bwMode="auto">
          <a:xfrm>
            <a:off x="6252210" y="2613344"/>
            <a:ext cx="1748790" cy="1640800"/>
          </a:xfrm>
          <a:prstGeom prst="rect">
            <a:avLst/>
          </a:prstGeom>
          <a:noFill/>
          <a:ln w="12700">
            <a:noFill/>
            <a:miter lim="800000"/>
            <a:headEnd type="none" w="lg" len="med"/>
            <a:tailEnd type="none" w="lg" len="med"/>
          </a:ln>
          <a:effectLst/>
        </p:spPr>
      </p:pic>
      <p:cxnSp>
        <p:nvCxnSpPr>
          <p:cNvPr id="20" name="Straight Arrow Connector 19"/>
          <p:cNvCxnSpPr>
            <a:stCxn id="14" idx="3"/>
          </p:cNvCxnSpPr>
          <p:nvPr/>
        </p:nvCxnSpPr>
        <p:spPr bwMode="auto">
          <a:xfrm flipV="1">
            <a:off x="5829225" y="3177540"/>
            <a:ext cx="971625" cy="604510"/>
          </a:xfrm>
          <a:prstGeom prst="straightConnector1">
            <a:avLst/>
          </a:prstGeom>
          <a:noFill/>
          <a:ln w="50800" cap="flat" cmpd="sng" algn="ctr">
            <a:solidFill>
              <a:schemeClr val="tx1"/>
            </a:solidFill>
            <a:prstDash val="solid"/>
            <a:round/>
            <a:headEnd type="none" w="lg" len="med"/>
            <a:tailEnd type="arrow"/>
          </a:ln>
          <a:effectLst/>
        </p:spPr>
      </p:cxnSp>
      <p:sp>
        <p:nvSpPr>
          <p:cNvPr id="19" name="TextBox 18"/>
          <p:cNvSpPr txBox="1"/>
          <p:nvPr/>
        </p:nvSpPr>
        <p:spPr>
          <a:xfrm>
            <a:off x="2075935" y="0"/>
            <a:ext cx="4645824" cy="523220"/>
          </a:xfrm>
          <a:prstGeom prst="rect">
            <a:avLst/>
          </a:prstGeom>
          <a:noFill/>
        </p:spPr>
        <p:txBody>
          <a:bodyPr wrap="none" rtlCol="0">
            <a:spAutoFit/>
          </a:bodyPr>
          <a:lstStyle/>
          <a:p>
            <a:r>
              <a:rPr lang="en-US" dirty="0"/>
              <a:t>This is the traditional approach</a:t>
            </a:r>
          </a:p>
        </p:txBody>
      </p:sp>
      <p:sp>
        <p:nvSpPr>
          <p:cNvPr id="22" name="TextBox 21"/>
          <p:cNvSpPr txBox="1"/>
          <p:nvPr/>
        </p:nvSpPr>
        <p:spPr>
          <a:xfrm>
            <a:off x="3417570" y="5903893"/>
            <a:ext cx="5726430" cy="954107"/>
          </a:xfrm>
          <a:prstGeom prst="rect">
            <a:avLst/>
          </a:prstGeom>
          <a:noFill/>
        </p:spPr>
        <p:txBody>
          <a:bodyPr wrap="square" rtlCol="0">
            <a:spAutoFit/>
          </a:bodyPr>
          <a:lstStyle/>
          <a:p>
            <a:r>
              <a:rPr lang="en-US" dirty="0"/>
              <a:t>Equivalent potential energy as a function of G</a:t>
            </a:r>
          </a:p>
        </p:txBody>
      </p:sp>
      <p:graphicFrame>
        <p:nvGraphicFramePr>
          <p:cNvPr id="686094" name="Object 3">
            <a:hlinkClick r:id="" action="ppaction://ole?verb=0"/>
          </p:cNvPr>
          <p:cNvGraphicFramePr>
            <a:graphicFrameLocks/>
          </p:cNvGraphicFramePr>
          <p:nvPr/>
        </p:nvGraphicFramePr>
        <p:xfrm>
          <a:off x="8048875" y="3696875"/>
          <a:ext cx="1000125" cy="331787"/>
        </p:xfrm>
        <a:graphic>
          <a:graphicData uri="http://schemas.openxmlformats.org/presentationml/2006/ole">
            <mc:AlternateContent xmlns:mc="http://schemas.openxmlformats.org/markup-compatibility/2006">
              <mc:Choice xmlns:v="urn:schemas-microsoft-com:vml" Requires="v">
                <p:oleObj spid="_x0000_s1008690" name="Equation" r:id="rId12" imgW="1002960" imgH="342720" progId="Equation.DSMT4">
                  <p:embed/>
                </p:oleObj>
              </mc:Choice>
              <mc:Fallback>
                <p:oleObj name="Equation" r:id="rId12" imgW="1002960" imgH="342720" progId="Equation.DSMT4">
                  <p:embed/>
                  <p:pic>
                    <p:nvPicPr>
                      <p:cNvPr id="0" name="Object 3"/>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048875" y="3696875"/>
                        <a:ext cx="1000125" cy="331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29" name="Picture 28">
            <a:extLst>
              <a:ext uri="{FF2B5EF4-FFF2-40B4-BE49-F238E27FC236}">
                <a16:creationId xmlns:a16="http://schemas.microsoft.com/office/drawing/2014/main" id="{B138DA37-1497-448D-8E8A-45985ACF55AE}"/>
              </a:ext>
            </a:extLst>
          </p:cNvPr>
          <p:cNvPicPr>
            <a:picLocks noChangeAspect="1"/>
          </p:cNvPicPr>
          <p:nvPr>
            <p:custDataLst>
              <p:tags r:id="rId2"/>
            </p:custDataLst>
          </p:nvPr>
        </p:nvPicPr>
        <p:blipFill>
          <a:blip r:embed="rId14" cstate="print">
            <a:extLst>
              <a:ext uri="{28A0092B-C50C-407E-A947-70E740481C1C}">
                <a14:useLocalDpi xmlns:a14="http://schemas.microsoft.com/office/drawing/2010/main" val="0"/>
              </a:ext>
            </a:extLst>
          </a:blip>
          <a:stretch>
            <a:fillRect/>
          </a:stretch>
        </p:blipFill>
        <p:spPr>
          <a:xfrm>
            <a:off x="958950" y="1835690"/>
            <a:ext cx="1859657" cy="835657"/>
          </a:xfrm>
          <a:prstGeom prst="rect">
            <a:avLst/>
          </a:prstGeom>
        </p:spPr>
      </p:pic>
      <p:pic>
        <p:nvPicPr>
          <p:cNvPr id="27" name="Picture 26 2">
            <a:extLst>
              <a:ext uri="{FF2B5EF4-FFF2-40B4-BE49-F238E27FC236}">
                <a16:creationId xmlns:a16="http://schemas.microsoft.com/office/drawing/2014/main" id="{04D0C9F7-3DE3-4C18-9593-2DBD189EA48C}"/>
              </a:ext>
            </a:extLst>
          </p:cNvPr>
          <p:cNvPicPr>
            <a:picLocks noChangeAspect="1"/>
          </p:cNvPicPr>
          <p:nvPr>
            <p:custDataLst>
              <p:tags r:id="rId3"/>
            </p:custDataLst>
          </p:nvPr>
        </p:nvPicPr>
        <p:blipFill>
          <a:blip r:embed="rId15" cstate="print">
            <a:extLst>
              <a:ext uri="{28A0092B-C50C-407E-A947-70E740481C1C}">
                <a14:useLocalDpi xmlns:a14="http://schemas.microsoft.com/office/drawing/2010/main" val="0"/>
              </a:ext>
            </a:extLst>
          </a:blip>
          <a:stretch>
            <a:fillRect/>
          </a:stretch>
        </p:blipFill>
        <p:spPr>
          <a:xfrm>
            <a:off x="1790950" y="2939700"/>
            <a:ext cx="1027657" cy="272457"/>
          </a:xfrm>
          <a:prstGeom prst="rect">
            <a:avLst/>
          </a:prstGeom>
        </p:spPr>
      </p:pic>
      <p:pic>
        <p:nvPicPr>
          <p:cNvPr id="25" name="Picture 24 2">
            <a:extLst>
              <a:ext uri="{FF2B5EF4-FFF2-40B4-BE49-F238E27FC236}">
                <a16:creationId xmlns:a16="http://schemas.microsoft.com/office/drawing/2014/main" id="{1A0E4708-088E-44CD-A0BD-C42385FF7F22}"/>
              </a:ext>
            </a:extLst>
          </p:cNvPr>
          <p:cNvPicPr>
            <a:picLocks noChangeAspect="1"/>
          </p:cNvPicPr>
          <p:nvPr>
            <p:custDataLst>
              <p:tags r:id="rId4"/>
            </p:custDataLst>
          </p:nvPr>
        </p:nvPicPr>
        <p:blipFill>
          <a:blip r:embed="rId16" cstate="print">
            <a:extLst>
              <a:ext uri="{28A0092B-C50C-407E-A947-70E740481C1C}">
                <a14:useLocalDpi xmlns:a14="http://schemas.microsoft.com/office/drawing/2010/main" val="0"/>
              </a:ext>
            </a:extLst>
          </a:blip>
          <a:stretch>
            <a:fillRect/>
          </a:stretch>
        </p:blipFill>
        <p:spPr>
          <a:xfrm>
            <a:off x="1099750" y="3674659"/>
            <a:ext cx="1718857" cy="334629"/>
          </a:xfrm>
          <a:prstGeom prst="rect">
            <a:avLst/>
          </a:prstGeom>
        </p:spPr>
      </p:pic>
      <p:pic>
        <p:nvPicPr>
          <p:cNvPr id="31" name="Picture 30">
            <a:extLst>
              <a:ext uri="{FF2B5EF4-FFF2-40B4-BE49-F238E27FC236}">
                <a16:creationId xmlns:a16="http://schemas.microsoft.com/office/drawing/2014/main" id="{AB531E4E-EE94-4CC8-BF5F-CD124134A099}"/>
              </a:ext>
            </a:extLst>
          </p:cNvPr>
          <p:cNvPicPr>
            <a:picLocks noChangeAspect="1"/>
          </p:cNvPicPr>
          <p:nvPr>
            <p:custDataLst>
              <p:tags r:id="rId5"/>
            </p:custDataLst>
          </p:nvPr>
        </p:nvPicPr>
        <p:blipFill>
          <a:blip r:embed="rId17" cstate="print">
            <a:extLst>
              <a:ext uri="{28A0092B-C50C-407E-A947-70E740481C1C}">
                <a14:useLocalDpi xmlns:a14="http://schemas.microsoft.com/office/drawing/2010/main" val="0"/>
              </a:ext>
            </a:extLst>
          </a:blip>
          <a:stretch>
            <a:fillRect/>
          </a:stretch>
        </p:blipFill>
        <p:spPr>
          <a:xfrm>
            <a:off x="1216778" y="4377007"/>
            <a:ext cx="1601829" cy="283428"/>
          </a:xfrm>
          <a:prstGeom prst="rect">
            <a:avLst/>
          </a:prstGeom>
        </p:spPr>
      </p:pic>
      <p:pic>
        <p:nvPicPr>
          <p:cNvPr id="33" name="Picture 32">
            <a:extLst>
              <a:ext uri="{FF2B5EF4-FFF2-40B4-BE49-F238E27FC236}">
                <a16:creationId xmlns:a16="http://schemas.microsoft.com/office/drawing/2014/main" id="{C776BA20-6416-4432-B3F3-C4DD6C62A2B5}"/>
              </a:ext>
            </a:extLst>
          </p:cNvPr>
          <p:cNvPicPr>
            <a:picLocks noChangeAspect="1"/>
          </p:cNvPicPr>
          <p:nvPr>
            <p:custDataLst>
              <p:tags r:id="rId6"/>
            </p:custDataLst>
          </p:nvPr>
        </p:nvPicPr>
        <p:blipFill>
          <a:blip r:embed="rId18" cstate="print">
            <a:extLst>
              <a:ext uri="{28A0092B-C50C-407E-A947-70E740481C1C}">
                <a14:useLocalDpi xmlns:a14="http://schemas.microsoft.com/office/drawing/2010/main" val="0"/>
              </a:ext>
            </a:extLst>
          </a:blip>
          <a:stretch>
            <a:fillRect/>
          </a:stretch>
        </p:blipFill>
        <p:spPr>
          <a:xfrm>
            <a:off x="1408778" y="5028154"/>
            <a:ext cx="1409829" cy="685714"/>
          </a:xfrm>
          <a:prstGeom prst="rect">
            <a:avLst/>
          </a:prstGeom>
        </p:spPr>
      </p:pic>
      <p:pic>
        <p:nvPicPr>
          <p:cNvPr id="35" name="Picture 34">
            <a:extLst>
              <a:ext uri="{FF2B5EF4-FFF2-40B4-BE49-F238E27FC236}">
                <a16:creationId xmlns:a16="http://schemas.microsoft.com/office/drawing/2014/main" id="{37C4C5AD-87FF-4CFF-AC8C-5E5CA133A30C}"/>
              </a:ext>
            </a:extLst>
          </p:cNvPr>
          <p:cNvPicPr>
            <a:picLocks noChangeAspect="1"/>
          </p:cNvPicPr>
          <p:nvPr>
            <p:custDataLst>
              <p:tags r:id="rId7"/>
            </p:custDataLst>
          </p:nvPr>
        </p:nvPicPr>
        <p:blipFill>
          <a:blip r:embed="rId19" cstate="print">
            <a:extLst>
              <a:ext uri="{28A0092B-C50C-407E-A947-70E740481C1C}">
                <a14:useLocalDpi xmlns:a14="http://schemas.microsoft.com/office/drawing/2010/main" val="0"/>
              </a:ext>
            </a:extLst>
          </a:blip>
          <a:stretch>
            <a:fillRect/>
          </a:stretch>
        </p:blipFill>
        <p:spPr>
          <a:xfrm>
            <a:off x="1266150" y="6016146"/>
            <a:ext cx="1552457" cy="729600"/>
          </a:xfrm>
          <a:prstGeom prst="rect">
            <a:avLst/>
          </a:prstGeom>
        </p:spPr>
      </p:pic>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8393" y="185871"/>
            <a:ext cx="8787213" cy="1143000"/>
          </a:xfrm>
        </p:spPr>
        <p:txBody>
          <a:bodyPr/>
          <a:lstStyle/>
          <a:p>
            <a:r>
              <a:rPr lang="en-US" dirty="0"/>
              <a:t>The quest to improve water treatment: What are our resources?</a:t>
            </a:r>
          </a:p>
        </p:txBody>
      </p:sp>
      <p:sp>
        <p:nvSpPr>
          <p:cNvPr id="3" name="Content Placeholder 2"/>
          <p:cNvSpPr>
            <a:spLocks noGrp="1"/>
          </p:cNvSpPr>
          <p:nvPr>
            <p:ph idx="1"/>
          </p:nvPr>
        </p:nvSpPr>
        <p:spPr/>
        <p:txBody>
          <a:bodyPr/>
          <a:lstStyle/>
          <a:p>
            <a:r>
              <a:rPr lang="en-US" dirty="0"/>
              <a:t>Experience operating water treatment plants</a:t>
            </a:r>
          </a:p>
          <a:p>
            <a:r>
              <a:rPr lang="en-US" dirty="0"/>
              <a:t>Conventional wisdom</a:t>
            </a:r>
          </a:p>
          <a:p>
            <a:r>
              <a:rPr lang="en-US" dirty="0"/>
              <a:t>Predictive performance models for drinking water treatment (Why is this hard?)</a:t>
            </a:r>
          </a:p>
          <a:p>
            <a:pPr lvl="1"/>
            <a:r>
              <a:rPr lang="en-US" dirty="0"/>
              <a:t>Rapid mix model</a:t>
            </a:r>
          </a:p>
          <a:p>
            <a:pPr lvl="1"/>
            <a:r>
              <a:rPr lang="en-US" dirty="0"/>
              <a:t>Flocculation </a:t>
            </a:r>
          </a:p>
          <a:p>
            <a:pPr lvl="1"/>
            <a:r>
              <a:rPr lang="en-US" dirty="0"/>
              <a:t>Sand filters</a:t>
            </a:r>
          </a:p>
          <a:p>
            <a:r>
              <a:rPr lang="en-US" dirty="0"/>
              <a:t>Opportunity! If we can figure out the physics we will be able to create better designs</a:t>
            </a:r>
          </a:p>
        </p:txBody>
      </p:sp>
      <p:sp>
        <p:nvSpPr>
          <p:cNvPr id="6" name="Freeform 5"/>
          <p:cNvSpPr/>
          <p:nvPr/>
        </p:nvSpPr>
        <p:spPr>
          <a:xfrm>
            <a:off x="111095" y="1751888"/>
            <a:ext cx="418744" cy="222191"/>
          </a:xfrm>
          <a:custGeom>
            <a:avLst/>
            <a:gdLst>
              <a:gd name="connsiteX0" fmla="*/ 0 w 418744"/>
              <a:gd name="connsiteY0" fmla="*/ 17091 h 222191"/>
              <a:gd name="connsiteX1" fmla="*/ 51275 w 418744"/>
              <a:gd name="connsiteY1" fmla="*/ 222191 h 222191"/>
              <a:gd name="connsiteX2" fmla="*/ 418744 w 418744"/>
              <a:gd name="connsiteY2" fmla="*/ 0 h 222191"/>
            </a:gdLst>
            <a:ahLst/>
            <a:cxnLst>
              <a:cxn ang="0">
                <a:pos x="connsiteX0" y="connsiteY0"/>
              </a:cxn>
              <a:cxn ang="0">
                <a:pos x="connsiteX1" y="connsiteY1"/>
              </a:cxn>
              <a:cxn ang="0">
                <a:pos x="connsiteX2" y="connsiteY2"/>
              </a:cxn>
            </a:cxnLst>
            <a:rect l="l" t="t" r="r" b="b"/>
            <a:pathLst>
              <a:path w="418744" h="222191">
                <a:moveTo>
                  <a:pt x="0" y="17091"/>
                </a:moveTo>
                <a:lnTo>
                  <a:pt x="51275" y="222191"/>
                </a:lnTo>
                <a:lnTo>
                  <a:pt x="418744" y="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6"/>
          <p:cNvSpPr/>
          <p:nvPr/>
        </p:nvSpPr>
        <p:spPr>
          <a:xfrm>
            <a:off x="121778" y="2861417"/>
            <a:ext cx="418744" cy="222191"/>
          </a:xfrm>
          <a:custGeom>
            <a:avLst/>
            <a:gdLst>
              <a:gd name="connsiteX0" fmla="*/ 0 w 418744"/>
              <a:gd name="connsiteY0" fmla="*/ 17091 h 222191"/>
              <a:gd name="connsiteX1" fmla="*/ 51275 w 418744"/>
              <a:gd name="connsiteY1" fmla="*/ 222191 h 222191"/>
              <a:gd name="connsiteX2" fmla="*/ 418744 w 418744"/>
              <a:gd name="connsiteY2" fmla="*/ 0 h 222191"/>
            </a:gdLst>
            <a:ahLst/>
            <a:cxnLst>
              <a:cxn ang="0">
                <a:pos x="connsiteX0" y="connsiteY0"/>
              </a:cxn>
              <a:cxn ang="0">
                <a:pos x="connsiteX1" y="connsiteY1"/>
              </a:cxn>
              <a:cxn ang="0">
                <a:pos x="connsiteX2" y="connsiteY2"/>
              </a:cxn>
            </a:cxnLst>
            <a:rect l="l" t="t" r="r" b="b"/>
            <a:pathLst>
              <a:path w="418744" h="222191">
                <a:moveTo>
                  <a:pt x="0" y="17091"/>
                </a:moveTo>
                <a:lnTo>
                  <a:pt x="51275" y="222191"/>
                </a:lnTo>
                <a:lnTo>
                  <a:pt x="418744" y="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quot;No&quot; Symbol 8"/>
          <p:cNvSpPr/>
          <p:nvPr/>
        </p:nvSpPr>
        <p:spPr>
          <a:xfrm>
            <a:off x="457200" y="4358355"/>
            <a:ext cx="414471" cy="350378"/>
          </a:xfrm>
          <a:prstGeom prst="noSmoking">
            <a:avLst>
              <a:gd name="adj" fmla="val 411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Freeform 9"/>
          <p:cNvSpPr/>
          <p:nvPr/>
        </p:nvSpPr>
        <p:spPr>
          <a:xfrm>
            <a:off x="534112" y="4980062"/>
            <a:ext cx="418744" cy="222191"/>
          </a:xfrm>
          <a:custGeom>
            <a:avLst/>
            <a:gdLst>
              <a:gd name="connsiteX0" fmla="*/ 0 w 418744"/>
              <a:gd name="connsiteY0" fmla="*/ 17091 h 222191"/>
              <a:gd name="connsiteX1" fmla="*/ 51275 w 418744"/>
              <a:gd name="connsiteY1" fmla="*/ 222191 h 222191"/>
              <a:gd name="connsiteX2" fmla="*/ 418744 w 418744"/>
              <a:gd name="connsiteY2" fmla="*/ 0 h 222191"/>
            </a:gdLst>
            <a:ahLst/>
            <a:cxnLst>
              <a:cxn ang="0">
                <a:pos x="connsiteX0" y="connsiteY0"/>
              </a:cxn>
              <a:cxn ang="0">
                <a:pos x="connsiteX1" y="connsiteY1"/>
              </a:cxn>
              <a:cxn ang="0">
                <a:pos x="connsiteX2" y="connsiteY2"/>
              </a:cxn>
            </a:cxnLst>
            <a:rect l="l" t="t" r="r" b="b"/>
            <a:pathLst>
              <a:path w="418744" h="222191">
                <a:moveTo>
                  <a:pt x="0" y="17091"/>
                </a:moveTo>
                <a:lnTo>
                  <a:pt x="51275" y="222191"/>
                </a:lnTo>
                <a:lnTo>
                  <a:pt x="418744" y="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quot;No&quot; Symbol 10"/>
          <p:cNvSpPr/>
          <p:nvPr/>
        </p:nvSpPr>
        <p:spPr>
          <a:xfrm>
            <a:off x="554765" y="5313830"/>
            <a:ext cx="414471" cy="350378"/>
          </a:xfrm>
          <a:prstGeom prst="noSmoking">
            <a:avLst>
              <a:gd name="adj" fmla="val 411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Freeform 11"/>
          <p:cNvSpPr/>
          <p:nvPr/>
        </p:nvSpPr>
        <p:spPr>
          <a:xfrm>
            <a:off x="178393" y="6055660"/>
            <a:ext cx="418744" cy="222191"/>
          </a:xfrm>
          <a:custGeom>
            <a:avLst/>
            <a:gdLst>
              <a:gd name="connsiteX0" fmla="*/ 0 w 418744"/>
              <a:gd name="connsiteY0" fmla="*/ 17091 h 222191"/>
              <a:gd name="connsiteX1" fmla="*/ 51275 w 418744"/>
              <a:gd name="connsiteY1" fmla="*/ 222191 h 222191"/>
              <a:gd name="connsiteX2" fmla="*/ 418744 w 418744"/>
              <a:gd name="connsiteY2" fmla="*/ 0 h 222191"/>
            </a:gdLst>
            <a:ahLst/>
            <a:cxnLst>
              <a:cxn ang="0">
                <a:pos x="connsiteX0" y="connsiteY0"/>
              </a:cxn>
              <a:cxn ang="0">
                <a:pos x="connsiteX1" y="connsiteY1"/>
              </a:cxn>
              <a:cxn ang="0">
                <a:pos x="connsiteX2" y="connsiteY2"/>
              </a:cxn>
            </a:cxnLst>
            <a:rect l="l" t="t" r="r" b="b"/>
            <a:pathLst>
              <a:path w="418744" h="222191">
                <a:moveTo>
                  <a:pt x="0" y="17091"/>
                </a:moveTo>
                <a:lnTo>
                  <a:pt x="51275" y="222191"/>
                </a:lnTo>
                <a:lnTo>
                  <a:pt x="418744" y="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27545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
                                            <p:txEl>
                                              <p:pRg st="6" end="6"/>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2"/>
      <p:bldP spid="6" grpId="0" animBg="1"/>
      <p:bldP spid="7" grpId="0" animBg="1"/>
      <p:bldP spid="9" grpId="0" animBg="1"/>
      <p:bldP spid="10" grpId="0" animBg="1"/>
      <p:bldP spid="11" grpId="0" animBg="1"/>
      <p:bldP spid="12"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6" descr="pipeli1"/>
          <p:cNvPicPr>
            <a:picLocks noChangeAspect="1" noChangeArrowheads="1"/>
          </p:cNvPicPr>
          <p:nvPr/>
        </p:nvPicPr>
        <p:blipFill>
          <a:blip r:embed="rId4" cstate="print"/>
          <a:srcRect/>
          <a:stretch>
            <a:fillRect/>
          </a:stretch>
        </p:blipFill>
        <p:spPr bwMode="auto">
          <a:xfrm>
            <a:off x="7877493" y="1715453"/>
            <a:ext cx="1095375" cy="1547812"/>
          </a:xfrm>
          <a:prstGeom prst="rect">
            <a:avLst/>
          </a:prstGeom>
          <a:noFill/>
        </p:spPr>
      </p:pic>
      <p:sp>
        <p:nvSpPr>
          <p:cNvPr id="2" name="Title 1"/>
          <p:cNvSpPr>
            <a:spLocks noGrp="1"/>
          </p:cNvSpPr>
          <p:nvPr>
            <p:ph type="title"/>
          </p:nvPr>
        </p:nvSpPr>
        <p:spPr/>
        <p:txBody>
          <a:bodyPr/>
          <a:lstStyle/>
          <a:p>
            <a:r>
              <a:rPr lang="en-US" dirty="0"/>
              <a:t>Traditional Design Guidelines:</a:t>
            </a:r>
            <a:br>
              <a:rPr lang="en-US" dirty="0"/>
            </a:br>
            <a:r>
              <a:rPr lang="en-US" dirty="0"/>
              <a:t>Mixing with a Propeller</a:t>
            </a:r>
          </a:p>
        </p:txBody>
      </p:sp>
      <p:graphicFrame>
        <p:nvGraphicFramePr>
          <p:cNvPr id="10" name="Content Placeholder 9"/>
          <p:cNvGraphicFramePr>
            <a:graphicFrameLocks noGrp="1"/>
          </p:cNvGraphicFramePr>
          <p:nvPr>
            <p:ph idx="1"/>
          </p:nvPr>
        </p:nvGraphicFramePr>
        <p:xfrm>
          <a:off x="71250" y="1779319"/>
          <a:ext cx="5296396" cy="2768600"/>
        </p:xfrm>
        <a:graphic>
          <a:graphicData uri="http://schemas.openxmlformats.org/drawingml/2006/table">
            <a:tbl>
              <a:tblPr firstRow="1" bandRow="1">
                <a:tableStyleId>{5C22544A-7EE6-4342-B048-85BDC9FD1C3A}</a:tableStyleId>
              </a:tblPr>
              <a:tblGrid>
                <a:gridCol w="1199408">
                  <a:extLst>
                    <a:ext uri="{9D8B030D-6E8A-4147-A177-3AD203B41FA5}">
                      <a16:colId xmlns:a16="http://schemas.microsoft.com/office/drawing/2014/main" val="20000"/>
                    </a:ext>
                  </a:extLst>
                </a:gridCol>
                <a:gridCol w="1289777">
                  <a:extLst>
                    <a:ext uri="{9D8B030D-6E8A-4147-A177-3AD203B41FA5}">
                      <a16:colId xmlns:a16="http://schemas.microsoft.com/office/drawing/2014/main" val="20001"/>
                    </a:ext>
                  </a:extLst>
                </a:gridCol>
                <a:gridCol w="1340292">
                  <a:extLst>
                    <a:ext uri="{9D8B030D-6E8A-4147-A177-3AD203B41FA5}">
                      <a16:colId xmlns:a16="http://schemas.microsoft.com/office/drawing/2014/main" val="20002"/>
                    </a:ext>
                  </a:extLst>
                </a:gridCol>
                <a:gridCol w="1466919">
                  <a:extLst>
                    <a:ext uri="{9D8B030D-6E8A-4147-A177-3AD203B41FA5}">
                      <a16:colId xmlns:a16="http://schemas.microsoft.com/office/drawing/2014/main" val="20003"/>
                    </a:ext>
                  </a:extLst>
                </a:gridCol>
              </a:tblGrid>
              <a:tr h="370840">
                <a:tc>
                  <a:txBody>
                    <a:bodyPr/>
                    <a:lstStyle/>
                    <a:p>
                      <a:r>
                        <a:rPr lang="en-US" dirty="0"/>
                        <a:t>Residence Time (s)</a:t>
                      </a:r>
                    </a:p>
                  </a:txBody>
                  <a:tcPr/>
                </a:tc>
                <a:tc>
                  <a:txBody>
                    <a:bodyPr/>
                    <a:lstStyle/>
                    <a:p>
                      <a:r>
                        <a:rPr lang="en-US" dirty="0"/>
                        <a:t>“velocity</a:t>
                      </a:r>
                      <a:r>
                        <a:rPr lang="en-US" baseline="0" dirty="0"/>
                        <a:t> gradient” </a:t>
                      </a:r>
                    </a:p>
                    <a:p>
                      <a:r>
                        <a:rPr lang="en-US" baseline="0" dirty="0"/>
                        <a:t>(G) (1/s)</a:t>
                      </a:r>
                      <a:endParaRPr lang="en-US" dirty="0"/>
                    </a:p>
                  </a:txBody>
                  <a:tcPr/>
                </a:tc>
                <a:tc>
                  <a:txBody>
                    <a:bodyPr/>
                    <a:lstStyle/>
                    <a:p>
                      <a:r>
                        <a:rPr lang="en-US" dirty="0"/>
                        <a:t>Energy dissipation rate (W/kg)</a:t>
                      </a:r>
                    </a:p>
                  </a:txBody>
                  <a:tcPr/>
                </a:tc>
                <a:tc>
                  <a:txBody>
                    <a:bodyPr/>
                    <a:lstStyle/>
                    <a:p>
                      <a:r>
                        <a:rPr lang="en-US" dirty="0"/>
                        <a:t>Equivalent</a:t>
                      </a:r>
                      <a:r>
                        <a:rPr lang="en-US" baseline="0" dirty="0"/>
                        <a:t> height (m)*</a:t>
                      </a:r>
                      <a:endParaRPr lang="en-US" dirty="0"/>
                    </a:p>
                  </a:txBody>
                  <a:tcPr/>
                </a:tc>
                <a:extLst>
                  <a:ext uri="{0D108BD9-81ED-4DB2-BD59-A6C34878D82A}">
                    <a16:rowId xmlns:a16="http://schemas.microsoft.com/office/drawing/2014/main" val="10000"/>
                  </a:ext>
                </a:extLst>
              </a:tr>
              <a:tr h="370840">
                <a:tc>
                  <a:txBody>
                    <a:bodyPr/>
                    <a:lstStyle/>
                    <a:p>
                      <a:r>
                        <a:rPr lang="en-US" dirty="0"/>
                        <a:t>0.5</a:t>
                      </a:r>
                    </a:p>
                  </a:txBody>
                  <a:tcPr/>
                </a:tc>
                <a:tc>
                  <a:txBody>
                    <a:bodyPr/>
                    <a:lstStyle/>
                    <a:p>
                      <a:r>
                        <a:rPr lang="en-US" dirty="0"/>
                        <a:t>4000</a:t>
                      </a:r>
                    </a:p>
                  </a:txBody>
                  <a:tcPr/>
                </a:tc>
                <a:tc>
                  <a:txBody>
                    <a:bodyPr/>
                    <a:lstStyle/>
                    <a:p>
                      <a:r>
                        <a:rPr lang="en-US" dirty="0"/>
                        <a:t>16</a:t>
                      </a:r>
                    </a:p>
                  </a:txBody>
                  <a:tcPr/>
                </a:tc>
                <a:tc>
                  <a:txBody>
                    <a:bodyPr/>
                    <a:lstStyle/>
                    <a:p>
                      <a:r>
                        <a:rPr lang="en-US" dirty="0"/>
                        <a:t>0.8</a:t>
                      </a:r>
                    </a:p>
                  </a:txBody>
                  <a:tcPr/>
                </a:tc>
                <a:extLst>
                  <a:ext uri="{0D108BD9-81ED-4DB2-BD59-A6C34878D82A}">
                    <a16:rowId xmlns:a16="http://schemas.microsoft.com/office/drawing/2014/main" val="10001"/>
                  </a:ext>
                </a:extLst>
              </a:tr>
              <a:tr h="370840">
                <a:tc>
                  <a:txBody>
                    <a:bodyPr/>
                    <a:lstStyle/>
                    <a:p>
                      <a:r>
                        <a:rPr lang="en-US" dirty="0"/>
                        <a:t>10 – 20</a:t>
                      </a:r>
                    </a:p>
                  </a:txBody>
                  <a:tcPr/>
                </a:tc>
                <a:tc>
                  <a:txBody>
                    <a:bodyPr/>
                    <a:lstStyle/>
                    <a:p>
                      <a:r>
                        <a:rPr lang="en-US" dirty="0"/>
                        <a:t>1500</a:t>
                      </a:r>
                    </a:p>
                  </a:txBody>
                  <a:tcPr/>
                </a:tc>
                <a:tc>
                  <a:txBody>
                    <a:bodyPr/>
                    <a:lstStyle/>
                    <a:p>
                      <a:r>
                        <a:rPr lang="en-US" dirty="0"/>
                        <a:t>2.25</a:t>
                      </a:r>
                    </a:p>
                  </a:txBody>
                  <a:tcPr/>
                </a:tc>
                <a:tc>
                  <a:txBody>
                    <a:bodyPr/>
                    <a:lstStyle/>
                    <a:p>
                      <a:r>
                        <a:rPr lang="en-US" dirty="0"/>
                        <a:t>2.3 – 4.6</a:t>
                      </a:r>
                    </a:p>
                  </a:txBody>
                  <a:tcPr/>
                </a:tc>
                <a:extLst>
                  <a:ext uri="{0D108BD9-81ED-4DB2-BD59-A6C34878D82A}">
                    <a16:rowId xmlns:a16="http://schemas.microsoft.com/office/drawing/2014/main" val="10002"/>
                  </a:ext>
                </a:extLst>
              </a:tr>
              <a:tr h="370840">
                <a:tc>
                  <a:txBody>
                    <a:bodyPr/>
                    <a:lstStyle/>
                    <a:p>
                      <a:r>
                        <a:rPr lang="en-US" dirty="0"/>
                        <a:t>20 – 30</a:t>
                      </a:r>
                    </a:p>
                  </a:txBody>
                  <a:tcPr/>
                </a:tc>
                <a:tc>
                  <a:txBody>
                    <a:bodyPr/>
                    <a:lstStyle/>
                    <a:p>
                      <a:r>
                        <a:rPr lang="en-US" dirty="0"/>
                        <a:t>950</a:t>
                      </a:r>
                    </a:p>
                  </a:txBody>
                  <a:tcPr/>
                </a:tc>
                <a:tc>
                  <a:txBody>
                    <a:bodyPr/>
                    <a:lstStyle/>
                    <a:p>
                      <a:r>
                        <a:rPr lang="en-US" dirty="0"/>
                        <a:t>0.9</a:t>
                      </a:r>
                    </a:p>
                  </a:txBody>
                  <a:tcPr/>
                </a:tc>
                <a:tc>
                  <a:txBody>
                    <a:bodyPr/>
                    <a:lstStyle/>
                    <a:p>
                      <a:r>
                        <a:rPr lang="en-US" dirty="0"/>
                        <a:t>1.8 – 2.8</a:t>
                      </a:r>
                    </a:p>
                  </a:txBody>
                  <a:tcPr/>
                </a:tc>
                <a:extLst>
                  <a:ext uri="{0D108BD9-81ED-4DB2-BD59-A6C34878D82A}">
                    <a16:rowId xmlns:a16="http://schemas.microsoft.com/office/drawing/2014/main" val="10003"/>
                  </a:ext>
                </a:extLst>
              </a:tr>
              <a:tr h="370840">
                <a:tc>
                  <a:txBody>
                    <a:bodyPr/>
                    <a:lstStyle/>
                    <a:p>
                      <a:r>
                        <a:rPr lang="en-US" dirty="0"/>
                        <a:t>30 – 40</a:t>
                      </a:r>
                    </a:p>
                  </a:txBody>
                  <a:tcPr/>
                </a:tc>
                <a:tc>
                  <a:txBody>
                    <a:bodyPr/>
                    <a:lstStyle/>
                    <a:p>
                      <a:r>
                        <a:rPr lang="en-US" dirty="0"/>
                        <a:t>850</a:t>
                      </a:r>
                    </a:p>
                  </a:txBody>
                  <a:tcPr/>
                </a:tc>
                <a:tc>
                  <a:txBody>
                    <a:bodyPr/>
                    <a:lstStyle/>
                    <a:p>
                      <a:r>
                        <a:rPr lang="en-US" dirty="0"/>
                        <a:t>0.72</a:t>
                      </a:r>
                    </a:p>
                  </a:txBody>
                  <a:tcPr/>
                </a:tc>
                <a:tc>
                  <a:txBody>
                    <a:bodyPr/>
                    <a:lstStyle/>
                    <a:p>
                      <a:r>
                        <a:rPr lang="en-US" dirty="0"/>
                        <a:t>2.2 – 2.9</a:t>
                      </a:r>
                    </a:p>
                  </a:txBody>
                  <a:tcPr/>
                </a:tc>
                <a:extLst>
                  <a:ext uri="{0D108BD9-81ED-4DB2-BD59-A6C34878D82A}">
                    <a16:rowId xmlns:a16="http://schemas.microsoft.com/office/drawing/2014/main" val="10004"/>
                  </a:ext>
                </a:extLst>
              </a:tr>
              <a:tr h="370840">
                <a:tc>
                  <a:txBody>
                    <a:bodyPr/>
                    <a:lstStyle/>
                    <a:p>
                      <a:r>
                        <a:rPr lang="en-US" dirty="0"/>
                        <a:t>40 – 130</a:t>
                      </a:r>
                    </a:p>
                  </a:txBody>
                  <a:tcPr/>
                </a:tc>
                <a:tc>
                  <a:txBody>
                    <a:bodyPr/>
                    <a:lstStyle/>
                    <a:p>
                      <a:r>
                        <a:rPr lang="en-US" dirty="0"/>
                        <a:t>750</a:t>
                      </a:r>
                    </a:p>
                  </a:txBody>
                  <a:tcPr/>
                </a:tc>
                <a:tc>
                  <a:txBody>
                    <a:bodyPr/>
                    <a:lstStyle/>
                    <a:p>
                      <a:r>
                        <a:rPr lang="en-US" dirty="0"/>
                        <a:t>0.56</a:t>
                      </a:r>
                    </a:p>
                  </a:txBody>
                  <a:tcPr/>
                </a:tc>
                <a:tc>
                  <a:txBody>
                    <a:bodyPr/>
                    <a:lstStyle/>
                    <a:p>
                      <a:r>
                        <a:rPr lang="en-US" dirty="0"/>
                        <a:t>2.3 – 7.5</a:t>
                      </a:r>
                    </a:p>
                  </a:txBody>
                  <a:tcPr/>
                </a:tc>
                <a:extLst>
                  <a:ext uri="{0D108BD9-81ED-4DB2-BD59-A6C34878D82A}">
                    <a16:rowId xmlns:a16="http://schemas.microsoft.com/office/drawing/2014/main" val="10005"/>
                  </a:ext>
                </a:extLst>
              </a:tr>
            </a:tbl>
          </a:graphicData>
        </a:graphic>
      </p:graphicFrame>
      <p:sp>
        <p:nvSpPr>
          <p:cNvPr id="11" name="Rectangle 10"/>
          <p:cNvSpPr/>
          <p:nvPr/>
        </p:nvSpPr>
        <p:spPr>
          <a:xfrm>
            <a:off x="306284" y="5016521"/>
            <a:ext cx="7018020" cy="830997"/>
          </a:xfrm>
          <a:prstGeom prst="rect">
            <a:avLst/>
          </a:prstGeom>
        </p:spPr>
        <p:txBody>
          <a:bodyPr wrap="square">
            <a:spAutoFit/>
          </a:bodyPr>
          <a:lstStyle/>
          <a:p>
            <a:r>
              <a:rPr lang="en-US" sz="2400" dirty="0">
                <a:latin typeface="Arial" charset="0"/>
              </a:rPr>
              <a:t>from Environmental Engineering: A Design Approach by </a:t>
            </a:r>
            <a:r>
              <a:rPr lang="en-US" sz="2400" dirty="0" err="1">
                <a:latin typeface="Arial" charset="0"/>
              </a:rPr>
              <a:t>Sincero</a:t>
            </a:r>
            <a:r>
              <a:rPr lang="en-US" sz="2400" dirty="0">
                <a:latin typeface="Arial" charset="0"/>
              </a:rPr>
              <a:t> and </a:t>
            </a:r>
            <a:r>
              <a:rPr lang="en-US" sz="2400" dirty="0" err="1">
                <a:latin typeface="Arial" charset="0"/>
              </a:rPr>
              <a:t>Sincero</a:t>
            </a:r>
            <a:r>
              <a:rPr lang="en-US" sz="2400" dirty="0">
                <a:latin typeface="Arial" charset="0"/>
              </a:rPr>
              <a:t>. 1996. page 267</a:t>
            </a:r>
            <a:endParaRPr lang="en-US" sz="2400" dirty="0"/>
          </a:p>
        </p:txBody>
      </p:sp>
      <p:sp>
        <p:nvSpPr>
          <p:cNvPr id="12" name="TextBox 11"/>
          <p:cNvSpPr txBox="1"/>
          <p:nvPr/>
        </p:nvSpPr>
        <p:spPr>
          <a:xfrm>
            <a:off x="5875020" y="2000250"/>
            <a:ext cx="2898568" cy="954107"/>
          </a:xfrm>
          <a:prstGeom prst="rect">
            <a:avLst/>
          </a:prstGeom>
          <a:noFill/>
        </p:spPr>
        <p:txBody>
          <a:bodyPr wrap="square" rtlCol="0">
            <a:spAutoFit/>
          </a:bodyPr>
          <a:lstStyle/>
          <a:p>
            <a:r>
              <a:rPr lang="en-US" dirty="0"/>
              <a:t>No mention of scale effects</a:t>
            </a:r>
          </a:p>
        </p:txBody>
      </p:sp>
      <p:sp>
        <p:nvSpPr>
          <p:cNvPr id="13" name="TextBox 12"/>
          <p:cNvSpPr txBox="1"/>
          <p:nvPr/>
        </p:nvSpPr>
        <p:spPr>
          <a:xfrm>
            <a:off x="306284" y="6093470"/>
            <a:ext cx="7685502" cy="523220"/>
          </a:xfrm>
          <a:prstGeom prst="rect">
            <a:avLst/>
          </a:prstGeom>
          <a:noFill/>
        </p:spPr>
        <p:txBody>
          <a:bodyPr wrap="none" rtlCol="0">
            <a:spAutoFit/>
          </a:bodyPr>
          <a:lstStyle/>
          <a:p>
            <a:r>
              <a:rPr lang="en-US" dirty="0"/>
              <a:t>* A measure of mechanical energy converted to heat</a:t>
            </a:r>
          </a:p>
        </p:txBody>
      </p:sp>
      <p:pic>
        <p:nvPicPr>
          <p:cNvPr id="9" name="Picture 24"/>
          <p:cNvPicPr>
            <a:picLocks noChangeAspect="1" noChangeArrowheads="1"/>
          </p:cNvPicPr>
          <p:nvPr/>
        </p:nvPicPr>
        <p:blipFill>
          <a:blip r:embed="rId5" cstate="print"/>
          <a:srcRect l="1250" t="24001" r="38333" b="444"/>
          <a:stretch>
            <a:fillRect/>
          </a:stretch>
        </p:blipFill>
        <p:spPr bwMode="auto">
          <a:xfrm>
            <a:off x="7201196" y="3333433"/>
            <a:ext cx="1722438" cy="1616075"/>
          </a:xfrm>
          <a:prstGeom prst="rect">
            <a:avLst/>
          </a:prstGeom>
          <a:noFill/>
          <a:ln w="12700">
            <a:noFill/>
            <a:miter lim="800000"/>
            <a:headEnd type="none" w="lg" len="med"/>
            <a:tailEnd type="none" w="lg" len="med"/>
          </a:ln>
          <a:effectLst/>
        </p:spPr>
      </p:pic>
      <p:graphicFrame>
        <p:nvGraphicFramePr>
          <p:cNvPr id="3" name="Object 2"/>
          <p:cNvGraphicFramePr>
            <a:graphicFrameLocks noChangeAspect="1"/>
          </p:cNvGraphicFramePr>
          <p:nvPr>
            <p:extLst>
              <p:ext uri="{D42A27DB-BD31-4B8C-83A1-F6EECF244321}">
                <p14:modId xmlns:p14="http://schemas.microsoft.com/office/powerpoint/2010/main" val="2334578969"/>
              </p:ext>
            </p:extLst>
          </p:nvPr>
        </p:nvGraphicFramePr>
        <p:xfrm>
          <a:off x="5515443" y="3100015"/>
          <a:ext cx="1384300" cy="825500"/>
        </p:xfrm>
        <a:graphic>
          <a:graphicData uri="http://schemas.openxmlformats.org/presentationml/2006/ole">
            <mc:AlternateContent xmlns:mc="http://schemas.openxmlformats.org/markup-compatibility/2006">
              <mc:Choice xmlns:v="urn:schemas-microsoft-com:vml" Requires="v">
                <p:oleObj spid="_x0000_s975004" name="Equation" r:id="rId6" imgW="1384200" imgH="825480" progId="Equation.DSMT4">
                  <p:embed/>
                </p:oleObj>
              </mc:Choice>
              <mc:Fallback>
                <p:oleObj name="Equation" r:id="rId6" imgW="1384200" imgH="825480" progId="Equation.DSMT4">
                  <p:embed/>
                  <p:pic>
                    <p:nvPicPr>
                      <p:cNvPr id="0" name="Object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515443" y="3100015"/>
                        <a:ext cx="1384300" cy="825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 name="TextBox 3"/>
          <p:cNvSpPr txBox="1"/>
          <p:nvPr/>
        </p:nvSpPr>
        <p:spPr>
          <a:xfrm>
            <a:off x="1437142" y="1372923"/>
            <a:ext cx="2066207" cy="461665"/>
          </a:xfrm>
          <a:prstGeom prst="rect">
            <a:avLst/>
          </a:prstGeom>
          <a:noFill/>
        </p:spPr>
        <p:txBody>
          <a:bodyPr wrap="none" rtlCol="0">
            <a:spAutoFit/>
          </a:bodyPr>
          <a:lstStyle/>
          <a:p>
            <a:r>
              <a:rPr lang="en-US" sz="2400" dirty="0"/>
              <a:t>Average values</a:t>
            </a:r>
          </a:p>
        </p:txBody>
      </p:sp>
    </p:spTree>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Hydraulic Energy Constraint</a:t>
            </a:r>
          </a:p>
        </p:txBody>
      </p:sp>
      <p:sp>
        <p:nvSpPr>
          <p:cNvPr id="3" name="Content Placeholder 2"/>
          <p:cNvSpPr>
            <a:spLocks noGrp="1"/>
          </p:cNvSpPr>
          <p:nvPr>
            <p:ph idx="1"/>
          </p:nvPr>
        </p:nvSpPr>
        <p:spPr/>
        <p:txBody>
          <a:bodyPr/>
          <a:lstStyle/>
          <a:p>
            <a:r>
              <a:rPr lang="en-US" dirty="0"/>
              <a:t>If we use the same amount of mechanical energy in hydraulic water treatment plants as is used in mechanical water treatment plants we will need between 0.8 and 7.5 m of water height change just to power the rapid mix unit!!!!!</a:t>
            </a:r>
          </a:p>
          <a:p>
            <a:r>
              <a:rPr lang="en-US" dirty="0"/>
              <a:t>Rapid mix is one of the largest energy consumers in mechanical plants</a:t>
            </a:r>
          </a:p>
          <a:p>
            <a:r>
              <a:rPr lang="en-US" dirty="0"/>
              <a:t>We need to be more efficient </a:t>
            </a:r>
            <a:r>
              <a:rPr lang="en-US" sz="2000" dirty="0"/>
              <a:t>(and hence smarter)</a:t>
            </a:r>
            <a:endParaRPr lang="en-US" dirty="0"/>
          </a:p>
        </p:txBody>
      </p:sp>
    </p:spTree>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might RAPID mixing be necessary?</a:t>
            </a:r>
          </a:p>
        </p:txBody>
      </p:sp>
      <p:sp>
        <p:nvSpPr>
          <p:cNvPr id="3" name="Content Placeholder 2"/>
          <p:cNvSpPr>
            <a:spLocks noGrp="1"/>
          </p:cNvSpPr>
          <p:nvPr>
            <p:ph idx="1"/>
          </p:nvPr>
        </p:nvSpPr>
        <p:spPr/>
        <p:txBody>
          <a:bodyPr/>
          <a:lstStyle/>
          <a:p>
            <a:r>
              <a:rPr lang="en-US" b="1" u="sng" dirty="0"/>
              <a:t>Mix</a:t>
            </a:r>
            <a:r>
              <a:rPr lang="en-US" dirty="0"/>
              <a:t> the adhesive nanoparticles uniformly with the raw water (definitely important if the flow is split between treatment trains)</a:t>
            </a:r>
          </a:p>
          <a:p>
            <a:r>
              <a:rPr lang="en-US" b="1" u="sng" dirty="0"/>
              <a:t>IF</a:t>
            </a:r>
            <a:r>
              <a:rPr lang="en-US" dirty="0"/>
              <a:t> </a:t>
            </a:r>
            <a:r>
              <a:rPr lang="en-US" b="1" u="sng" dirty="0"/>
              <a:t>RAPID</a:t>
            </a:r>
            <a:r>
              <a:rPr lang="en-US" dirty="0"/>
              <a:t> mixing matters then there must be something bad that happens if the mix is SLOW (but maybe it doesn’t matter)</a:t>
            </a:r>
          </a:p>
          <a:p>
            <a:pPr lvl="1"/>
            <a:r>
              <a:rPr lang="en-US" dirty="0"/>
              <a:t>Self aggregation of nanoparticles into </a:t>
            </a:r>
            <a:r>
              <a:rPr lang="en-US" dirty="0" err="1"/>
              <a:t>microclusters</a:t>
            </a:r>
            <a:endParaRPr lang="en-US" dirty="0"/>
          </a:p>
          <a:p>
            <a:pPr lvl="1"/>
            <a:r>
              <a:rPr lang="en-US" dirty="0"/>
              <a:t>Non-uniform distribution of nanoparticles between particles</a:t>
            </a:r>
          </a:p>
        </p:txBody>
      </p:sp>
      <p:pic>
        <p:nvPicPr>
          <p:cNvPr id="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6452" y="5361474"/>
            <a:ext cx="201613" cy="261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821" name="Group 1820"/>
          <p:cNvGrpSpPr/>
          <p:nvPr/>
        </p:nvGrpSpPr>
        <p:grpSpPr>
          <a:xfrm>
            <a:off x="5274087" y="6144768"/>
            <a:ext cx="381956" cy="713232"/>
            <a:chOff x="6629062" y="3283557"/>
            <a:chExt cx="1909778" cy="3566160"/>
          </a:xfrm>
        </p:grpSpPr>
        <p:grpSp>
          <p:nvGrpSpPr>
            <p:cNvPr id="54" name="Group 503"/>
            <p:cNvGrpSpPr/>
            <p:nvPr/>
          </p:nvGrpSpPr>
          <p:grpSpPr>
            <a:xfrm rot="3960000">
              <a:off x="8287363" y="6563142"/>
              <a:ext cx="228601" cy="228600"/>
              <a:chOff x="2263322" y="2383933"/>
              <a:chExt cx="1623415" cy="1341120"/>
            </a:xfrm>
            <a:solidFill>
              <a:schemeClr val="accent5">
                <a:lumMod val="50000"/>
              </a:schemeClr>
            </a:solidFill>
          </p:grpSpPr>
          <p:sp>
            <p:nvSpPr>
              <p:cNvPr id="55" name="Oval 54"/>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 name="Oval 55"/>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 name="Oval 56"/>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 name="Oval 57"/>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 name="Oval 58"/>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 name="Oval 59"/>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 name="Oval 60"/>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 name="Oval 61"/>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 name="Oval 62"/>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 name="Oval 63"/>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 name="Oval 64"/>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 name="Oval 65"/>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 name="Oval 66"/>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 name="Oval 67"/>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 name="Oval 68"/>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 name="Oval 69"/>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 name="Oval 70"/>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 name="Oval 71"/>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 name="Oval 72"/>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 name="Oval 73"/>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 name="Oval 74"/>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 name="Oval 75"/>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 name="Oval 76"/>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 name="Oval 77"/>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 name="Oval 78"/>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 name="Oval 79"/>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 name="Oval 80"/>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 name="Oval 81"/>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 name="Oval 82"/>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 name="Oval 83"/>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 name="Oval 84"/>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 name="Oval 85"/>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 name="Oval 86"/>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 name="Oval 87"/>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9" name="Oval 88"/>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 name="Oval 89"/>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 name="Oval 90"/>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 name="Oval 91"/>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 name="Oval 92"/>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 name="Oval 93"/>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 name="Oval 94"/>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 name="Oval 95"/>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 name="Oval 96"/>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 name="Oval 97"/>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 name="Oval 98"/>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 name="Oval 99"/>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 name="Oval 100"/>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 name="Oval 101"/>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03" name="Group 454"/>
            <p:cNvGrpSpPr/>
            <p:nvPr/>
          </p:nvGrpSpPr>
          <p:grpSpPr>
            <a:xfrm rot="3960000">
              <a:off x="6861669" y="3360983"/>
              <a:ext cx="228601" cy="228600"/>
              <a:chOff x="2263322" y="2383933"/>
              <a:chExt cx="1623415" cy="1341120"/>
            </a:xfrm>
            <a:solidFill>
              <a:schemeClr val="accent5">
                <a:lumMod val="50000"/>
              </a:schemeClr>
            </a:solidFill>
          </p:grpSpPr>
          <p:sp>
            <p:nvSpPr>
              <p:cNvPr id="104" name="Oval 103"/>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 name="Oval 104"/>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 name="Oval 105"/>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 name="Oval 106"/>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 name="Oval 107"/>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 name="Oval 108"/>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 name="Oval 109"/>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 name="Oval 110"/>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 name="Oval 111"/>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 name="Oval 112"/>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 name="Oval 113"/>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 name="Oval 114"/>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 name="Oval 115"/>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 name="Oval 116"/>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 name="Oval 117"/>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 name="Oval 118"/>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 name="Oval 119"/>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 name="Oval 120"/>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 name="Oval 121"/>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 name="Oval 122"/>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 name="Oval 123"/>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 name="Oval 124"/>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 name="Oval 125"/>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 name="Oval 126"/>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 name="Oval 127"/>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 name="Oval 128"/>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 name="Oval 129"/>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 name="Oval 130"/>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 name="Oval 131"/>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 name="Oval 132"/>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 name="Oval 133"/>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 name="Oval 134"/>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 name="Oval 13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 name="Oval 13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 name="Oval 13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 name="Oval 13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 name="Oval 13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 name="Oval 14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 name="Oval 14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 name="Oval 14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 name="Oval 14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 name="Oval 14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 name="Oval 14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 name="Oval 14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 name="Oval 14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 name="Oval 14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 name="Oval 14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 name="Oval 15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52" name="Group 62"/>
            <p:cNvGrpSpPr/>
            <p:nvPr/>
          </p:nvGrpSpPr>
          <p:grpSpPr>
            <a:xfrm rot="3960000">
              <a:off x="7358054" y="5225260"/>
              <a:ext cx="228601" cy="228600"/>
              <a:chOff x="2263322" y="2383933"/>
              <a:chExt cx="1623415" cy="1341120"/>
            </a:xfrm>
            <a:solidFill>
              <a:schemeClr val="accent5">
                <a:lumMod val="50000"/>
              </a:schemeClr>
            </a:solidFill>
          </p:grpSpPr>
          <p:sp>
            <p:nvSpPr>
              <p:cNvPr id="153" name="Oval 152"/>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 name="Oval 153"/>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 name="Oval 154"/>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 name="Oval 155"/>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 name="Oval 156"/>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 name="Oval 157"/>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 name="Oval 158"/>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 name="Oval 159"/>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 name="Oval 160"/>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 name="Oval 161"/>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 name="Oval 162"/>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 name="Oval 163"/>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 name="Oval 164"/>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 name="Oval 165"/>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 name="Oval 166"/>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 name="Oval 167"/>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 name="Oval 168"/>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 name="Oval 169"/>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 name="Oval 170"/>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 name="Oval 171"/>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 name="Oval 172"/>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 name="Oval 173"/>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 name="Oval 174"/>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 name="Oval 175"/>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7" name="Oval 176"/>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8" name="Oval 177"/>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 name="Oval 178"/>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 name="Oval 179"/>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 name="Oval 180"/>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 name="Oval 181"/>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 name="Oval 182"/>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 name="Oval 183"/>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 name="Oval 9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 name="Oval 9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 name="Oval 9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 name="Oval 9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 name="Oval 9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 name="Oval 10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 name="Oval 10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 name="Oval 10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 name="Oval 10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 name="Oval 10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 name="Oval 10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 name="Oval 10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 name="Oval 10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 name="Oval 10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 name="Oval 10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 name="Oval 11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sp>
          <p:nvSpPr>
            <p:cNvPr id="201" name="Flowchart: Magnetic Disk 200"/>
            <p:cNvSpPr/>
            <p:nvPr/>
          </p:nvSpPr>
          <p:spPr>
            <a:xfrm rot="3960000">
              <a:off x="5871368" y="4792317"/>
              <a:ext cx="3566160" cy="548640"/>
            </a:xfrm>
            <a:prstGeom prst="flowChartMagneticDisk">
              <a:avLst/>
            </a:prstGeom>
            <a:solidFill>
              <a:schemeClr val="bg1">
                <a:lumMod val="50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202" name="Group 8"/>
            <p:cNvGrpSpPr/>
            <p:nvPr/>
          </p:nvGrpSpPr>
          <p:grpSpPr>
            <a:xfrm rot="3960000">
              <a:off x="6629061" y="3587910"/>
              <a:ext cx="228601" cy="228600"/>
              <a:chOff x="2263322" y="2383933"/>
              <a:chExt cx="1623415" cy="1341120"/>
            </a:xfrm>
            <a:solidFill>
              <a:schemeClr val="accent5">
                <a:lumMod val="50000"/>
              </a:schemeClr>
            </a:solidFill>
          </p:grpSpPr>
          <p:sp>
            <p:nvSpPr>
              <p:cNvPr id="203" name="Oval 9"/>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 name="Oval 10"/>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 name="Oval 11"/>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 name="Oval 1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 name="Oval 13"/>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 name="Oval 14"/>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 name="Oval 15"/>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 name="Oval 16"/>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 name="Oval 17"/>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 name="Oval 18"/>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 name="Oval 19"/>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 name="Oval 20"/>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 name="Oval 21"/>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 name="Oval 22"/>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 name="Oval 23"/>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 name="Oval 24"/>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 name="Oval 25"/>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 name="Oval 26"/>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 name="Oval 27"/>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 name="Oval 28"/>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 name="Oval 29"/>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 name="Oval 30"/>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 name="Oval 224"/>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 name="Oval 225"/>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 name="Oval 226"/>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 name="Oval 227"/>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 name="Oval 228"/>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 name="Oval 229"/>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 name="Oval 230"/>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 name="Oval 231"/>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 name="Oval 232"/>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 name="Oval 233"/>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 name="Oval 234"/>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 name="Oval 235"/>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 name="Oval 236"/>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 name="Oval 237"/>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 name="Oval 238"/>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 name="Oval 239"/>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 name="Oval 240"/>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 name="Oval 241"/>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 name="Oval 242"/>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 name="Oval 243"/>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 name="Oval 244"/>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 name="Oval 245"/>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 name="Oval 246"/>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 name="Oval 247"/>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 name="Oval 248"/>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 name="Oval 249"/>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51" name="Group 111"/>
            <p:cNvGrpSpPr/>
            <p:nvPr/>
          </p:nvGrpSpPr>
          <p:grpSpPr>
            <a:xfrm rot="3960000">
              <a:off x="7558774" y="4552015"/>
              <a:ext cx="228601" cy="228600"/>
              <a:chOff x="2263322" y="2383933"/>
              <a:chExt cx="1623415" cy="1341120"/>
            </a:xfrm>
            <a:solidFill>
              <a:schemeClr val="accent5">
                <a:lumMod val="50000"/>
              </a:schemeClr>
            </a:solidFill>
          </p:grpSpPr>
          <p:sp>
            <p:nvSpPr>
              <p:cNvPr id="252" name="Oval 251"/>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 name="Oval 252"/>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 name="Oval 253"/>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 name="Oval 254"/>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 name="Oval 255"/>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 name="Oval 256"/>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 name="Oval 257"/>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 name="Oval 258"/>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 name="Oval 259"/>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 name="Oval 260"/>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 name="Oval 261"/>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 name="Oval 262"/>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 name="Oval 263"/>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 name="Oval 264"/>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6" name="Oval 265"/>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7" name="Oval 266"/>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8" name="Oval 267"/>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9" name="Oval 268"/>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0" name="Oval 269"/>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1" name="Oval 270"/>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2" name="Oval 271"/>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3" name="Oval 272"/>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4" name="Oval 273"/>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5" name="Oval 274"/>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6" name="Oval 275"/>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7" name="Oval 276"/>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8" name="Oval 277"/>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9" name="Oval 278"/>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0" name="Oval 279"/>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1" name="Oval 280"/>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2" name="Oval 281"/>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3" name="Oval 282"/>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4" name="Oval 283"/>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5" name="Oval 284"/>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6" name="Oval 285"/>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7" name="Oval 286"/>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8" name="Oval 287"/>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9" name="Oval 288"/>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0" name="Oval 289"/>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1" name="Oval 290"/>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2" name="Oval 291"/>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3" name="Oval 292"/>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4" name="Oval 293"/>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5" name="Oval 294"/>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6" name="Oval 295"/>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7" name="Oval 296"/>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8" name="Oval 297"/>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9" name="Oval 298"/>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300" name="Group 160"/>
            <p:cNvGrpSpPr/>
            <p:nvPr/>
          </p:nvGrpSpPr>
          <p:grpSpPr>
            <a:xfrm rot="3960000">
              <a:off x="6978509" y="4560132"/>
              <a:ext cx="228601" cy="228600"/>
              <a:chOff x="2263322" y="2383933"/>
              <a:chExt cx="1623415" cy="1341120"/>
            </a:xfrm>
            <a:solidFill>
              <a:schemeClr val="accent5">
                <a:lumMod val="50000"/>
              </a:schemeClr>
            </a:solidFill>
          </p:grpSpPr>
          <p:sp>
            <p:nvSpPr>
              <p:cNvPr id="301" name="Oval 300"/>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2" name="Oval 301"/>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3" name="Oval 302"/>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4" name="Oval 303"/>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5" name="Oval 304"/>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6" name="Oval 305"/>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7" name="Oval 306"/>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8" name="Oval 307"/>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9" name="Oval 308"/>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0" name="Oval 309"/>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1" name="Oval 310"/>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2" name="Oval 311"/>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3" name="Oval 312"/>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4" name="Oval 313"/>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5" name="Oval 314"/>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6" name="Oval 315"/>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7" name="Oval 316"/>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8" name="Oval 317"/>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9" name="Oval 318"/>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0" name="Oval 319"/>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1" name="Oval 320"/>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2" name="Oval 321"/>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3" name="Oval 322"/>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4" name="Oval 323"/>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5" name="Oval 324"/>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6" name="Oval 325"/>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7" name="Oval 326"/>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8" name="Oval 327"/>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9" name="Oval 328"/>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0" name="Oval 329"/>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1" name="Oval 330"/>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2" name="Oval 331"/>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3" name="Oval 332"/>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4" name="Oval 333"/>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5" name="Oval 334"/>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6" name="Oval 335"/>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7" name="Oval 336"/>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8" name="Oval 337"/>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9" name="Oval 338"/>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0" name="Oval 339"/>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1" name="Oval 340"/>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2" name="Oval 341"/>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3" name="Oval 342"/>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4" name="Oval 343"/>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5" name="Oval 344"/>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6" name="Oval 345"/>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7" name="Oval 346"/>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8" name="Oval 347"/>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349" name="Group 209"/>
            <p:cNvGrpSpPr/>
            <p:nvPr/>
          </p:nvGrpSpPr>
          <p:grpSpPr>
            <a:xfrm rot="3960000">
              <a:off x="7474402" y="5673926"/>
              <a:ext cx="228601" cy="228600"/>
              <a:chOff x="2263322" y="2383933"/>
              <a:chExt cx="1623415" cy="1341120"/>
            </a:xfrm>
            <a:solidFill>
              <a:schemeClr val="accent5">
                <a:lumMod val="50000"/>
              </a:schemeClr>
            </a:solidFill>
          </p:grpSpPr>
          <p:sp>
            <p:nvSpPr>
              <p:cNvPr id="350" name="Oval 349"/>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1" name="Oval 350"/>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2" name="Oval 351"/>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3" name="Oval 35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4" name="Oval 353"/>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5" name="Oval 354"/>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6" name="Oval 355"/>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7" name="Oval 356"/>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8" name="Oval 357"/>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9" name="Oval 358"/>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0" name="Oval 359"/>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1" name="Oval 360"/>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2" name="Oval 361"/>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3" name="Oval 362"/>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4" name="Oval 363"/>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5" name="Oval 364"/>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6" name="Oval 365"/>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7" name="Oval 366"/>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8" name="Oval 367"/>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9" name="Oval 368"/>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0" name="Oval 369"/>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1" name="Oval 370"/>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2" name="Oval 371"/>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3" name="Oval 372"/>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4" name="Oval 373"/>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5" name="Oval 374"/>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6" name="Oval 375"/>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7" name="Oval 376"/>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8" name="Oval 377"/>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9" name="Oval 378"/>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0" name="Oval 379"/>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1" name="Oval 380"/>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2" name="Oval 381"/>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3" name="Oval 382"/>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4" name="Oval 383"/>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5" name="Oval 384"/>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6" name="Oval 385"/>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7" name="Oval 386"/>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8" name="Oval 387"/>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9" name="Oval 388"/>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0" name="Oval 389"/>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1" name="Oval 390"/>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2" name="Oval 391"/>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3" name="Oval 392"/>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4" name="Oval 393"/>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5" name="Oval 394"/>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6" name="Oval 395"/>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7" name="Oval 396"/>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398" name="Group 258"/>
            <p:cNvGrpSpPr/>
            <p:nvPr/>
          </p:nvGrpSpPr>
          <p:grpSpPr>
            <a:xfrm rot="3960000">
              <a:off x="7722349" y="6230824"/>
              <a:ext cx="228601" cy="228600"/>
              <a:chOff x="2263322" y="2383933"/>
              <a:chExt cx="1623415" cy="1341120"/>
            </a:xfrm>
            <a:solidFill>
              <a:schemeClr val="accent5">
                <a:lumMod val="50000"/>
              </a:schemeClr>
            </a:solidFill>
          </p:grpSpPr>
          <p:sp>
            <p:nvSpPr>
              <p:cNvPr id="399" name="Oval 398"/>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0" name="Oval 399"/>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1" name="Oval 400"/>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2" name="Oval 401"/>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3" name="Oval 402"/>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4" name="Oval 403"/>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5" name="Oval 404"/>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6" name="Oval 405"/>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7" name="Oval 406"/>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8" name="Oval 407"/>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9" name="Oval 408"/>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0" name="Oval 409"/>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1" name="Oval 410"/>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2" name="Oval 411"/>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3" name="Oval 412"/>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4" name="Oval 413"/>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5" name="Oval 414"/>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6" name="Oval 415"/>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7" name="Oval 416"/>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8" name="Oval 417"/>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9" name="Oval 418"/>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0" name="Oval 419"/>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1" name="Oval 420"/>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2" name="Oval 421"/>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3" name="Oval 422"/>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4" name="Oval 423"/>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5" name="Oval 424"/>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6" name="Oval 425"/>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7" name="Oval 426"/>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8" name="Oval 427"/>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9" name="Oval 428"/>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0" name="Oval 429"/>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1" name="Oval 430"/>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2" name="Oval 431"/>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3" name="Oval 432"/>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4" name="Oval 433"/>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5" name="Oval 434"/>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6" name="Oval 435"/>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7" name="Oval 436"/>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8" name="Oval 437"/>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9" name="Oval 438"/>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0" name="Oval 439"/>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1" name="Oval 440"/>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2" name="Oval 441"/>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3" name="Oval 442"/>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4" name="Oval 443"/>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5" name="Oval 444"/>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6" name="Oval 445"/>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447" name="Group 307"/>
            <p:cNvGrpSpPr/>
            <p:nvPr/>
          </p:nvGrpSpPr>
          <p:grpSpPr>
            <a:xfrm rot="3960000">
              <a:off x="8054667" y="5665809"/>
              <a:ext cx="228601" cy="228600"/>
              <a:chOff x="2263322" y="2383933"/>
              <a:chExt cx="1623415" cy="1341120"/>
            </a:xfrm>
            <a:solidFill>
              <a:schemeClr val="accent5">
                <a:lumMod val="50000"/>
              </a:schemeClr>
            </a:solidFill>
          </p:grpSpPr>
          <p:sp>
            <p:nvSpPr>
              <p:cNvPr id="448" name="Oval 447"/>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9" name="Oval 448"/>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0" name="Oval 449"/>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1" name="Oval 450"/>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2" name="Oval 451"/>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3" name="Oval 452"/>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4" name="Oval 453"/>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5" name="Oval 454"/>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6" name="Oval 455"/>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7" name="Oval 456"/>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8" name="Oval 457"/>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9" name="Oval 458"/>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0" name="Oval 459"/>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1" name="Oval 460"/>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2" name="Oval 461"/>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3" name="Oval 462"/>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4" name="Oval 463"/>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5" name="Oval 464"/>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6" name="Oval 465"/>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7" name="Oval 466"/>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8" name="Oval 467"/>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9" name="Oval 468"/>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0" name="Oval 469"/>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1" name="Oval 470"/>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2" name="Oval 471"/>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3" name="Oval 472"/>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4" name="Oval 473"/>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5" name="Oval 474"/>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6" name="Oval 475"/>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7" name="Oval 476"/>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8" name="Oval 477"/>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9" name="Oval 478"/>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0" name="Oval 479"/>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1" name="Oval 480"/>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2" name="Oval 481"/>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3" name="Oval 482"/>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4" name="Oval 483"/>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5" name="Oval 484"/>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6" name="Oval 485"/>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7" name="Oval 486"/>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8" name="Oval 487"/>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9" name="Oval 488"/>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0" name="Oval 489"/>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1" name="Oval 490"/>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2" name="Oval 491"/>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3" name="Oval 492"/>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4" name="Oval 493"/>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5" name="Oval 494"/>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496" name="Group 356"/>
            <p:cNvGrpSpPr/>
            <p:nvPr/>
          </p:nvGrpSpPr>
          <p:grpSpPr>
            <a:xfrm rot="3960000">
              <a:off x="7318453" y="3824900"/>
              <a:ext cx="228601" cy="228600"/>
              <a:chOff x="2263322" y="2383933"/>
              <a:chExt cx="1623415" cy="1341120"/>
            </a:xfrm>
            <a:solidFill>
              <a:schemeClr val="accent5">
                <a:lumMod val="50000"/>
              </a:schemeClr>
            </a:solidFill>
          </p:grpSpPr>
          <p:sp>
            <p:nvSpPr>
              <p:cNvPr id="497" name="Oval 496"/>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8" name="Oval 497"/>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9" name="Oval 498"/>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0" name="Oval 499"/>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1" name="Oval 500"/>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2" name="Oval 501"/>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3" name="Oval 502"/>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4" name="Oval 503"/>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5" name="Oval 504"/>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6" name="Oval 505"/>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7" name="Oval 506"/>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8" name="Oval 507"/>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9" name="Oval 508"/>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0" name="Oval 509"/>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1" name="Oval 510"/>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2" name="Oval 511"/>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3" name="Oval 512"/>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4" name="Oval 513"/>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5" name="Oval 514"/>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6" name="Oval 515"/>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7" name="Oval 516"/>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8" name="Oval 517"/>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9" name="Oval 518"/>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0" name="Oval 519"/>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1" name="Oval 520"/>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2" name="Oval 521"/>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3" name="Oval 522"/>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4" name="Oval 523"/>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5" name="Oval 524"/>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6" name="Oval 525"/>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7" name="Oval 526"/>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8" name="Oval 527"/>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9" name="Oval 528"/>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0" name="Oval 529"/>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1" name="Oval 530"/>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2" name="Oval 531"/>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3" name="Oval 532"/>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4" name="Oval 533"/>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5" name="Oval 534"/>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6" name="Oval 535"/>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7" name="Oval 536"/>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8" name="Oval 537"/>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9" name="Oval 538"/>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0" name="Oval 539"/>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1" name="Oval 540"/>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2" name="Oval 541"/>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3" name="Oval 542"/>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4" name="Oval 543"/>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545" name="Group 405"/>
            <p:cNvGrpSpPr/>
            <p:nvPr/>
          </p:nvGrpSpPr>
          <p:grpSpPr>
            <a:xfrm rot="3960000">
              <a:off x="7976938" y="5116538"/>
              <a:ext cx="228601" cy="228600"/>
              <a:chOff x="2263322" y="2383933"/>
              <a:chExt cx="1623415" cy="1341120"/>
            </a:xfrm>
            <a:solidFill>
              <a:schemeClr val="accent5">
                <a:lumMod val="50000"/>
              </a:schemeClr>
            </a:solidFill>
          </p:grpSpPr>
          <p:sp>
            <p:nvSpPr>
              <p:cNvPr id="546" name="Oval 545"/>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7" name="Oval 546"/>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8" name="Oval 547"/>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9" name="Oval 548"/>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0" name="Oval 549"/>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1" name="Oval 550"/>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2" name="Oval 551"/>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3" name="Oval 552"/>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4" name="Oval 553"/>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5" name="Oval 554"/>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6" name="Oval 555"/>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7" name="Oval 556"/>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8" name="Oval 557"/>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9" name="Oval 558"/>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0" name="Oval 559"/>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1" name="Oval 560"/>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2" name="Oval 561"/>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3" name="Oval 562"/>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4" name="Oval 563"/>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5" name="Oval 564"/>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6" name="Oval 565"/>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7" name="Oval 566"/>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8" name="Oval 567"/>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9" name="Oval 568"/>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0" name="Oval 569"/>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1" name="Oval 570"/>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2" name="Oval 571"/>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3" name="Oval 572"/>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4" name="Oval 573"/>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5" name="Oval 574"/>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6" name="Oval 575"/>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7" name="Oval 576"/>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8" name="Oval 577"/>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9" name="Oval 578"/>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0" name="Oval 579"/>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1" name="Oval 580"/>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2" name="Oval 581"/>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3" name="Oval 582"/>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4" name="Oval 583"/>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5" name="Oval 584"/>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6" name="Oval 585"/>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7" name="Oval 586"/>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8" name="Oval 587"/>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9" name="Oval 588"/>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0" name="Oval 589"/>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1" name="Oval 590"/>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2" name="Oval 591"/>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3" name="Oval 592"/>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594" name="Group 552"/>
            <p:cNvGrpSpPr/>
            <p:nvPr/>
          </p:nvGrpSpPr>
          <p:grpSpPr>
            <a:xfrm rot="3960000">
              <a:off x="7016636" y="3709043"/>
              <a:ext cx="228601" cy="228600"/>
              <a:chOff x="2263322" y="2383933"/>
              <a:chExt cx="1623415" cy="1341120"/>
            </a:xfrm>
            <a:solidFill>
              <a:schemeClr val="accent5">
                <a:lumMod val="50000"/>
              </a:schemeClr>
            </a:solidFill>
          </p:grpSpPr>
          <p:sp>
            <p:nvSpPr>
              <p:cNvPr id="595" name="Oval 594"/>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6" name="Oval 595"/>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7" name="Oval 596"/>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8" name="Oval 597"/>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9" name="Oval 598"/>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0" name="Oval 599"/>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1" name="Oval 600"/>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2" name="Oval 601"/>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3" name="Oval 602"/>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4" name="Oval 603"/>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5" name="Oval 604"/>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6" name="Oval 605"/>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7" name="Oval 606"/>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8" name="Oval 607"/>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9" name="Oval 608"/>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0" name="Oval 609"/>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1" name="Oval 610"/>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2" name="Oval 611"/>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3" name="Oval 612"/>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4" name="Oval 613"/>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5" name="Oval 614"/>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6" name="Oval 615"/>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7" name="Oval 616"/>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8" name="Oval 617"/>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9" name="Oval 618"/>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0" name="Oval 619"/>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1" name="Oval 620"/>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2" name="Oval 621"/>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3" name="Oval 622"/>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4" name="Oval 623"/>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5" name="Oval 624"/>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6" name="Oval 625"/>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7" name="Oval 626"/>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8" name="Oval 627"/>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9" name="Oval 628"/>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0" name="Oval 629"/>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1" name="Oval 630"/>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2" name="Oval 631"/>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3" name="Oval 632"/>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4" name="Oval 633"/>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5" name="Oval 634"/>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6" name="Oval 635"/>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7" name="Oval 636"/>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8" name="Oval 637"/>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9" name="Oval 638"/>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0" name="Oval 639"/>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1" name="Oval 640"/>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2" name="Oval 641"/>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643" name="Group 601"/>
            <p:cNvGrpSpPr/>
            <p:nvPr/>
          </p:nvGrpSpPr>
          <p:grpSpPr>
            <a:xfrm rot="3960000">
              <a:off x="8132396" y="6215081"/>
              <a:ext cx="228601" cy="228600"/>
              <a:chOff x="2263322" y="2383933"/>
              <a:chExt cx="1623415" cy="1341120"/>
            </a:xfrm>
            <a:solidFill>
              <a:schemeClr val="accent5">
                <a:lumMod val="50000"/>
              </a:schemeClr>
            </a:solidFill>
          </p:grpSpPr>
          <p:sp>
            <p:nvSpPr>
              <p:cNvPr id="644" name="Oval 643"/>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5" name="Oval 644"/>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6" name="Oval 645"/>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7" name="Oval 646"/>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8" name="Oval 647"/>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9" name="Oval 648"/>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0" name="Oval 649"/>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1" name="Oval 650"/>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2" name="Oval 651"/>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3" name="Oval 652"/>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4" name="Oval 653"/>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5" name="Oval 654"/>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6" name="Oval 655"/>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7" name="Oval 656"/>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8" name="Oval 657"/>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9" name="Oval 658"/>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0" name="Oval 659"/>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1" name="Oval 660"/>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2" name="Oval 661"/>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3" name="Oval 662"/>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4" name="Oval 663"/>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5" name="Oval 664"/>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6" name="Oval 665"/>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7" name="Oval 666"/>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8" name="Oval 667"/>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9" name="Oval 668"/>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0" name="Oval 669"/>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1" name="Oval 670"/>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2" name="Oval 671"/>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3" name="Oval 672"/>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4" name="Oval 673"/>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5" name="Oval 674"/>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6" name="Oval 67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7" name="Oval 67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8" name="Oval 67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9" name="Oval 67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0" name="Oval 67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1" name="Oval 68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2" name="Oval 68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3" name="Oval 68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4" name="Oval 68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5" name="Oval 68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6" name="Oval 68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7" name="Oval 68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8" name="Oval 68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9" name="Oval 68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0" name="Oval 68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1" name="Oval 69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692" name="Group 650"/>
            <p:cNvGrpSpPr/>
            <p:nvPr/>
          </p:nvGrpSpPr>
          <p:grpSpPr>
            <a:xfrm rot="3960000">
              <a:off x="7373305" y="4884825"/>
              <a:ext cx="228601" cy="228600"/>
              <a:chOff x="2263322" y="2383933"/>
              <a:chExt cx="1623415" cy="1341120"/>
            </a:xfrm>
            <a:solidFill>
              <a:schemeClr val="accent5">
                <a:lumMod val="50000"/>
              </a:schemeClr>
            </a:solidFill>
          </p:grpSpPr>
          <p:sp>
            <p:nvSpPr>
              <p:cNvPr id="693" name="Oval 692"/>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4" name="Oval 693"/>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5" name="Oval 694"/>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6" name="Oval 695"/>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7" name="Oval 696"/>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8" name="Oval 697"/>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9" name="Oval 698"/>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0" name="Oval 699"/>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1" name="Oval 700"/>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2" name="Oval 701"/>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3" name="Oval 702"/>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4" name="Oval 703"/>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5" name="Oval 704"/>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6" name="Oval 705"/>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7" name="Oval 706"/>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8" name="Oval 707"/>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9" name="Oval 708"/>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0" name="Oval 709"/>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1" name="Oval 710"/>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2" name="Oval 711"/>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3" name="Oval 712"/>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4" name="Oval 713"/>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5" name="Oval 714"/>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6" name="Oval 715"/>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7" name="Oval 716"/>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8" name="Oval 717"/>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9" name="Oval 718"/>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0" name="Oval 719"/>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1" name="Oval 720"/>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2" name="Oval 721"/>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3" name="Oval 722"/>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4" name="Oval 723"/>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5" name="Oval 724"/>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6" name="Oval 725"/>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7" name="Oval 726"/>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8" name="Oval 727"/>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9" name="Oval 728"/>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0" name="Oval 729"/>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1" name="Oval 730"/>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2" name="Oval 731"/>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3" name="Oval 732"/>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4" name="Oval 733"/>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5" name="Oval 734"/>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6" name="Oval 735"/>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7" name="Oval 736"/>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8" name="Oval 737"/>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9" name="Oval 738"/>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0" name="Oval 739"/>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741" name="Group 3251"/>
            <p:cNvGrpSpPr/>
            <p:nvPr/>
          </p:nvGrpSpPr>
          <p:grpSpPr>
            <a:xfrm rot="3960000">
              <a:off x="7698489" y="5240511"/>
              <a:ext cx="228601" cy="228600"/>
              <a:chOff x="2263322" y="2383933"/>
              <a:chExt cx="1623415" cy="1341120"/>
            </a:xfrm>
            <a:solidFill>
              <a:schemeClr val="accent5">
                <a:lumMod val="50000"/>
              </a:schemeClr>
            </a:solidFill>
          </p:grpSpPr>
          <p:sp>
            <p:nvSpPr>
              <p:cNvPr id="742" name="Oval 741"/>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3" name="Oval 742"/>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4" name="Oval 743"/>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5" name="Oval 744"/>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6" name="Oval 745"/>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7" name="Oval 746"/>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8" name="Oval 747"/>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9" name="Oval 748"/>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0" name="Oval 749"/>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1" name="Oval 750"/>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2" name="Oval 751"/>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3" name="Oval 752"/>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4" name="Oval 753"/>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5" name="Oval 754"/>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6" name="Oval 755"/>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7" name="Oval 756"/>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8" name="Oval 757"/>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9" name="Oval 758"/>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0" name="Oval 759"/>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1" name="Oval 760"/>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2" name="Oval 761"/>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3" name="Oval 762"/>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4" name="Oval 763"/>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5" name="Oval 764"/>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6" name="Oval 765"/>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7" name="Oval 766"/>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8" name="Oval 767"/>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9" name="Oval 768"/>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0" name="Oval 769"/>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1" name="Oval 770"/>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2" name="Oval 771"/>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3" name="Oval 772"/>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4" name="Oval 773"/>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5" name="Oval 774"/>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6" name="Oval 775"/>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7" name="Oval 776"/>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8" name="Oval 777"/>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9" name="Oval 778"/>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0" name="Oval 779"/>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1" name="Oval 780"/>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2" name="Oval 781"/>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3" name="Oval 782"/>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4" name="Oval 783"/>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5" name="Oval 784"/>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6" name="Oval 785"/>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7" name="Oval 786"/>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8" name="Oval 787"/>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9" name="Oval 788"/>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790" name="Group 3300"/>
            <p:cNvGrpSpPr/>
            <p:nvPr/>
          </p:nvGrpSpPr>
          <p:grpSpPr>
            <a:xfrm rot="3960000">
              <a:off x="7737600" y="5890388"/>
              <a:ext cx="228601" cy="228600"/>
              <a:chOff x="2263322" y="2383933"/>
              <a:chExt cx="1623415" cy="1341120"/>
            </a:xfrm>
            <a:solidFill>
              <a:schemeClr val="accent5">
                <a:lumMod val="50000"/>
              </a:schemeClr>
            </a:solidFill>
          </p:grpSpPr>
          <p:sp>
            <p:nvSpPr>
              <p:cNvPr id="791" name="Oval 790"/>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2" name="Oval 791"/>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3" name="Oval 792"/>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4" name="Oval 793"/>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5" name="Oval 794"/>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6" name="Oval 795"/>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7" name="Oval 796"/>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8" name="Oval 797"/>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9" name="Oval 798"/>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0" name="Oval 799"/>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1" name="Oval 800"/>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2" name="Oval 801"/>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3" name="Oval 802"/>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4" name="Oval 803"/>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5" name="Oval 804"/>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6" name="Oval 805"/>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7" name="Oval 806"/>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8" name="Oval 807"/>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9" name="Oval 808"/>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0" name="Oval 809"/>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1" name="Oval 810"/>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2" name="Oval 811"/>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3" name="Oval 812"/>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4" name="Oval 813"/>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5" name="Oval 814"/>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6" name="Oval 815"/>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7" name="Oval 816"/>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8" name="Oval 817"/>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9" name="Oval 818"/>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0" name="Oval 819"/>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1" name="Oval 820"/>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2" name="Oval 821"/>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3" name="Oval 822"/>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4" name="Oval 823"/>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5" name="Oval 824"/>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6" name="Oval 825"/>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7" name="Oval 826"/>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8" name="Oval 827"/>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9" name="Oval 828"/>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0" name="Oval 829"/>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1" name="Oval 830"/>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2" name="Oval 831"/>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3" name="Oval 832"/>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4" name="Oval 833"/>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5" name="Oval 834"/>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6" name="Oval 835"/>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7" name="Oval 836"/>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8" name="Oval 837"/>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839" name="Group 3349"/>
            <p:cNvGrpSpPr/>
            <p:nvPr/>
          </p:nvGrpSpPr>
          <p:grpSpPr>
            <a:xfrm rot="3960000">
              <a:off x="8310239" y="6052489"/>
              <a:ext cx="228601" cy="228600"/>
              <a:chOff x="2263322" y="2383933"/>
              <a:chExt cx="1623415" cy="1341120"/>
            </a:xfrm>
            <a:solidFill>
              <a:schemeClr val="accent5">
                <a:lumMod val="50000"/>
              </a:schemeClr>
            </a:solidFill>
          </p:grpSpPr>
          <p:sp>
            <p:nvSpPr>
              <p:cNvPr id="840" name="Oval 839"/>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1" name="Oval 840"/>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2" name="Oval 841"/>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3" name="Oval 84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4" name="Oval 843"/>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5" name="Oval 844"/>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6" name="Oval 845"/>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7" name="Oval 846"/>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8" name="Oval 847"/>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9" name="Oval 848"/>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0" name="Oval 849"/>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1" name="Oval 850"/>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2" name="Oval 851"/>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3" name="Oval 852"/>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4" name="Oval 853"/>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5" name="Oval 854"/>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6" name="Oval 855"/>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7" name="Oval 856"/>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8" name="Oval 857"/>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9" name="Oval 858"/>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0" name="Oval 859"/>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1" name="Oval 860"/>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2" name="Oval 861"/>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3" name="Oval 862"/>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4" name="Oval 863"/>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5" name="Oval 864"/>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6" name="Oval 865"/>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7" name="Oval 866"/>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8" name="Oval 867"/>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9" name="Oval 868"/>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0" name="Oval 869"/>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1" name="Oval 870"/>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2" name="Oval 871"/>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3" name="Oval 872"/>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4" name="Oval 873"/>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5" name="Oval 874"/>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6" name="Oval 875"/>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7" name="Oval 876"/>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8" name="Oval 877"/>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9" name="Oval 878"/>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0" name="Oval 879"/>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1" name="Oval 880"/>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2" name="Oval 881"/>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3" name="Oval 882"/>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4" name="Oval 883"/>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5" name="Oval 884"/>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6" name="Oval 885"/>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7" name="Oval 886"/>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888" name="Group 3398"/>
            <p:cNvGrpSpPr/>
            <p:nvPr/>
          </p:nvGrpSpPr>
          <p:grpSpPr>
            <a:xfrm rot="3960000">
              <a:off x="7233589" y="4196329"/>
              <a:ext cx="228601" cy="228600"/>
              <a:chOff x="2263322" y="2383933"/>
              <a:chExt cx="1623415" cy="1341120"/>
            </a:xfrm>
            <a:solidFill>
              <a:schemeClr val="accent5">
                <a:lumMod val="50000"/>
              </a:schemeClr>
            </a:solidFill>
          </p:grpSpPr>
          <p:sp>
            <p:nvSpPr>
              <p:cNvPr id="889" name="Oval 888"/>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90" name="Oval 889"/>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91" name="Oval 890"/>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92" name="Oval 891"/>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93" name="Oval 892"/>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94" name="Oval 893"/>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95" name="Oval 894"/>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96" name="Oval 895"/>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97" name="Oval 896"/>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98" name="Oval 897"/>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99" name="Oval 898"/>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0" name="Oval 899"/>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1" name="Oval 900"/>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2" name="Oval 901"/>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3" name="Oval 902"/>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4" name="Oval 903"/>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5" name="Oval 904"/>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6" name="Oval 905"/>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7" name="Oval 906"/>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8" name="Oval 907"/>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9" name="Oval 908"/>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0" name="Oval 909"/>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1" name="Oval 910"/>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2" name="Oval 911"/>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3" name="Oval 912"/>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4" name="Oval 913"/>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5" name="Oval 914"/>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6" name="Oval 915"/>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7" name="Oval 916"/>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8" name="Oval 917"/>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9" name="Oval 918"/>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0" name="Oval 919"/>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1" name="Oval 920"/>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2" name="Oval 921"/>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3" name="Oval 922"/>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4" name="Oval 923"/>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5" name="Oval 924"/>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6" name="Oval 925"/>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7" name="Oval 926"/>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8" name="Oval 927"/>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9" name="Oval 928"/>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0" name="Oval 929"/>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1" name="Oval 930"/>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2" name="Oval 931"/>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3" name="Oval 932"/>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4" name="Oval 933"/>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5" name="Oval 934"/>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6" name="Oval 935"/>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grpSp>
        <p:nvGrpSpPr>
          <p:cNvPr id="1820" name="Group 1819"/>
          <p:cNvGrpSpPr/>
          <p:nvPr/>
        </p:nvGrpSpPr>
        <p:grpSpPr>
          <a:xfrm>
            <a:off x="6252315" y="6136253"/>
            <a:ext cx="315295" cy="713232"/>
            <a:chOff x="8829260" y="2521559"/>
            <a:chExt cx="1576477" cy="3566160"/>
          </a:xfrm>
        </p:grpSpPr>
        <p:grpSp>
          <p:nvGrpSpPr>
            <p:cNvPr id="1035" name="Group 62"/>
            <p:cNvGrpSpPr/>
            <p:nvPr/>
          </p:nvGrpSpPr>
          <p:grpSpPr>
            <a:xfrm rot="3960000">
              <a:off x="9558252" y="4463262"/>
              <a:ext cx="228601" cy="228600"/>
              <a:chOff x="2263322" y="2383933"/>
              <a:chExt cx="1623415" cy="1341120"/>
            </a:xfrm>
            <a:solidFill>
              <a:schemeClr val="accent5">
                <a:lumMod val="50000"/>
              </a:schemeClr>
            </a:solidFill>
          </p:grpSpPr>
          <p:sp>
            <p:nvSpPr>
              <p:cNvPr id="1036" name="Oval 1035"/>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7" name="Oval 1036"/>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8" name="Oval 1037"/>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9" name="Oval 1038"/>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0" name="Oval 1039"/>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1" name="Oval 1040"/>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2" name="Oval 1041"/>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3" name="Oval 1042"/>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4" name="Oval 1043"/>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5" name="Oval 1044"/>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6" name="Oval 1045"/>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7" name="Oval 1046"/>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8" name="Oval 1047"/>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9" name="Oval 1048"/>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0" name="Oval 1049"/>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1" name="Oval 1050"/>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2" name="Oval 1051"/>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3" name="Oval 1052"/>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4" name="Oval 1053"/>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5" name="Oval 1054"/>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6" name="Oval 1055"/>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7" name="Oval 1056"/>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8" name="Oval 1057"/>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9" name="Oval 1058"/>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0" name="Oval 1059"/>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1" name="Oval 1060"/>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2" name="Oval 1061"/>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3" name="Oval 1062"/>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4" name="Oval 1063"/>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5" name="Oval 1064"/>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6" name="Oval 1065"/>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7" name="Oval 1066"/>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8" name="Oval 9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9" name="Oval 9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0" name="Oval 9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1" name="Oval 9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2" name="Oval 9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3" name="Oval 10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4" name="Oval 10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5" name="Oval 10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6" name="Oval 10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7" name="Oval 10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8" name="Oval 10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9" name="Oval 10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0" name="Oval 10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1" name="Oval 10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2" name="Oval 10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3" name="Oval 11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sp>
          <p:nvSpPr>
            <p:cNvPr id="1084" name="Flowchart: Magnetic Disk 1083"/>
            <p:cNvSpPr/>
            <p:nvPr/>
          </p:nvSpPr>
          <p:spPr>
            <a:xfrm rot="3960000">
              <a:off x="8071566" y="4030319"/>
              <a:ext cx="3566160" cy="548640"/>
            </a:xfrm>
            <a:prstGeom prst="flowChartMagneticDisk">
              <a:avLst/>
            </a:prstGeom>
            <a:solidFill>
              <a:schemeClr val="bg1">
                <a:lumMod val="50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1085" name="Group 8"/>
            <p:cNvGrpSpPr/>
            <p:nvPr/>
          </p:nvGrpSpPr>
          <p:grpSpPr>
            <a:xfrm rot="3960000">
              <a:off x="8829259" y="2825912"/>
              <a:ext cx="228601" cy="228600"/>
              <a:chOff x="2263322" y="2383933"/>
              <a:chExt cx="1623415" cy="1341120"/>
            </a:xfrm>
            <a:solidFill>
              <a:schemeClr val="accent5">
                <a:lumMod val="50000"/>
              </a:schemeClr>
            </a:solidFill>
          </p:grpSpPr>
          <p:sp>
            <p:nvSpPr>
              <p:cNvPr id="1086" name="Oval 9"/>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7" name="Oval 10"/>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8" name="Oval 11"/>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9" name="Oval 1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0" name="Oval 13"/>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1" name="Oval 14"/>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2" name="Oval 15"/>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3" name="Oval 16"/>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4" name="Oval 17"/>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5" name="Oval 18"/>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6" name="Oval 19"/>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7" name="Oval 20"/>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8" name="Oval 21"/>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9" name="Oval 22"/>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0" name="Oval 23"/>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1" name="Oval 24"/>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2" name="Oval 25"/>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3" name="Oval 26"/>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4" name="Oval 27"/>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5" name="Oval 28"/>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6" name="Oval 29"/>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7" name="Oval 30"/>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8" name="Oval 1107"/>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9" name="Oval 1108"/>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0" name="Oval 1109"/>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1" name="Oval 1110"/>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2" name="Oval 1111"/>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3" name="Oval 1112"/>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4" name="Oval 1113"/>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5" name="Oval 1114"/>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6" name="Oval 1115"/>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7" name="Oval 1116"/>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8" name="Oval 1117"/>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9" name="Oval 1118"/>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0" name="Oval 1119"/>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1" name="Oval 1120"/>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2" name="Oval 1121"/>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3" name="Oval 1122"/>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4" name="Oval 1123"/>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5" name="Oval 1124"/>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6" name="Oval 1125"/>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7" name="Oval 1126"/>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8" name="Oval 1127"/>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9" name="Oval 1128"/>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0" name="Oval 1129"/>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1" name="Oval 1130"/>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2" name="Oval 1131"/>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3" name="Oval 1132"/>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428" name="Group 405"/>
            <p:cNvGrpSpPr/>
            <p:nvPr/>
          </p:nvGrpSpPr>
          <p:grpSpPr>
            <a:xfrm rot="3960000">
              <a:off x="10177136" y="4354540"/>
              <a:ext cx="228601" cy="228600"/>
              <a:chOff x="2263322" y="2383933"/>
              <a:chExt cx="1623415" cy="1341120"/>
            </a:xfrm>
            <a:solidFill>
              <a:schemeClr val="accent5">
                <a:lumMod val="50000"/>
              </a:schemeClr>
            </a:solidFill>
          </p:grpSpPr>
          <p:sp>
            <p:nvSpPr>
              <p:cNvPr id="1429" name="Oval 1428"/>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0" name="Oval 1429"/>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1" name="Oval 1430"/>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2" name="Oval 1431"/>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3" name="Oval 1432"/>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4" name="Oval 1433"/>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5" name="Oval 1434"/>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6" name="Oval 1435"/>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7" name="Oval 1436"/>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8" name="Oval 1437"/>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9" name="Oval 1438"/>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0" name="Oval 1439"/>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1" name="Oval 1440"/>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2" name="Oval 1441"/>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3" name="Oval 1442"/>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4" name="Oval 1443"/>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5" name="Oval 1444"/>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6" name="Oval 1445"/>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7" name="Oval 1446"/>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8" name="Oval 1447"/>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9" name="Oval 1448"/>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0" name="Oval 1449"/>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1" name="Oval 1450"/>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2" name="Oval 1451"/>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3" name="Oval 1452"/>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4" name="Oval 1453"/>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5" name="Oval 1454"/>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6" name="Oval 1455"/>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7" name="Oval 1456"/>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8" name="Oval 1457"/>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9" name="Oval 1458"/>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0" name="Oval 1459"/>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1" name="Oval 1460"/>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2" name="Oval 1461"/>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3" name="Oval 1462"/>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4" name="Oval 1463"/>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5" name="Oval 1464"/>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6" name="Oval 1465"/>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7" name="Oval 1466"/>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8" name="Oval 1467"/>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9" name="Oval 1468"/>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0" name="Oval 1469"/>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1" name="Oval 1470"/>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2" name="Oval 1471"/>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3" name="Oval 1472"/>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4" name="Oval 1473"/>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5" name="Oval 1474"/>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6" name="Oval 1475"/>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575" name="Group 650"/>
            <p:cNvGrpSpPr/>
            <p:nvPr/>
          </p:nvGrpSpPr>
          <p:grpSpPr>
            <a:xfrm rot="3960000">
              <a:off x="9573503" y="4122827"/>
              <a:ext cx="228601" cy="228600"/>
              <a:chOff x="2263322" y="2383933"/>
              <a:chExt cx="1623415" cy="1341120"/>
            </a:xfrm>
            <a:solidFill>
              <a:schemeClr val="accent5">
                <a:lumMod val="50000"/>
              </a:schemeClr>
            </a:solidFill>
          </p:grpSpPr>
          <p:sp>
            <p:nvSpPr>
              <p:cNvPr id="1576" name="Oval 1575"/>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7" name="Oval 1576"/>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8" name="Oval 1577"/>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9" name="Oval 1578"/>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0" name="Oval 1579"/>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1" name="Oval 1580"/>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2" name="Oval 1581"/>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3" name="Oval 1582"/>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4" name="Oval 1583"/>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5" name="Oval 1584"/>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6" name="Oval 1585"/>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7" name="Oval 1586"/>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8" name="Oval 1587"/>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9" name="Oval 1588"/>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0" name="Oval 1589"/>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1" name="Oval 1590"/>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2" name="Oval 1591"/>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3" name="Oval 1592"/>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4" name="Oval 1593"/>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5" name="Oval 1594"/>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6" name="Oval 1595"/>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7" name="Oval 1596"/>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8" name="Oval 1597"/>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9" name="Oval 1598"/>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0" name="Oval 1599"/>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1" name="Oval 1600"/>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2" name="Oval 1601"/>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3" name="Oval 1602"/>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4" name="Oval 1603"/>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5" name="Oval 1604"/>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6" name="Oval 1605"/>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7" name="Oval 1606"/>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8" name="Oval 1607"/>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9" name="Oval 1608"/>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0" name="Oval 1609"/>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1" name="Oval 1610"/>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2" name="Oval 1611"/>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3" name="Oval 1612"/>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4" name="Oval 1613"/>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5" name="Oval 1614"/>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6" name="Oval 1615"/>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7" name="Oval 1616"/>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8" name="Oval 1617"/>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9" name="Oval 1618"/>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0" name="Oval 1619"/>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1" name="Oval 1620"/>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2" name="Oval 1621"/>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3" name="Oval 1622"/>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sp>
        <p:nvSpPr>
          <p:cNvPr id="5" name="Right Brace 4"/>
          <p:cNvSpPr/>
          <p:nvPr/>
        </p:nvSpPr>
        <p:spPr>
          <a:xfrm>
            <a:off x="7394516" y="4693379"/>
            <a:ext cx="347959" cy="2079653"/>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TextBox 5"/>
          <p:cNvSpPr txBox="1"/>
          <p:nvPr/>
        </p:nvSpPr>
        <p:spPr>
          <a:xfrm>
            <a:off x="7742475" y="4917598"/>
            <a:ext cx="1220294" cy="1631216"/>
          </a:xfrm>
          <a:prstGeom prst="rect">
            <a:avLst/>
          </a:prstGeom>
          <a:noFill/>
        </p:spPr>
        <p:txBody>
          <a:bodyPr wrap="square" rtlCol="0">
            <a:spAutoFit/>
          </a:bodyPr>
          <a:lstStyle/>
          <a:p>
            <a:r>
              <a:rPr lang="en-US" sz="2000" dirty="0"/>
              <a:t>Not clear if this matters or how to control it</a:t>
            </a:r>
          </a:p>
        </p:txBody>
      </p:sp>
    </p:spTree>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Or maybe rapid mix is actually the first stage of flocculation!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We will prove later that collision potential (and hence </a:t>
                </a:r>
                <a:r>
                  <a:rPr lang="en-US"/>
                  <a:t>particle aggregation) </a:t>
                </a:r>
                <a:r>
                  <a:rPr lang="en-US" dirty="0"/>
                  <a:t>is proportional to </a:t>
                </a:r>
                <a:r>
                  <a:rPr lang="en-US" dirty="0" err="1"/>
                  <a:t>G</a:t>
                </a:r>
                <a14:m>
                  <m:oMath xmlns:m="http://schemas.openxmlformats.org/officeDocument/2006/math">
                    <m:r>
                      <m:rPr>
                        <m:nor/>
                      </m:rPr>
                      <a:rPr lang="en-US" i="0" dirty="0" smtClean="0">
                        <a:latin typeface="Symbol" panose="05050102010706020507" pitchFamily="18" charset="2"/>
                      </a:rPr>
                      <m:t>q</m:t>
                    </m:r>
                  </m:oMath>
                </a14:m>
                <a:endParaRPr lang="en-US" dirty="0">
                  <a:latin typeface="Symbol" panose="05050102010706020507" pitchFamily="18" charset="2"/>
                </a:endParaRPr>
              </a:p>
              <a:p>
                <a:r>
                  <a:rPr lang="en-US" dirty="0"/>
                  <a:t>Rapid mix collision potential can be as great a the collision potential for flocculation</a:t>
                </a:r>
              </a:p>
              <a:p>
                <a:r>
                  <a:rPr lang="en-US" dirty="0"/>
                  <a:t>So this raises the question… Is rapid mix actually the first stage of flocculation?</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3407" t="-7682" r="-1259"/>
                </a:stretch>
              </a:blipFill>
            </p:spPr>
            <p:txBody>
              <a:bodyPr/>
              <a:lstStyle/>
              <a:p>
                <a:r>
                  <a:rPr lang="en-US">
                    <a:noFill/>
                  </a:rPr>
                  <a:t> </a:t>
                </a:r>
              </a:p>
            </p:txBody>
          </p:sp>
        </mc:Fallback>
      </mc:AlternateContent>
    </p:spTree>
    <p:extLst>
      <p:ext uri="{BB962C8B-B14F-4D97-AF65-F5344CB8AC3E}">
        <p14:creationId xmlns:p14="http://schemas.microsoft.com/office/powerpoint/2010/main" val="628477923"/>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9CF77F8-D9F0-48FA-98B7-F3DE03B95B34}"/>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5444928" y="4096707"/>
            <a:ext cx="1456762" cy="707048"/>
          </a:xfrm>
          <a:prstGeom prst="rect">
            <a:avLst/>
          </a:prstGeom>
        </p:spPr>
      </p:pic>
      <p:sp>
        <p:nvSpPr>
          <p:cNvPr id="2" name="Title 1"/>
          <p:cNvSpPr>
            <a:spLocks noGrp="1"/>
          </p:cNvSpPr>
          <p:nvPr>
            <p:ph type="title"/>
          </p:nvPr>
        </p:nvSpPr>
        <p:spPr>
          <a:effectLst/>
        </p:spPr>
        <p:txBody>
          <a:bodyPr/>
          <a:lstStyle/>
          <a:p>
            <a:r>
              <a:rPr lang="en-US" dirty="0"/>
              <a:t>Rapid Mix: From macro to </a:t>
            </a:r>
            <a:r>
              <a:rPr lang="en-US" dirty="0" err="1"/>
              <a:t>nano</a:t>
            </a:r>
            <a:r>
              <a:rPr lang="en-US" dirty="0"/>
              <a:t> scale (in a few seconds?)</a:t>
            </a:r>
          </a:p>
        </p:txBody>
      </p:sp>
      <p:sp>
        <p:nvSpPr>
          <p:cNvPr id="6" name="TextBox 5"/>
          <p:cNvSpPr txBox="1"/>
          <p:nvPr/>
        </p:nvSpPr>
        <p:spPr>
          <a:xfrm>
            <a:off x="0" y="1903750"/>
            <a:ext cx="2143594" cy="523220"/>
          </a:xfrm>
          <a:prstGeom prst="rect">
            <a:avLst/>
          </a:prstGeom>
          <a:noFill/>
        </p:spPr>
        <p:txBody>
          <a:bodyPr wrap="square" rtlCol="0">
            <a:spAutoFit/>
          </a:bodyPr>
          <a:lstStyle/>
          <a:p>
            <a:r>
              <a:rPr lang="en-US" u="sng" dirty="0">
                <a:latin typeface="+mn-lt"/>
              </a:rPr>
              <a:t>Length scale</a:t>
            </a:r>
          </a:p>
        </p:txBody>
      </p:sp>
      <p:sp>
        <p:nvSpPr>
          <p:cNvPr id="8" name="TextBox 7"/>
          <p:cNvSpPr txBox="1"/>
          <p:nvPr/>
        </p:nvSpPr>
        <p:spPr>
          <a:xfrm>
            <a:off x="3436072" y="1903750"/>
            <a:ext cx="3067954" cy="523220"/>
          </a:xfrm>
          <a:prstGeom prst="rect">
            <a:avLst/>
          </a:prstGeom>
          <a:noFill/>
        </p:spPr>
        <p:txBody>
          <a:bodyPr wrap="square" rtlCol="0">
            <a:spAutoFit/>
          </a:bodyPr>
          <a:lstStyle/>
          <a:p>
            <a:pPr algn="ctr"/>
            <a:r>
              <a:rPr lang="en-US" u="sng" dirty="0">
                <a:latin typeface="+mn-lt"/>
              </a:rPr>
              <a:t>Transport Process</a:t>
            </a:r>
          </a:p>
        </p:txBody>
      </p:sp>
      <p:grpSp>
        <p:nvGrpSpPr>
          <p:cNvPr id="3" name="Group 22"/>
          <p:cNvGrpSpPr/>
          <p:nvPr/>
        </p:nvGrpSpPr>
        <p:grpSpPr>
          <a:xfrm>
            <a:off x="722021" y="2533331"/>
            <a:ext cx="393490" cy="4212237"/>
            <a:chOff x="572120" y="1783828"/>
            <a:chExt cx="393490" cy="4212237"/>
          </a:xfrm>
        </p:grpSpPr>
        <p:sp>
          <p:nvSpPr>
            <p:cNvPr id="10" name="Line 4"/>
            <p:cNvSpPr>
              <a:spLocks noChangeShapeType="1"/>
            </p:cNvSpPr>
            <p:nvPr/>
          </p:nvSpPr>
          <p:spPr bwMode="auto">
            <a:xfrm rot="5400000">
              <a:off x="-1331009" y="3889947"/>
              <a:ext cx="4212237" cy="0"/>
            </a:xfrm>
            <a:prstGeom prst="line">
              <a:avLst/>
            </a:prstGeom>
            <a:noFill/>
            <a:ln w="12700">
              <a:solidFill>
                <a:schemeClr val="tx1"/>
              </a:solidFill>
              <a:round/>
              <a:headEnd type="none" w="lg" len="med"/>
              <a:tailEnd type="none" w="lg" len="med"/>
            </a:ln>
          </p:spPr>
          <p:txBody>
            <a:bodyPr wrap="square" anchor="ctr">
              <a:spAutoFit/>
            </a:bodyPr>
            <a:lstStyle/>
            <a:p>
              <a:endParaRPr lang="en-US">
                <a:latin typeface="+mn-lt"/>
              </a:endParaRPr>
            </a:p>
          </p:txBody>
        </p:sp>
        <p:sp>
          <p:nvSpPr>
            <p:cNvPr id="11" name="Line 6"/>
            <p:cNvSpPr>
              <a:spLocks noChangeShapeType="1"/>
            </p:cNvSpPr>
            <p:nvPr/>
          </p:nvSpPr>
          <p:spPr bwMode="auto">
            <a:xfrm rot="5400000">
              <a:off x="775110" y="1593329"/>
              <a:ext cx="0" cy="381000"/>
            </a:xfrm>
            <a:prstGeom prst="line">
              <a:avLst/>
            </a:prstGeom>
            <a:noFill/>
            <a:ln w="12700">
              <a:solidFill>
                <a:schemeClr val="tx1"/>
              </a:solidFill>
              <a:round/>
              <a:headEnd type="none" w="lg" len="med"/>
              <a:tailEnd type="none" w="lg" len="med"/>
            </a:ln>
          </p:spPr>
          <p:txBody>
            <a:bodyPr wrap="none" anchor="ctr">
              <a:spAutoFit/>
            </a:bodyPr>
            <a:lstStyle/>
            <a:p>
              <a:endParaRPr lang="en-US">
                <a:latin typeface="+mn-lt"/>
              </a:endParaRPr>
            </a:p>
          </p:txBody>
        </p:sp>
        <p:sp>
          <p:nvSpPr>
            <p:cNvPr id="12" name="Line 7"/>
            <p:cNvSpPr>
              <a:spLocks noChangeShapeType="1"/>
            </p:cNvSpPr>
            <p:nvPr/>
          </p:nvSpPr>
          <p:spPr bwMode="auto">
            <a:xfrm rot="5400000">
              <a:off x="775110" y="2013678"/>
              <a:ext cx="0" cy="381000"/>
            </a:xfrm>
            <a:prstGeom prst="line">
              <a:avLst/>
            </a:prstGeom>
            <a:noFill/>
            <a:ln w="12700">
              <a:solidFill>
                <a:schemeClr val="tx1"/>
              </a:solidFill>
              <a:round/>
              <a:headEnd type="none" w="lg" len="med"/>
              <a:tailEnd type="none" w="lg" len="med"/>
            </a:ln>
          </p:spPr>
          <p:txBody>
            <a:bodyPr wrap="none" anchor="ctr">
              <a:spAutoFit/>
            </a:bodyPr>
            <a:lstStyle/>
            <a:p>
              <a:endParaRPr lang="en-US">
                <a:latin typeface="+mn-lt"/>
              </a:endParaRPr>
            </a:p>
          </p:txBody>
        </p:sp>
        <p:sp>
          <p:nvSpPr>
            <p:cNvPr id="13" name="Line 8"/>
            <p:cNvSpPr>
              <a:spLocks noChangeShapeType="1"/>
            </p:cNvSpPr>
            <p:nvPr/>
          </p:nvSpPr>
          <p:spPr bwMode="auto">
            <a:xfrm rot="5400000">
              <a:off x="775110" y="2434027"/>
              <a:ext cx="0" cy="381000"/>
            </a:xfrm>
            <a:prstGeom prst="line">
              <a:avLst/>
            </a:prstGeom>
            <a:noFill/>
            <a:ln w="12700">
              <a:solidFill>
                <a:schemeClr val="tx1"/>
              </a:solidFill>
              <a:round/>
              <a:headEnd type="none" w="lg" len="med"/>
              <a:tailEnd type="none" w="lg" len="med"/>
            </a:ln>
          </p:spPr>
          <p:txBody>
            <a:bodyPr wrap="none" anchor="ctr">
              <a:spAutoFit/>
            </a:bodyPr>
            <a:lstStyle/>
            <a:p>
              <a:endParaRPr lang="en-US">
                <a:latin typeface="+mn-lt"/>
              </a:endParaRPr>
            </a:p>
          </p:txBody>
        </p:sp>
        <p:sp>
          <p:nvSpPr>
            <p:cNvPr id="14" name="Line 9"/>
            <p:cNvSpPr>
              <a:spLocks noChangeShapeType="1"/>
            </p:cNvSpPr>
            <p:nvPr/>
          </p:nvSpPr>
          <p:spPr bwMode="auto">
            <a:xfrm rot="5400000">
              <a:off x="775110" y="2854376"/>
              <a:ext cx="0" cy="381000"/>
            </a:xfrm>
            <a:prstGeom prst="line">
              <a:avLst/>
            </a:prstGeom>
            <a:noFill/>
            <a:ln w="12700">
              <a:solidFill>
                <a:schemeClr val="tx1"/>
              </a:solidFill>
              <a:round/>
              <a:headEnd type="none" w="lg" len="med"/>
              <a:tailEnd type="none" w="lg" len="med"/>
            </a:ln>
          </p:spPr>
          <p:txBody>
            <a:bodyPr wrap="none" anchor="ctr">
              <a:spAutoFit/>
            </a:bodyPr>
            <a:lstStyle/>
            <a:p>
              <a:endParaRPr lang="en-US">
                <a:latin typeface="+mn-lt"/>
              </a:endParaRPr>
            </a:p>
          </p:txBody>
        </p:sp>
        <p:sp>
          <p:nvSpPr>
            <p:cNvPr id="15" name="Line 10"/>
            <p:cNvSpPr>
              <a:spLocks noChangeShapeType="1"/>
            </p:cNvSpPr>
            <p:nvPr/>
          </p:nvSpPr>
          <p:spPr bwMode="auto">
            <a:xfrm rot="5400000">
              <a:off x="775110" y="3274726"/>
              <a:ext cx="0" cy="381000"/>
            </a:xfrm>
            <a:prstGeom prst="line">
              <a:avLst/>
            </a:prstGeom>
            <a:noFill/>
            <a:ln w="12700">
              <a:solidFill>
                <a:schemeClr val="tx1"/>
              </a:solidFill>
              <a:round/>
              <a:headEnd type="none" w="lg" len="med"/>
              <a:tailEnd type="none" w="lg" len="med"/>
            </a:ln>
          </p:spPr>
          <p:txBody>
            <a:bodyPr wrap="none" anchor="ctr">
              <a:spAutoFit/>
            </a:bodyPr>
            <a:lstStyle/>
            <a:p>
              <a:endParaRPr lang="en-US">
                <a:latin typeface="+mn-lt"/>
              </a:endParaRPr>
            </a:p>
          </p:txBody>
        </p:sp>
        <p:sp>
          <p:nvSpPr>
            <p:cNvPr id="16" name="Line 11"/>
            <p:cNvSpPr>
              <a:spLocks noChangeShapeType="1"/>
            </p:cNvSpPr>
            <p:nvPr/>
          </p:nvSpPr>
          <p:spPr bwMode="auto">
            <a:xfrm rot="5400000">
              <a:off x="775110" y="3695075"/>
              <a:ext cx="0" cy="381000"/>
            </a:xfrm>
            <a:prstGeom prst="line">
              <a:avLst/>
            </a:prstGeom>
            <a:noFill/>
            <a:ln w="12700">
              <a:solidFill>
                <a:schemeClr val="tx1"/>
              </a:solidFill>
              <a:round/>
              <a:headEnd type="none" w="lg" len="med"/>
              <a:tailEnd type="none" w="lg" len="med"/>
            </a:ln>
          </p:spPr>
          <p:txBody>
            <a:bodyPr wrap="none" anchor="ctr">
              <a:spAutoFit/>
            </a:bodyPr>
            <a:lstStyle/>
            <a:p>
              <a:endParaRPr lang="en-US">
                <a:latin typeface="+mn-lt"/>
              </a:endParaRPr>
            </a:p>
          </p:txBody>
        </p:sp>
        <p:sp>
          <p:nvSpPr>
            <p:cNvPr id="17" name="Line 12"/>
            <p:cNvSpPr>
              <a:spLocks noChangeShapeType="1"/>
            </p:cNvSpPr>
            <p:nvPr/>
          </p:nvSpPr>
          <p:spPr bwMode="auto">
            <a:xfrm rot="5400000">
              <a:off x="775110" y="4115424"/>
              <a:ext cx="0" cy="381000"/>
            </a:xfrm>
            <a:prstGeom prst="line">
              <a:avLst/>
            </a:prstGeom>
            <a:noFill/>
            <a:ln w="12700">
              <a:solidFill>
                <a:schemeClr val="tx1"/>
              </a:solidFill>
              <a:round/>
              <a:headEnd type="none" w="lg" len="med"/>
              <a:tailEnd type="none" w="lg" len="med"/>
            </a:ln>
          </p:spPr>
          <p:txBody>
            <a:bodyPr wrap="none" anchor="ctr">
              <a:spAutoFit/>
            </a:bodyPr>
            <a:lstStyle/>
            <a:p>
              <a:endParaRPr lang="en-US">
                <a:latin typeface="+mn-lt"/>
              </a:endParaRPr>
            </a:p>
          </p:txBody>
        </p:sp>
        <p:sp>
          <p:nvSpPr>
            <p:cNvPr id="18" name="Line 13"/>
            <p:cNvSpPr>
              <a:spLocks noChangeShapeType="1"/>
            </p:cNvSpPr>
            <p:nvPr/>
          </p:nvSpPr>
          <p:spPr bwMode="auto">
            <a:xfrm rot="5400000">
              <a:off x="775110" y="4535773"/>
              <a:ext cx="0" cy="381000"/>
            </a:xfrm>
            <a:prstGeom prst="line">
              <a:avLst/>
            </a:prstGeom>
            <a:noFill/>
            <a:ln w="12700">
              <a:solidFill>
                <a:schemeClr val="tx1"/>
              </a:solidFill>
              <a:round/>
              <a:headEnd type="none" w="lg" len="med"/>
              <a:tailEnd type="none" w="lg" len="med"/>
            </a:ln>
          </p:spPr>
          <p:txBody>
            <a:bodyPr wrap="none" anchor="ctr">
              <a:spAutoFit/>
            </a:bodyPr>
            <a:lstStyle/>
            <a:p>
              <a:endParaRPr lang="en-US">
                <a:latin typeface="+mn-lt"/>
              </a:endParaRPr>
            </a:p>
          </p:txBody>
        </p:sp>
        <p:sp>
          <p:nvSpPr>
            <p:cNvPr id="20" name="Line 11"/>
            <p:cNvSpPr>
              <a:spLocks noChangeShapeType="1"/>
            </p:cNvSpPr>
            <p:nvPr/>
          </p:nvSpPr>
          <p:spPr bwMode="auto">
            <a:xfrm rot="5400000">
              <a:off x="762620" y="4956735"/>
              <a:ext cx="0" cy="381000"/>
            </a:xfrm>
            <a:prstGeom prst="line">
              <a:avLst/>
            </a:prstGeom>
            <a:noFill/>
            <a:ln w="12700">
              <a:solidFill>
                <a:schemeClr val="tx1"/>
              </a:solidFill>
              <a:round/>
              <a:headEnd type="none" w="lg" len="med"/>
              <a:tailEnd type="none" w="lg" len="med"/>
            </a:ln>
          </p:spPr>
          <p:txBody>
            <a:bodyPr wrap="none" anchor="ctr">
              <a:spAutoFit/>
            </a:bodyPr>
            <a:lstStyle/>
            <a:p>
              <a:endParaRPr lang="en-US">
                <a:latin typeface="+mn-lt"/>
              </a:endParaRPr>
            </a:p>
          </p:txBody>
        </p:sp>
        <p:sp>
          <p:nvSpPr>
            <p:cNvPr id="21" name="Line 12"/>
            <p:cNvSpPr>
              <a:spLocks noChangeShapeType="1"/>
            </p:cNvSpPr>
            <p:nvPr/>
          </p:nvSpPr>
          <p:spPr bwMode="auto">
            <a:xfrm rot="5400000">
              <a:off x="762620" y="5377084"/>
              <a:ext cx="0" cy="381000"/>
            </a:xfrm>
            <a:prstGeom prst="line">
              <a:avLst/>
            </a:prstGeom>
            <a:noFill/>
            <a:ln w="12700">
              <a:solidFill>
                <a:schemeClr val="tx1"/>
              </a:solidFill>
              <a:round/>
              <a:headEnd type="none" w="lg" len="med"/>
              <a:tailEnd type="none" w="lg" len="med"/>
            </a:ln>
          </p:spPr>
          <p:txBody>
            <a:bodyPr wrap="none" anchor="ctr">
              <a:spAutoFit/>
            </a:bodyPr>
            <a:lstStyle/>
            <a:p>
              <a:endParaRPr lang="en-US">
                <a:latin typeface="+mn-lt"/>
              </a:endParaRPr>
            </a:p>
          </p:txBody>
        </p:sp>
        <p:sp>
          <p:nvSpPr>
            <p:cNvPr id="22" name="Line 13"/>
            <p:cNvSpPr>
              <a:spLocks noChangeShapeType="1"/>
            </p:cNvSpPr>
            <p:nvPr/>
          </p:nvSpPr>
          <p:spPr bwMode="auto">
            <a:xfrm rot="5400000">
              <a:off x="762620" y="5797433"/>
              <a:ext cx="0" cy="381000"/>
            </a:xfrm>
            <a:prstGeom prst="line">
              <a:avLst/>
            </a:prstGeom>
            <a:noFill/>
            <a:ln w="12700">
              <a:solidFill>
                <a:schemeClr val="tx1"/>
              </a:solidFill>
              <a:round/>
              <a:headEnd type="none" w="lg" len="med"/>
              <a:tailEnd type="none" w="lg" len="med"/>
            </a:ln>
          </p:spPr>
          <p:txBody>
            <a:bodyPr wrap="none" anchor="ctr">
              <a:spAutoFit/>
            </a:bodyPr>
            <a:lstStyle/>
            <a:p>
              <a:endParaRPr lang="en-US">
                <a:latin typeface="+mn-lt"/>
              </a:endParaRPr>
            </a:p>
          </p:txBody>
        </p:sp>
      </p:grpSp>
      <p:sp>
        <p:nvSpPr>
          <p:cNvPr id="24" name="TextBox 23"/>
          <p:cNvSpPr txBox="1"/>
          <p:nvPr/>
        </p:nvSpPr>
        <p:spPr>
          <a:xfrm>
            <a:off x="0" y="2248521"/>
            <a:ext cx="478016" cy="523220"/>
          </a:xfrm>
          <a:prstGeom prst="rect">
            <a:avLst/>
          </a:prstGeom>
          <a:noFill/>
        </p:spPr>
        <p:txBody>
          <a:bodyPr wrap="none" rtlCol="0">
            <a:spAutoFit/>
          </a:bodyPr>
          <a:lstStyle/>
          <a:p>
            <a:r>
              <a:rPr lang="en-US" dirty="0">
                <a:latin typeface="+mn-lt"/>
              </a:rPr>
              <a:t>m</a:t>
            </a:r>
          </a:p>
        </p:txBody>
      </p:sp>
      <p:sp>
        <p:nvSpPr>
          <p:cNvPr id="25" name="TextBox 24"/>
          <p:cNvSpPr txBox="1"/>
          <p:nvPr/>
        </p:nvSpPr>
        <p:spPr>
          <a:xfrm>
            <a:off x="2500" y="3495191"/>
            <a:ext cx="771365" cy="523220"/>
          </a:xfrm>
          <a:prstGeom prst="rect">
            <a:avLst/>
          </a:prstGeom>
          <a:noFill/>
        </p:spPr>
        <p:txBody>
          <a:bodyPr wrap="none" rtlCol="0">
            <a:spAutoFit/>
          </a:bodyPr>
          <a:lstStyle/>
          <a:p>
            <a:r>
              <a:rPr lang="en-US" dirty="0">
                <a:latin typeface="+mn-lt"/>
              </a:rPr>
              <a:t>mm</a:t>
            </a:r>
          </a:p>
        </p:txBody>
      </p:sp>
      <p:sp>
        <p:nvSpPr>
          <p:cNvPr id="26" name="TextBox 25"/>
          <p:cNvSpPr txBox="1"/>
          <p:nvPr/>
        </p:nvSpPr>
        <p:spPr>
          <a:xfrm>
            <a:off x="5000" y="4741861"/>
            <a:ext cx="684803" cy="523220"/>
          </a:xfrm>
          <a:prstGeom prst="rect">
            <a:avLst/>
          </a:prstGeom>
          <a:noFill/>
        </p:spPr>
        <p:txBody>
          <a:bodyPr wrap="none" rtlCol="0">
            <a:spAutoFit/>
          </a:bodyPr>
          <a:lstStyle/>
          <a:p>
            <a:r>
              <a:rPr lang="en-US" dirty="0">
                <a:latin typeface="Symbol" panose="05050102010706020507" pitchFamily="18" charset="2"/>
              </a:rPr>
              <a:t>m</a:t>
            </a:r>
            <a:r>
              <a:rPr lang="en-US" dirty="0">
                <a:latin typeface="+mn-lt"/>
              </a:rPr>
              <a:t>m</a:t>
            </a:r>
          </a:p>
        </p:txBody>
      </p:sp>
      <p:sp>
        <p:nvSpPr>
          <p:cNvPr id="27" name="TextBox 26"/>
          <p:cNvSpPr txBox="1"/>
          <p:nvPr/>
        </p:nvSpPr>
        <p:spPr>
          <a:xfrm>
            <a:off x="7500" y="5988531"/>
            <a:ext cx="671979" cy="523220"/>
          </a:xfrm>
          <a:prstGeom prst="rect">
            <a:avLst/>
          </a:prstGeom>
          <a:noFill/>
        </p:spPr>
        <p:txBody>
          <a:bodyPr wrap="none" rtlCol="0">
            <a:spAutoFit/>
          </a:bodyPr>
          <a:lstStyle/>
          <a:p>
            <a:r>
              <a:rPr lang="en-US" dirty="0">
                <a:latin typeface="+mn-lt"/>
              </a:rPr>
              <a:t>nm</a:t>
            </a:r>
          </a:p>
        </p:txBody>
      </p:sp>
      <p:sp>
        <p:nvSpPr>
          <p:cNvPr id="29" name="TextBox 28"/>
          <p:cNvSpPr txBox="1"/>
          <p:nvPr/>
        </p:nvSpPr>
        <p:spPr>
          <a:xfrm>
            <a:off x="2253075" y="2997531"/>
            <a:ext cx="3147948" cy="461665"/>
          </a:xfrm>
          <a:prstGeom prst="rect">
            <a:avLst/>
          </a:prstGeom>
          <a:noFill/>
        </p:spPr>
        <p:txBody>
          <a:bodyPr wrap="square" rtlCol="0">
            <a:spAutoFit/>
          </a:bodyPr>
          <a:lstStyle/>
          <a:p>
            <a:r>
              <a:rPr lang="en-US" sz="2400" dirty="0">
                <a:latin typeface="+mn-lt"/>
              </a:rPr>
              <a:t>Large eddies</a:t>
            </a:r>
          </a:p>
        </p:txBody>
      </p:sp>
      <p:sp>
        <p:nvSpPr>
          <p:cNvPr id="30" name="TextBox 29"/>
          <p:cNvSpPr txBox="1"/>
          <p:nvPr/>
        </p:nvSpPr>
        <p:spPr>
          <a:xfrm>
            <a:off x="2182622" y="3328852"/>
            <a:ext cx="2923095" cy="461665"/>
          </a:xfrm>
          <a:prstGeom prst="rect">
            <a:avLst/>
          </a:prstGeom>
          <a:noFill/>
        </p:spPr>
        <p:txBody>
          <a:bodyPr wrap="square" rtlCol="0">
            <a:spAutoFit/>
          </a:bodyPr>
          <a:lstStyle/>
          <a:p>
            <a:r>
              <a:rPr lang="en-US" sz="2400" dirty="0">
                <a:latin typeface="+mn-lt"/>
              </a:rPr>
              <a:t>Small eddies </a:t>
            </a:r>
          </a:p>
        </p:txBody>
      </p:sp>
      <p:sp>
        <p:nvSpPr>
          <p:cNvPr id="32" name="TextBox 31"/>
          <p:cNvSpPr txBox="1"/>
          <p:nvPr/>
        </p:nvSpPr>
        <p:spPr>
          <a:xfrm>
            <a:off x="6550689" y="1903750"/>
            <a:ext cx="2143594" cy="523220"/>
          </a:xfrm>
          <a:prstGeom prst="rect">
            <a:avLst/>
          </a:prstGeom>
          <a:noFill/>
        </p:spPr>
        <p:txBody>
          <a:bodyPr wrap="square" rtlCol="0">
            <a:spAutoFit/>
          </a:bodyPr>
          <a:lstStyle/>
          <a:p>
            <a:pPr algn="ctr"/>
            <a:r>
              <a:rPr lang="en-US" u="sng" dirty="0">
                <a:latin typeface="+mn-lt"/>
              </a:rPr>
              <a:t>Result</a:t>
            </a:r>
          </a:p>
        </p:txBody>
      </p:sp>
      <p:pic>
        <p:nvPicPr>
          <p:cNvPr id="412674" name="Picture 2"/>
          <p:cNvPicPr>
            <a:picLocks noChangeAspect="1" noChangeArrowheads="1"/>
          </p:cNvPicPr>
          <p:nvPr/>
        </p:nvPicPr>
        <p:blipFill>
          <a:blip r:embed="rId6" cstate="screen"/>
          <a:srcRect/>
          <a:stretch>
            <a:fillRect/>
          </a:stretch>
        </p:blipFill>
        <p:spPr bwMode="auto">
          <a:xfrm>
            <a:off x="6983650" y="2608290"/>
            <a:ext cx="1480851" cy="809468"/>
          </a:xfrm>
          <a:prstGeom prst="rect">
            <a:avLst/>
          </a:prstGeom>
          <a:solidFill>
            <a:srgbClr val="FFFFFF">
              <a:shade val="85000"/>
            </a:srgbClr>
          </a:solidFill>
          <a:ln w="88900" cap="sq">
            <a:solidFill>
              <a:srgbClr val="FFFFFF"/>
            </a:solidFill>
            <a:miter lim="800000"/>
          </a:ln>
          <a:effectLst/>
        </p:spPr>
      </p:pic>
      <p:sp>
        <p:nvSpPr>
          <p:cNvPr id="35" name="Rectangle 34"/>
          <p:cNvSpPr/>
          <p:nvPr/>
        </p:nvSpPr>
        <p:spPr bwMode="auto">
          <a:xfrm>
            <a:off x="6979330" y="3927422"/>
            <a:ext cx="1520093" cy="582164"/>
          </a:xfrm>
          <a:prstGeom prst="rect">
            <a:avLst/>
          </a:prstGeom>
          <a:blipFill>
            <a:blip r:embed="rId7" cstate="screen">
              <a:duotone>
                <a:schemeClr val="accent3">
                  <a:shade val="45000"/>
                  <a:satMod val="135000"/>
                </a:schemeClr>
                <a:prstClr val="white"/>
              </a:duotone>
            </a:blip>
            <a:tile tx="0" ty="0" sx="100000" sy="100000" flip="none" algn="tl"/>
          </a:blipFill>
          <a:ln w="12700" cap="flat" cmpd="sng" algn="ctr">
            <a:noFill/>
            <a:prstDash val="solid"/>
            <a:round/>
            <a:headEnd type="none" w="lg" len="med"/>
            <a:tailEnd type="none" w="lg"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mn-lt"/>
            </a:endParaRPr>
          </a:p>
        </p:txBody>
      </p:sp>
      <p:sp>
        <p:nvSpPr>
          <p:cNvPr id="36" name="Rectangle 35"/>
          <p:cNvSpPr/>
          <p:nvPr/>
        </p:nvSpPr>
        <p:spPr bwMode="auto">
          <a:xfrm>
            <a:off x="6979330" y="6160958"/>
            <a:ext cx="1520093" cy="479685"/>
          </a:xfrm>
          <a:prstGeom prst="rect">
            <a:avLst/>
          </a:prstGeom>
          <a:solidFill>
            <a:srgbClr val="B9E8FF"/>
          </a:solidFill>
          <a:ln w="12700" cap="flat" cmpd="sng" algn="ctr">
            <a:noFill/>
            <a:prstDash val="solid"/>
            <a:round/>
            <a:headEnd type="none" w="lg" len="med"/>
            <a:tailEnd type="none" w="lg"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mn-lt"/>
            </a:endParaRPr>
          </a:p>
        </p:txBody>
      </p:sp>
      <p:cxnSp>
        <p:nvCxnSpPr>
          <p:cNvPr id="45" name="Straight Arrow Connector 44"/>
          <p:cNvCxnSpPr/>
          <p:nvPr/>
        </p:nvCxnSpPr>
        <p:spPr bwMode="auto">
          <a:xfrm>
            <a:off x="2122523" y="2951811"/>
            <a:ext cx="0" cy="842848"/>
          </a:xfrm>
          <a:prstGeom prst="straightConnector1">
            <a:avLst/>
          </a:prstGeom>
          <a:noFill/>
          <a:ln w="25400" cap="flat" cmpd="sng" algn="ctr">
            <a:solidFill>
              <a:schemeClr val="tx1"/>
            </a:solidFill>
            <a:prstDash val="solid"/>
            <a:round/>
            <a:headEnd type="triangle" w="lg" len="lg"/>
            <a:tailEnd type="triangle" w="lg" len="lg"/>
          </a:ln>
          <a:effectLst/>
        </p:spPr>
      </p:cxnSp>
      <p:cxnSp>
        <p:nvCxnSpPr>
          <p:cNvPr id="47" name="Straight Arrow Connector 46"/>
          <p:cNvCxnSpPr/>
          <p:nvPr/>
        </p:nvCxnSpPr>
        <p:spPr bwMode="auto">
          <a:xfrm>
            <a:off x="2121730" y="3794661"/>
            <a:ext cx="0" cy="1799352"/>
          </a:xfrm>
          <a:prstGeom prst="straightConnector1">
            <a:avLst/>
          </a:prstGeom>
          <a:noFill/>
          <a:ln w="25400" cap="flat" cmpd="sng" algn="ctr">
            <a:solidFill>
              <a:schemeClr val="tx1"/>
            </a:solidFill>
            <a:prstDash val="solid"/>
            <a:round/>
            <a:headEnd type="triangle" w="lg" len="lg"/>
            <a:tailEnd type="triangle" w="lg" len="lg"/>
          </a:ln>
          <a:effectLst/>
        </p:spPr>
      </p:cxnSp>
      <p:sp>
        <p:nvSpPr>
          <p:cNvPr id="51" name="TextBox 50"/>
          <p:cNvSpPr txBox="1"/>
          <p:nvPr/>
        </p:nvSpPr>
        <p:spPr>
          <a:xfrm>
            <a:off x="2563304" y="6271911"/>
            <a:ext cx="3837496" cy="461665"/>
          </a:xfrm>
          <a:prstGeom prst="rect">
            <a:avLst/>
          </a:prstGeom>
          <a:noFill/>
        </p:spPr>
        <p:txBody>
          <a:bodyPr wrap="square" rtlCol="0">
            <a:spAutoFit/>
          </a:bodyPr>
          <a:lstStyle/>
          <a:p>
            <a:r>
              <a:rPr lang="en-US" sz="2400" dirty="0">
                <a:latin typeface="+mn-lt"/>
              </a:rPr>
              <a:t>Molecular scale</a:t>
            </a:r>
          </a:p>
        </p:txBody>
      </p:sp>
      <p:pic>
        <p:nvPicPr>
          <p:cNvPr id="412676" name="Picture 4"/>
          <p:cNvPicPr>
            <a:picLocks noChangeAspect="1" noChangeArrowheads="1"/>
          </p:cNvPicPr>
          <p:nvPr/>
        </p:nvPicPr>
        <p:blipFill>
          <a:blip r:embed="rId8" cstate="screen"/>
          <a:srcRect/>
          <a:stretch>
            <a:fillRect/>
          </a:stretch>
        </p:blipFill>
        <p:spPr bwMode="auto">
          <a:xfrm>
            <a:off x="6979330" y="3432747"/>
            <a:ext cx="1493848" cy="509665"/>
          </a:xfrm>
          <a:prstGeom prst="rect">
            <a:avLst/>
          </a:prstGeom>
          <a:noFill/>
          <a:ln w="9525">
            <a:noFill/>
            <a:miter lim="800000"/>
            <a:headEnd/>
            <a:tailEnd/>
          </a:ln>
          <a:effectLst/>
        </p:spPr>
      </p:pic>
      <p:pic>
        <p:nvPicPr>
          <p:cNvPr id="412677" name="Picture 5"/>
          <p:cNvPicPr>
            <a:picLocks noChangeAspect="1" noChangeArrowheads="1"/>
          </p:cNvPicPr>
          <p:nvPr/>
        </p:nvPicPr>
        <p:blipFill>
          <a:blip r:embed="rId9" cstate="screen"/>
          <a:srcRect/>
          <a:stretch>
            <a:fillRect/>
          </a:stretch>
        </p:blipFill>
        <p:spPr bwMode="auto">
          <a:xfrm>
            <a:off x="6979330" y="4497049"/>
            <a:ext cx="1514007" cy="562346"/>
          </a:xfrm>
          <a:prstGeom prst="rect">
            <a:avLst/>
          </a:prstGeom>
          <a:noFill/>
          <a:ln w="9525">
            <a:noFill/>
            <a:miter lim="800000"/>
            <a:headEnd/>
            <a:tailEnd/>
          </a:ln>
          <a:effectLst/>
        </p:spPr>
      </p:pic>
      <p:pic>
        <p:nvPicPr>
          <p:cNvPr id="412678" name="Picture 6"/>
          <p:cNvPicPr>
            <a:picLocks noChangeAspect="1" noChangeArrowheads="1"/>
          </p:cNvPicPr>
          <p:nvPr/>
        </p:nvPicPr>
        <p:blipFill>
          <a:blip r:embed="rId10" cstate="screen"/>
          <a:srcRect/>
          <a:stretch>
            <a:fillRect/>
          </a:stretch>
        </p:blipFill>
        <p:spPr bwMode="auto">
          <a:xfrm>
            <a:off x="6979330" y="5046728"/>
            <a:ext cx="1514007" cy="563061"/>
          </a:xfrm>
          <a:prstGeom prst="rect">
            <a:avLst/>
          </a:prstGeom>
          <a:noFill/>
          <a:ln w="9525">
            <a:noFill/>
            <a:miter lim="800000"/>
            <a:headEnd/>
            <a:tailEnd/>
          </a:ln>
          <a:effectLst/>
        </p:spPr>
      </p:pic>
      <p:pic>
        <p:nvPicPr>
          <p:cNvPr id="412680" name="Picture 8"/>
          <p:cNvPicPr>
            <a:picLocks noChangeAspect="1" noChangeArrowheads="1"/>
          </p:cNvPicPr>
          <p:nvPr/>
        </p:nvPicPr>
        <p:blipFill>
          <a:blip r:embed="rId11" cstate="screen"/>
          <a:srcRect/>
          <a:stretch>
            <a:fillRect/>
          </a:stretch>
        </p:blipFill>
        <p:spPr bwMode="auto">
          <a:xfrm>
            <a:off x="6979330" y="5594013"/>
            <a:ext cx="1514475" cy="580915"/>
          </a:xfrm>
          <a:prstGeom prst="rect">
            <a:avLst/>
          </a:prstGeom>
          <a:noFill/>
          <a:ln w="9525">
            <a:noFill/>
            <a:miter lim="800000"/>
            <a:headEnd/>
            <a:tailEnd/>
          </a:ln>
          <a:effectLst/>
        </p:spPr>
      </p:pic>
      <p:cxnSp>
        <p:nvCxnSpPr>
          <p:cNvPr id="43" name="Straight Connector 42"/>
          <p:cNvCxnSpPr/>
          <p:nvPr/>
        </p:nvCxnSpPr>
        <p:spPr bwMode="auto">
          <a:xfrm>
            <a:off x="717665" y="3794657"/>
            <a:ext cx="5009803" cy="0"/>
          </a:xfrm>
          <a:prstGeom prst="line">
            <a:avLst/>
          </a:prstGeom>
          <a:noFill/>
          <a:ln w="12700" cap="flat" cmpd="sng" algn="ctr">
            <a:solidFill>
              <a:schemeClr val="tx1"/>
            </a:solidFill>
            <a:prstDash val="sysDot"/>
            <a:round/>
            <a:headEnd type="none" w="lg" len="lg"/>
            <a:tailEnd type="none" w="lg" len="lg"/>
          </a:ln>
          <a:effectLst/>
        </p:spPr>
      </p:cxnSp>
      <p:sp>
        <p:nvSpPr>
          <p:cNvPr id="49" name="TextBox 48"/>
          <p:cNvSpPr txBox="1"/>
          <p:nvPr/>
        </p:nvSpPr>
        <p:spPr>
          <a:xfrm>
            <a:off x="4243503" y="3533051"/>
            <a:ext cx="2967930" cy="461665"/>
          </a:xfrm>
          <a:prstGeom prst="rect">
            <a:avLst/>
          </a:prstGeom>
          <a:solidFill>
            <a:schemeClr val="bg1"/>
          </a:solidFill>
        </p:spPr>
        <p:txBody>
          <a:bodyPr wrap="square" rtlCol="0">
            <a:spAutoFit/>
          </a:bodyPr>
          <a:lstStyle/>
          <a:p>
            <a:r>
              <a:rPr lang="en-US" sz="2400" dirty="0">
                <a:latin typeface="+mn-lt"/>
              </a:rPr>
              <a:t>Inner Viscous scale</a:t>
            </a:r>
          </a:p>
        </p:txBody>
      </p:sp>
      <p:cxnSp>
        <p:nvCxnSpPr>
          <p:cNvPr id="53" name="Straight Connector 52"/>
          <p:cNvCxnSpPr/>
          <p:nvPr/>
        </p:nvCxnSpPr>
        <p:spPr bwMode="auto">
          <a:xfrm>
            <a:off x="675376" y="2928899"/>
            <a:ext cx="6132021" cy="0"/>
          </a:xfrm>
          <a:prstGeom prst="line">
            <a:avLst/>
          </a:prstGeom>
          <a:noFill/>
          <a:ln w="12700" cap="flat" cmpd="sng" algn="ctr">
            <a:solidFill>
              <a:schemeClr val="tx1"/>
            </a:solidFill>
            <a:prstDash val="sysDot"/>
            <a:round/>
            <a:headEnd type="none" w="lg" len="lg"/>
            <a:tailEnd type="none" w="lg" len="lg"/>
          </a:ln>
          <a:effectLst/>
        </p:spPr>
      </p:cxnSp>
      <p:sp>
        <p:nvSpPr>
          <p:cNvPr id="50" name="TextBox 49"/>
          <p:cNvSpPr txBox="1"/>
          <p:nvPr/>
        </p:nvSpPr>
        <p:spPr>
          <a:xfrm>
            <a:off x="2344690" y="2608290"/>
            <a:ext cx="4205999" cy="461665"/>
          </a:xfrm>
          <a:prstGeom prst="rect">
            <a:avLst/>
          </a:prstGeom>
          <a:solidFill>
            <a:schemeClr val="bg1"/>
          </a:solidFill>
        </p:spPr>
        <p:txBody>
          <a:bodyPr wrap="square" rtlCol="0">
            <a:spAutoFit/>
          </a:bodyPr>
          <a:lstStyle/>
          <a:p>
            <a:r>
              <a:rPr lang="en-US" sz="2400" dirty="0">
                <a:latin typeface="+mn-lt"/>
              </a:rPr>
              <a:t>Rapid Mix flow dimension</a:t>
            </a:r>
          </a:p>
        </p:txBody>
      </p:sp>
      <p:sp>
        <p:nvSpPr>
          <p:cNvPr id="41" name="Oval 40"/>
          <p:cNvSpPr/>
          <p:nvPr/>
        </p:nvSpPr>
        <p:spPr bwMode="auto">
          <a:xfrm>
            <a:off x="6271982" y="4506097"/>
            <a:ext cx="304800" cy="288325"/>
          </a:xfrm>
          <a:prstGeom prst="ellipse">
            <a:avLst/>
          </a:prstGeom>
          <a:noFill/>
          <a:ln w="127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400" b="0" i="0" u="none" strike="noStrike" cap="none" normalizeH="0" baseline="0">
              <a:ln>
                <a:noFill/>
              </a:ln>
              <a:solidFill>
                <a:schemeClr val="tx1"/>
              </a:solidFill>
              <a:effectLst/>
              <a:latin typeface="+mn-lt"/>
            </a:endParaRPr>
          </a:p>
        </p:txBody>
      </p:sp>
      <p:pic>
        <p:nvPicPr>
          <p:cNvPr id="42" name="Picture 26" descr="pipeli1"/>
          <p:cNvPicPr>
            <a:picLocks noChangeAspect="1" noChangeArrowheads="1"/>
          </p:cNvPicPr>
          <p:nvPr/>
        </p:nvPicPr>
        <p:blipFill>
          <a:blip r:embed="rId12" cstate="print">
            <a:clrChange>
              <a:clrFrom>
                <a:srgbClr val="FFFFFF"/>
              </a:clrFrom>
              <a:clrTo>
                <a:srgbClr val="FFFFFF">
                  <a:alpha val="0"/>
                </a:srgbClr>
              </a:clrTo>
            </a:clrChange>
          </a:blip>
          <a:srcRect/>
          <a:stretch>
            <a:fillRect/>
          </a:stretch>
        </p:blipFill>
        <p:spPr bwMode="auto">
          <a:xfrm>
            <a:off x="8048625" y="1857957"/>
            <a:ext cx="1095375" cy="1547812"/>
          </a:xfrm>
          <a:prstGeom prst="rect">
            <a:avLst/>
          </a:prstGeom>
          <a:noFill/>
        </p:spPr>
      </p:pic>
      <p:sp>
        <p:nvSpPr>
          <p:cNvPr id="48" name="TextBox 47"/>
          <p:cNvSpPr txBox="1"/>
          <p:nvPr/>
        </p:nvSpPr>
        <p:spPr>
          <a:xfrm>
            <a:off x="1701872" y="4668701"/>
            <a:ext cx="2182134" cy="461665"/>
          </a:xfrm>
          <a:prstGeom prst="rect">
            <a:avLst/>
          </a:prstGeom>
          <a:solidFill>
            <a:schemeClr val="bg1"/>
          </a:solidFill>
        </p:spPr>
        <p:txBody>
          <a:bodyPr wrap="square" rtlCol="0">
            <a:spAutoFit/>
          </a:bodyPr>
          <a:lstStyle/>
          <a:p>
            <a:pPr algn="ctr"/>
            <a:r>
              <a:rPr lang="en-US" sz="2400" dirty="0">
                <a:latin typeface="+mn-lt"/>
              </a:rPr>
              <a:t>Viscous shear</a:t>
            </a:r>
          </a:p>
        </p:txBody>
      </p:sp>
      <p:cxnSp>
        <p:nvCxnSpPr>
          <p:cNvPr id="52" name="Straight Arrow Connector 51"/>
          <p:cNvCxnSpPr/>
          <p:nvPr/>
        </p:nvCxnSpPr>
        <p:spPr bwMode="auto">
          <a:xfrm>
            <a:off x="2121730" y="5594013"/>
            <a:ext cx="4857" cy="1202401"/>
          </a:xfrm>
          <a:prstGeom prst="straightConnector1">
            <a:avLst/>
          </a:prstGeom>
          <a:noFill/>
          <a:ln w="25400" cap="flat" cmpd="sng" algn="ctr">
            <a:solidFill>
              <a:schemeClr val="tx1"/>
            </a:solidFill>
            <a:prstDash val="solid"/>
            <a:round/>
            <a:headEnd type="triangle" w="lg" len="lg"/>
            <a:tailEnd type="triangle" w="lg" len="lg"/>
          </a:ln>
          <a:effectLst/>
        </p:spPr>
      </p:cxnSp>
      <p:sp>
        <p:nvSpPr>
          <p:cNvPr id="31" name="TextBox 30"/>
          <p:cNvSpPr txBox="1"/>
          <p:nvPr/>
        </p:nvSpPr>
        <p:spPr>
          <a:xfrm>
            <a:off x="1728764" y="5855422"/>
            <a:ext cx="2758053" cy="461665"/>
          </a:xfrm>
          <a:prstGeom prst="rect">
            <a:avLst/>
          </a:prstGeom>
          <a:solidFill>
            <a:schemeClr val="bg1"/>
          </a:solidFill>
        </p:spPr>
        <p:txBody>
          <a:bodyPr wrap="square" rtlCol="0">
            <a:spAutoFit/>
          </a:bodyPr>
          <a:lstStyle/>
          <a:p>
            <a:pPr algn="ctr"/>
            <a:r>
              <a:rPr lang="en-US" sz="2400" dirty="0">
                <a:latin typeface="+mn-lt"/>
              </a:rPr>
              <a:t>Molecular diffusion</a:t>
            </a:r>
          </a:p>
        </p:txBody>
      </p:sp>
      <p:pic>
        <p:nvPicPr>
          <p:cNvPr id="5" name="Picture 4">
            <a:extLst>
              <a:ext uri="{FF2B5EF4-FFF2-40B4-BE49-F238E27FC236}">
                <a16:creationId xmlns:a16="http://schemas.microsoft.com/office/drawing/2014/main" id="{350C4B93-74A6-456D-AB29-D595B3A082F6}"/>
              </a:ext>
            </a:extLst>
          </p:cNvPr>
          <p:cNvPicPr>
            <a:picLocks noChangeAspect="1"/>
          </p:cNvPicPr>
          <p:nvPr>
            <p:custDataLst>
              <p:tags r:id="rId2"/>
            </p:custDataLst>
          </p:nvPr>
        </p:nvPicPr>
        <p:blipFill>
          <a:blip r:embed="rId13" cstate="print">
            <a:extLst>
              <a:ext uri="{28A0092B-C50C-407E-A947-70E740481C1C}">
                <a14:useLocalDpi xmlns:a14="http://schemas.microsoft.com/office/drawing/2010/main" val="0"/>
              </a:ext>
            </a:extLst>
          </a:blip>
          <a:stretch>
            <a:fillRect/>
          </a:stretch>
        </p:blipFill>
        <p:spPr>
          <a:xfrm>
            <a:off x="2658190" y="3886676"/>
            <a:ext cx="1394811" cy="548884"/>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Three steps for mixing</a:t>
            </a:r>
            <a:endParaRPr lang="en-US" dirty="0"/>
          </a:p>
        </p:txBody>
      </p:sp>
      <p:sp>
        <p:nvSpPr>
          <p:cNvPr id="3" name="Content Placeholder 2"/>
          <p:cNvSpPr>
            <a:spLocks noGrp="1"/>
          </p:cNvSpPr>
          <p:nvPr>
            <p:ph idx="1"/>
          </p:nvPr>
        </p:nvSpPr>
        <p:spPr/>
        <p:txBody>
          <a:bodyPr/>
          <a:lstStyle/>
          <a:p>
            <a:r>
              <a:rPr lang="en-US" sz="2800" dirty="0"/>
              <a:t>Large scale eddies to mix at the dimension of the reactor (Macro mixing)</a:t>
            </a:r>
          </a:p>
          <a:p>
            <a:pPr lvl="1"/>
            <a:r>
              <a:rPr lang="en-US" sz="2400" dirty="0"/>
              <a:t>Generate large eddies</a:t>
            </a:r>
          </a:p>
          <a:p>
            <a:pPr lvl="1"/>
            <a:r>
              <a:rPr lang="en-US" sz="2400" dirty="0"/>
              <a:t>Flow expansion with dimensions similar to the dimension of the reactor, pipe, or channel</a:t>
            </a:r>
          </a:p>
          <a:p>
            <a:pPr lvl="1"/>
            <a:r>
              <a:rPr lang="en-US" sz="2400" dirty="0"/>
              <a:t>Critical if the flow splits between treatment trains</a:t>
            </a:r>
          </a:p>
          <a:p>
            <a:r>
              <a:rPr lang="en-US" sz="2800" dirty="0"/>
              <a:t>Turbulence to mix down to the scale of the smallest eddies (Micro mixing)</a:t>
            </a:r>
          </a:p>
          <a:p>
            <a:r>
              <a:rPr lang="en-US" sz="2800" dirty="0"/>
              <a:t>Fluid shear and diffusion to transport the coagulant nanoparticles to the particles and pathogens</a:t>
            </a:r>
          </a:p>
        </p:txBody>
      </p:sp>
      <p:sp>
        <p:nvSpPr>
          <p:cNvPr id="4" name="Right Brace 3"/>
          <p:cNvSpPr/>
          <p:nvPr/>
        </p:nvSpPr>
        <p:spPr>
          <a:xfrm>
            <a:off x="7250464" y="4240227"/>
            <a:ext cx="493614" cy="2395242"/>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TextBox 4"/>
          <p:cNvSpPr txBox="1"/>
          <p:nvPr/>
        </p:nvSpPr>
        <p:spPr>
          <a:xfrm>
            <a:off x="7841183" y="4745350"/>
            <a:ext cx="1100517" cy="1384995"/>
          </a:xfrm>
          <a:prstGeom prst="rect">
            <a:avLst/>
          </a:prstGeom>
          <a:noFill/>
        </p:spPr>
        <p:txBody>
          <a:bodyPr wrap="square" rtlCol="0">
            <a:spAutoFit/>
          </a:bodyPr>
          <a:lstStyle/>
          <a:p>
            <a:r>
              <a:rPr lang="en-US" dirty="0"/>
              <a:t>Goals aren’t clear</a:t>
            </a:r>
          </a:p>
        </p:txBody>
      </p:sp>
    </p:spTree>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Possible constraints</a:t>
            </a:r>
          </a:p>
        </p:txBody>
      </p:sp>
      <p:sp>
        <p:nvSpPr>
          <p:cNvPr id="3" name="Content Placeholder 2"/>
          <p:cNvSpPr>
            <a:spLocks noGrp="1"/>
          </p:cNvSpPr>
          <p:nvPr>
            <p:ph idx="1"/>
          </p:nvPr>
        </p:nvSpPr>
        <p:spPr/>
        <p:txBody>
          <a:bodyPr/>
          <a:lstStyle/>
          <a:p>
            <a:r>
              <a:rPr lang="en-US" sz="2800" dirty="0"/>
              <a:t>Fluid must be fully turbulent to get efficient mixing by eddies</a:t>
            </a:r>
          </a:p>
          <a:p>
            <a:pPr lvl="1"/>
            <a:r>
              <a:rPr lang="en-US" sz="2400" dirty="0"/>
              <a:t>Re&gt;10,000 (this seems like a good goal)</a:t>
            </a:r>
          </a:p>
          <a:p>
            <a:r>
              <a:rPr lang="en-US" sz="2800" dirty="0"/>
              <a:t>Uniform distribution of coagulant between particles (all particles get some glue)</a:t>
            </a:r>
          </a:p>
          <a:p>
            <a:pPr lvl="1"/>
            <a:r>
              <a:rPr lang="en-US" sz="2400" dirty="0"/>
              <a:t>Constraint isn’t obvious</a:t>
            </a:r>
          </a:p>
          <a:p>
            <a:r>
              <a:rPr lang="en-US" sz="2800" dirty="0"/>
              <a:t>Shear/Diffusion of nanoparticles from fluid phase to particle surfaces occurs in a reasonable amount of time (ideally completed before flocculation) </a:t>
            </a:r>
          </a:p>
          <a:p>
            <a:pPr lvl="1"/>
            <a:r>
              <a:rPr lang="en-US" sz="2400" dirty="0"/>
              <a:t>Might not be possible</a:t>
            </a:r>
          </a:p>
          <a:p>
            <a:endParaRPr lang="en-US" sz="2800" dirty="0"/>
          </a:p>
        </p:txBody>
      </p:sp>
    </p:spTree>
    <p:extLst>
      <p:ext uri="{BB962C8B-B14F-4D97-AF65-F5344CB8AC3E}">
        <p14:creationId xmlns:p14="http://schemas.microsoft.com/office/powerpoint/2010/main" val="642692631"/>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0194" name="Rectangle 2"/>
          <p:cNvSpPr>
            <a:spLocks noGrp="1" noChangeArrowheads="1"/>
          </p:cNvSpPr>
          <p:nvPr>
            <p:ph type="title"/>
          </p:nvPr>
        </p:nvSpPr>
        <p:spPr/>
        <p:txBody>
          <a:bodyPr/>
          <a:lstStyle/>
          <a:p>
            <a:r>
              <a:rPr lang="en-US" sz="4000"/>
              <a:t>Turbulence – Mixing – Energy Dissipation</a:t>
            </a:r>
          </a:p>
        </p:txBody>
      </p:sp>
      <p:sp>
        <p:nvSpPr>
          <p:cNvPr id="520195" name="Rectangle 3"/>
          <p:cNvSpPr>
            <a:spLocks noGrp="1" noChangeArrowheads="1"/>
          </p:cNvSpPr>
          <p:nvPr>
            <p:ph idx="1"/>
          </p:nvPr>
        </p:nvSpPr>
        <p:spPr/>
        <p:txBody>
          <a:bodyPr/>
          <a:lstStyle/>
          <a:p>
            <a:r>
              <a:rPr lang="en-US" dirty="0"/>
              <a:t>The turbulent eddies cause stretching and thinning of concentration gradients and “shuffle” packets of fluid </a:t>
            </a:r>
          </a:p>
          <a:p>
            <a:r>
              <a:rPr lang="en-US" dirty="0"/>
              <a:t>The intensity of the turbulence can be characterized by the rate at which mechanical energy is being lost to thermal energy</a:t>
            </a:r>
          </a:p>
        </p:txBody>
      </p:sp>
      <p:pic>
        <p:nvPicPr>
          <p:cNvPr id="3" name="Picture 2">
            <a:extLst>
              <a:ext uri="{FF2B5EF4-FFF2-40B4-BE49-F238E27FC236}">
                <a16:creationId xmlns:a16="http://schemas.microsoft.com/office/drawing/2014/main" id="{E791D575-D9ED-4644-9A97-1193A01F7FA2}"/>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1037558" y="5446207"/>
            <a:ext cx="7068883" cy="679956"/>
          </a:xfrm>
          <a:prstGeom prst="rect">
            <a:avLst/>
          </a:prstGeom>
        </p:spPr>
      </p:pic>
    </p:spTree>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5074" name="Rectangle 2"/>
          <p:cNvSpPr>
            <a:spLocks noGrp="1" noChangeArrowheads="1"/>
          </p:cNvSpPr>
          <p:nvPr>
            <p:ph type="title"/>
          </p:nvPr>
        </p:nvSpPr>
        <p:spPr/>
        <p:txBody>
          <a:bodyPr/>
          <a:lstStyle/>
          <a:p>
            <a:r>
              <a:rPr lang="en-US" dirty="0"/>
              <a:t>How Far Can Turbulence Mix? (Viscous inner scale)</a:t>
            </a:r>
          </a:p>
        </p:txBody>
      </p:sp>
      <p:sp>
        <p:nvSpPr>
          <p:cNvPr id="515075" name="Rectangle 3"/>
          <p:cNvSpPr>
            <a:spLocks noGrp="1" noChangeArrowheads="1"/>
          </p:cNvSpPr>
          <p:nvPr>
            <p:ph idx="1"/>
          </p:nvPr>
        </p:nvSpPr>
        <p:spPr>
          <a:xfrm>
            <a:off x="292100" y="1692242"/>
            <a:ext cx="3625850" cy="4114800"/>
          </a:xfrm>
        </p:spPr>
        <p:txBody>
          <a:bodyPr/>
          <a:lstStyle/>
          <a:p>
            <a:pPr>
              <a:lnSpc>
                <a:spcPct val="90000"/>
              </a:lnSpc>
            </a:pPr>
            <a:r>
              <a:rPr lang="en-US" sz="2800" dirty="0"/>
              <a:t>Dissipates </a:t>
            </a:r>
            <a:r>
              <a:rPr lang="en-US" sz="2800" b="1" u="sng" dirty="0"/>
              <a:t>energy</a:t>
            </a:r>
            <a:r>
              <a:rPr lang="en-US" sz="2800" dirty="0"/>
              <a:t> from the mean flow through chaotic eddies and through </a:t>
            </a:r>
            <a:r>
              <a:rPr lang="en-US" sz="2800" b="1" u="sng" dirty="0"/>
              <a:t>viscosity</a:t>
            </a:r>
            <a:r>
              <a:rPr lang="en-US" sz="2800" dirty="0"/>
              <a:t> where the kinetic energy is converted to heat</a:t>
            </a:r>
          </a:p>
          <a:p>
            <a:pPr>
              <a:lnSpc>
                <a:spcPct val="90000"/>
              </a:lnSpc>
            </a:pPr>
            <a:r>
              <a:rPr lang="en-US" sz="2800" dirty="0"/>
              <a:t>Turbulence is a great mixer down to about 50x* the Kolmogorov scale</a:t>
            </a:r>
          </a:p>
        </p:txBody>
      </p:sp>
      <p:sp>
        <p:nvSpPr>
          <p:cNvPr id="515077" name="Text Box 5"/>
          <p:cNvSpPr txBox="1">
            <a:spLocks noChangeArrowheads="1"/>
          </p:cNvSpPr>
          <p:nvPr/>
        </p:nvSpPr>
        <p:spPr bwMode="auto">
          <a:xfrm>
            <a:off x="4426998" y="2061949"/>
            <a:ext cx="2747963" cy="396875"/>
          </a:xfrm>
          <a:prstGeom prst="rect">
            <a:avLst/>
          </a:prstGeom>
          <a:noFill/>
          <a:ln w="12700" algn="ctr">
            <a:noFill/>
            <a:miter lim="800000"/>
            <a:headEnd type="none" w="lg" len="med"/>
            <a:tailEnd type="none" w="lg" len="med"/>
          </a:ln>
          <a:effectLst/>
        </p:spPr>
        <p:txBody>
          <a:bodyPr wrap="none">
            <a:spAutoFit/>
          </a:bodyPr>
          <a:lstStyle/>
          <a:p>
            <a:r>
              <a:rPr lang="en-US" sz="2000" dirty="0"/>
              <a:t>Kolmogorov length scale</a:t>
            </a:r>
          </a:p>
        </p:txBody>
      </p:sp>
      <p:sp>
        <p:nvSpPr>
          <p:cNvPr id="515086" name="Text Box 14"/>
          <p:cNvSpPr txBox="1">
            <a:spLocks noChangeArrowheads="1"/>
          </p:cNvSpPr>
          <p:nvPr/>
        </p:nvSpPr>
        <p:spPr bwMode="auto">
          <a:xfrm>
            <a:off x="5551991" y="6457890"/>
            <a:ext cx="3592009" cy="400110"/>
          </a:xfrm>
          <a:prstGeom prst="rect">
            <a:avLst/>
          </a:prstGeom>
          <a:noFill/>
          <a:ln w="12700" algn="ctr">
            <a:noFill/>
            <a:miter lim="800000"/>
            <a:headEnd type="none" w="lg" len="med"/>
            <a:tailEnd type="none" w="lg" len="med"/>
          </a:ln>
          <a:effectLst/>
        </p:spPr>
        <p:txBody>
          <a:bodyPr wrap="none">
            <a:spAutoFit/>
          </a:bodyPr>
          <a:lstStyle/>
          <a:p>
            <a:r>
              <a:rPr lang="en-US" sz="2000" dirty="0">
                <a:latin typeface="Symbol" pitchFamily="18" charset="2"/>
              </a:rPr>
              <a:t>n,</a:t>
            </a:r>
            <a:r>
              <a:rPr lang="en-US" sz="2000" dirty="0"/>
              <a:t> viscosity, for water is 10</a:t>
            </a:r>
            <a:r>
              <a:rPr lang="en-US" sz="2000" baseline="30000" dirty="0"/>
              <a:t>-6 </a:t>
            </a:r>
            <a:r>
              <a:rPr lang="en-US" sz="2000" dirty="0"/>
              <a:t>m</a:t>
            </a:r>
            <a:r>
              <a:rPr lang="en-US" sz="2000" baseline="30000" dirty="0"/>
              <a:t>2</a:t>
            </a:r>
            <a:r>
              <a:rPr lang="en-US" sz="2000" dirty="0"/>
              <a:t>/s</a:t>
            </a:r>
          </a:p>
        </p:txBody>
      </p:sp>
      <p:sp>
        <p:nvSpPr>
          <p:cNvPr id="15" name="TextBox 14"/>
          <p:cNvSpPr txBox="1"/>
          <p:nvPr/>
        </p:nvSpPr>
        <p:spPr>
          <a:xfrm>
            <a:off x="261255" y="6330491"/>
            <a:ext cx="5202963" cy="523220"/>
          </a:xfrm>
          <a:prstGeom prst="rect">
            <a:avLst/>
          </a:prstGeom>
          <a:noFill/>
        </p:spPr>
        <p:txBody>
          <a:bodyPr wrap="none" rtlCol="0">
            <a:spAutoFit/>
          </a:bodyPr>
          <a:lstStyle/>
          <a:p>
            <a:r>
              <a:rPr lang="en-US" dirty="0">
                <a:solidFill>
                  <a:schemeClr val="accent4"/>
                </a:solidFill>
              </a:rPr>
              <a:t>Viscosity kills inertia (and eddies)!</a:t>
            </a:r>
          </a:p>
        </p:txBody>
      </p:sp>
      <p:sp>
        <p:nvSpPr>
          <p:cNvPr id="17" name="Text Box 5"/>
          <p:cNvSpPr txBox="1">
            <a:spLocks noChangeArrowheads="1"/>
          </p:cNvSpPr>
          <p:nvPr/>
        </p:nvSpPr>
        <p:spPr bwMode="auto">
          <a:xfrm>
            <a:off x="4426998" y="2674691"/>
            <a:ext cx="2836033" cy="400110"/>
          </a:xfrm>
          <a:prstGeom prst="rect">
            <a:avLst/>
          </a:prstGeom>
          <a:noFill/>
          <a:ln w="12700" algn="ctr">
            <a:noFill/>
            <a:miter lim="800000"/>
            <a:headEnd type="none" w="lg" len="med"/>
            <a:tailEnd type="none" w="lg" len="med"/>
          </a:ln>
          <a:effectLst/>
        </p:spPr>
        <p:txBody>
          <a:bodyPr wrap="none">
            <a:spAutoFit/>
          </a:bodyPr>
          <a:lstStyle/>
          <a:p>
            <a:r>
              <a:rPr lang="en-US" sz="2000" dirty="0"/>
              <a:t>Inner viscous length scale</a:t>
            </a:r>
          </a:p>
        </p:txBody>
      </p:sp>
      <p:graphicFrame>
        <p:nvGraphicFramePr>
          <p:cNvPr id="5" name="Object 4"/>
          <p:cNvGraphicFramePr>
            <a:graphicFrameLocks noChangeAspect="1"/>
          </p:cNvGraphicFramePr>
          <p:nvPr>
            <p:extLst>
              <p:ext uri="{D42A27DB-BD31-4B8C-83A1-F6EECF244321}">
                <p14:modId xmlns:p14="http://schemas.microsoft.com/office/powerpoint/2010/main" val="2447877752"/>
              </p:ext>
            </p:extLst>
          </p:nvPr>
        </p:nvGraphicFramePr>
        <p:xfrm>
          <a:off x="5417479" y="3648015"/>
          <a:ext cx="3476625" cy="2809875"/>
        </p:xfrm>
        <a:graphic>
          <a:graphicData uri="http://schemas.openxmlformats.org/presentationml/2006/ole">
            <mc:AlternateContent xmlns:mc="http://schemas.openxmlformats.org/markup-compatibility/2006">
              <mc:Choice xmlns:v="urn:schemas-microsoft-com:vml" Requires="v">
                <p:oleObj spid="_x0000_s515526" name="Mathcad" r:id="rId12" imgW="3476520" imgH="2809800" progId="Mathcad">
                  <p:embed/>
                </p:oleObj>
              </mc:Choice>
              <mc:Fallback>
                <p:oleObj name="Mathcad" r:id="rId12" imgW="3476520" imgH="2809800" progId="Mathcad">
                  <p:embed/>
                  <p:pic>
                    <p:nvPicPr>
                      <p:cNvPr id="0" name=""/>
                      <p:cNvPicPr/>
                      <p:nvPr/>
                    </p:nvPicPr>
                    <p:blipFill>
                      <a:blip r:embed="rId13"/>
                      <a:stretch>
                        <a:fillRect/>
                      </a:stretch>
                    </p:blipFill>
                    <p:spPr>
                      <a:xfrm>
                        <a:off x="5417479" y="3648015"/>
                        <a:ext cx="3476625" cy="2809875"/>
                      </a:xfrm>
                      <a:prstGeom prst="rect">
                        <a:avLst/>
                      </a:prstGeom>
                    </p:spPr>
                  </p:pic>
                </p:oleObj>
              </mc:Fallback>
            </mc:AlternateContent>
          </a:graphicData>
        </a:graphic>
      </p:graphicFrame>
      <p:sp>
        <p:nvSpPr>
          <p:cNvPr id="3" name="TextBox 2"/>
          <p:cNvSpPr txBox="1"/>
          <p:nvPr/>
        </p:nvSpPr>
        <p:spPr>
          <a:xfrm>
            <a:off x="6713838" y="4160108"/>
            <a:ext cx="1878227" cy="830997"/>
          </a:xfrm>
          <a:prstGeom prst="rect">
            <a:avLst/>
          </a:prstGeom>
          <a:noFill/>
        </p:spPr>
        <p:txBody>
          <a:bodyPr wrap="square" rtlCol="0">
            <a:spAutoFit/>
          </a:bodyPr>
          <a:lstStyle/>
          <a:p>
            <a:pPr algn="r"/>
            <a:r>
              <a:rPr lang="en-US" sz="2400" dirty="0"/>
              <a:t>Eddies cause mixing</a:t>
            </a:r>
          </a:p>
        </p:txBody>
      </p:sp>
      <p:sp>
        <p:nvSpPr>
          <p:cNvPr id="13" name="TextBox 12"/>
          <p:cNvSpPr txBox="1"/>
          <p:nvPr/>
        </p:nvSpPr>
        <p:spPr>
          <a:xfrm>
            <a:off x="6120713" y="5058032"/>
            <a:ext cx="1812325" cy="830997"/>
          </a:xfrm>
          <a:prstGeom prst="rect">
            <a:avLst/>
          </a:prstGeom>
          <a:noFill/>
        </p:spPr>
        <p:txBody>
          <a:bodyPr wrap="square" rtlCol="0">
            <a:spAutoFit/>
          </a:bodyPr>
          <a:lstStyle/>
          <a:p>
            <a:r>
              <a:rPr lang="en-US" sz="2400" dirty="0"/>
              <a:t>Shear </a:t>
            </a:r>
            <a:br>
              <a:rPr lang="en-US" sz="2400" dirty="0"/>
            </a:br>
            <a:r>
              <a:rPr lang="en-US" sz="2400" dirty="0"/>
              <a:t>and diffusion</a:t>
            </a:r>
          </a:p>
        </p:txBody>
      </p:sp>
      <p:sp>
        <p:nvSpPr>
          <p:cNvPr id="6" name="Rectangle 5"/>
          <p:cNvSpPr/>
          <p:nvPr/>
        </p:nvSpPr>
        <p:spPr>
          <a:xfrm>
            <a:off x="407773" y="6082325"/>
            <a:ext cx="4572000" cy="307777"/>
          </a:xfrm>
          <a:prstGeom prst="rect">
            <a:avLst/>
          </a:prstGeom>
        </p:spPr>
        <p:txBody>
          <a:bodyPr>
            <a:spAutoFit/>
          </a:bodyPr>
          <a:lstStyle/>
          <a:p>
            <a:pPr eaLnBrk="1" hangingPunct="1">
              <a:spcBef>
                <a:spcPct val="30000"/>
              </a:spcBef>
              <a:defRPr/>
            </a:pPr>
            <a:r>
              <a:rPr lang="en-US" sz="1400" dirty="0"/>
              <a:t>*http://dimotakis.caltech.edu/pdf/Dimotakis_JFM2000.pdf</a:t>
            </a:r>
          </a:p>
        </p:txBody>
      </p:sp>
      <p:pic>
        <p:nvPicPr>
          <p:cNvPr id="12" name="Picture 11">
            <a:extLst>
              <a:ext uri="{FF2B5EF4-FFF2-40B4-BE49-F238E27FC236}">
                <a16:creationId xmlns:a16="http://schemas.microsoft.com/office/drawing/2014/main" id="{23D04C17-9D05-4ADC-AE65-D48F5849F4EE}"/>
              </a:ext>
            </a:extLst>
          </p:cNvPr>
          <p:cNvPicPr>
            <a:picLocks noChangeAspect="1"/>
          </p:cNvPicPr>
          <p:nvPr>
            <p:custDataLst>
              <p:tags r:id="rId2"/>
            </p:custDataLst>
          </p:nvPr>
        </p:nvPicPr>
        <p:blipFill>
          <a:blip r:embed="rId14" cstate="print">
            <a:extLst>
              <a:ext uri="{28A0092B-C50C-407E-A947-70E740481C1C}">
                <a14:useLocalDpi xmlns:a14="http://schemas.microsoft.com/office/drawing/2010/main" val="0"/>
              </a:ext>
            </a:extLst>
          </a:blip>
          <a:stretch>
            <a:fillRect/>
          </a:stretch>
        </p:blipFill>
        <p:spPr>
          <a:xfrm>
            <a:off x="9597338" y="0"/>
            <a:ext cx="3713524" cy="830476"/>
          </a:xfrm>
          <a:prstGeom prst="rect">
            <a:avLst/>
          </a:prstGeom>
        </p:spPr>
      </p:pic>
      <p:pic>
        <p:nvPicPr>
          <p:cNvPr id="16" name="Picture 15">
            <a:extLst>
              <a:ext uri="{FF2B5EF4-FFF2-40B4-BE49-F238E27FC236}">
                <a16:creationId xmlns:a16="http://schemas.microsoft.com/office/drawing/2014/main" id="{9BA5C3AE-1697-4A85-8403-02D6DA4EE8EA}"/>
              </a:ext>
            </a:extLst>
          </p:cNvPr>
          <p:cNvPicPr>
            <a:picLocks noChangeAspect="1"/>
          </p:cNvPicPr>
          <p:nvPr>
            <p:custDataLst>
              <p:tags r:id="rId3"/>
            </p:custDataLst>
          </p:nvPr>
        </p:nvPicPr>
        <p:blipFill>
          <a:blip r:embed="rId15" cstate="print">
            <a:extLst>
              <a:ext uri="{28A0092B-C50C-407E-A947-70E740481C1C}">
                <a14:useLocalDpi xmlns:a14="http://schemas.microsoft.com/office/drawing/2010/main" val="0"/>
              </a:ext>
            </a:extLst>
          </a:blip>
          <a:stretch>
            <a:fillRect/>
          </a:stretch>
        </p:blipFill>
        <p:spPr>
          <a:xfrm>
            <a:off x="9597338" y="1107981"/>
            <a:ext cx="2099809" cy="263619"/>
          </a:xfrm>
          <a:prstGeom prst="rect">
            <a:avLst/>
          </a:prstGeom>
        </p:spPr>
      </p:pic>
      <p:pic>
        <p:nvPicPr>
          <p:cNvPr id="19" name="Picture 18">
            <a:extLst>
              <a:ext uri="{FF2B5EF4-FFF2-40B4-BE49-F238E27FC236}">
                <a16:creationId xmlns:a16="http://schemas.microsoft.com/office/drawing/2014/main" id="{24A35D7E-7FC5-4699-A652-BA3663471908}"/>
              </a:ext>
            </a:extLst>
          </p:cNvPr>
          <p:cNvPicPr>
            <a:picLocks noChangeAspect="1"/>
          </p:cNvPicPr>
          <p:nvPr>
            <p:custDataLst>
              <p:tags r:id="rId4"/>
            </p:custDataLst>
          </p:nvPr>
        </p:nvPicPr>
        <p:blipFill>
          <a:blip r:embed="rId16" cstate="print">
            <a:extLst>
              <a:ext uri="{28A0092B-C50C-407E-A947-70E740481C1C}">
                <a14:useLocalDpi xmlns:a14="http://schemas.microsoft.com/office/drawing/2010/main" val="0"/>
              </a:ext>
            </a:extLst>
          </a:blip>
          <a:stretch>
            <a:fillRect/>
          </a:stretch>
        </p:blipFill>
        <p:spPr>
          <a:xfrm>
            <a:off x="9597338" y="1872162"/>
            <a:ext cx="2755047" cy="559238"/>
          </a:xfrm>
          <a:prstGeom prst="rect">
            <a:avLst/>
          </a:prstGeom>
        </p:spPr>
      </p:pic>
      <p:pic>
        <p:nvPicPr>
          <p:cNvPr id="21" name="Picture 20">
            <a:extLst>
              <a:ext uri="{FF2B5EF4-FFF2-40B4-BE49-F238E27FC236}">
                <a16:creationId xmlns:a16="http://schemas.microsoft.com/office/drawing/2014/main" id="{8BE877D2-2C62-46F2-AC44-2F2509E8C914}"/>
              </a:ext>
            </a:extLst>
          </p:cNvPr>
          <p:cNvPicPr>
            <a:picLocks noChangeAspect="1"/>
          </p:cNvPicPr>
          <p:nvPr>
            <p:custDataLst>
              <p:tags r:id="rId5"/>
            </p:custDataLst>
          </p:nvPr>
        </p:nvPicPr>
        <p:blipFill>
          <a:blip r:embed="rId17" cstate="print">
            <a:extLst>
              <a:ext uri="{28A0092B-C50C-407E-A947-70E740481C1C}">
                <a14:useLocalDpi xmlns:a14="http://schemas.microsoft.com/office/drawing/2010/main" val="0"/>
              </a:ext>
            </a:extLst>
          </a:blip>
          <a:stretch>
            <a:fillRect/>
          </a:stretch>
        </p:blipFill>
        <p:spPr>
          <a:xfrm>
            <a:off x="9597338" y="2759372"/>
            <a:ext cx="2206476" cy="630857"/>
          </a:xfrm>
          <a:prstGeom prst="rect">
            <a:avLst/>
          </a:prstGeom>
        </p:spPr>
      </p:pic>
      <p:pic>
        <p:nvPicPr>
          <p:cNvPr id="23" name="Picture 22">
            <a:extLst>
              <a:ext uri="{FF2B5EF4-FFF2-40B4-BE49-F238E27FC236}">
                <a16:creationId xmlns:a16="http://schemas.microsoft.com/office/drawing/2014/main" id="{F925B9F3-AC77-4F15-89CD-CE900E177018}"/>
              </a:ext>
            </a:extLst>
          </p:cNvPr>
          <p:cNvPicPr>
            <a:picLocks noChangeAspect="1"/>
          </p:cNvPicPr>
          <p:nvPr>
            <p:custDataLst>
              <p:tags r:id="rId6"/>
            </p:custDataLst>
          </p:nvPr>
        </p:nvPicPr>
        <p:blipFill>
          <a:blip r:embed="rId18" cstate="print">
            <a:extLst>
              <a:ext uri="{28A0092B-C50C-407E-A947-70E740481C1C}">
                <a14:useLocalDpi xmlns:a14="http://schemas.microsoft.com/office/drawing/2010/main" val="0"/>
              </a:ext>
            </a:extLst>
          </a:blip>
          <a:stretch>
            <a:fillRect/>
          </a:stretch>
        </p:blipFill>
        <p:spPr>
          <a:xfrm>
            <a:off x="9597338" y="3467772"/>
            <a:ext cx="3731809" cy="707048"/>
          </a:xfrm>
          <a:prstGeom prst="rect">
            <a:avLst/>
          </a:prstGeom>
        </p:spPr>
      </p:pic>
      <p:pic>
        <p:nvPicPr>
          <p:cNvPr id="25" name="Picture 24">
            <a:extLst>
              <a:ext uri="{FF2B5EF4-FFF2-40B4-BE49-F238E27FC236}">
                <a16:creationId xmlns:a16="http://schemas.microsoft.com/office/drawing/2014/main" id="{78684709-46D5-4A57-8784-08ED11A028BE}"/>
              </a:ext>
            </a:extLst>
          </p:cNvPr>
          <p:cNvPicPr>
            <a:picLocks noChangeAspect="1"/>
          </p:cNvPicPr>
          <p:nvPr>
            <p:custDataLst>
              <p:tags r:id="rId7"/>
            </p:custDataLst>
          </p:nvPr>
        </p:nvPicPr>
        <p:blipFill>
          <a:blip r:embed="rId19" cstate="print">
            <a:extLst>
              <a:ext uri="{28A0092B-C50C-407E-A947-70E740481C1C}">
                <a14:useLocalDpi xmlns:a14="http://schemas.microsoft.com/office/drawing/2010/main" val="0"/>
              </a:ext>
            </a:extLst>
          </a:blip>
          <a:stretch>
            <a:fillRect/>
          </a:stretch>
        </p:blipFill>
        <p:spPr>
          <a:xfrm>
            <a:off x="7204657" y="1882435"/>
            <a:ext cx="1456762" cy="707048"/>
          </a:xfrm>
          <a:prstGeom prst="rect">
            <a:avLst/>
          </a:prstGeom>
        </p:spPr>
      </p:pic>
      <p:pic>
        <p:nvPicPr>
          <p:cNvPr id="27" name="Picture 26">
            <a:extLst>
              <a:ext uri="{FF2B5EF4-FFF2-40B4-BE49-F238E27FC236}">
                <a16:creationId xmlns:a16="http://schemas.microsoft.com/office/drawing/2014/main" id="{D835024A-79DE-4D97-97A6-71805D6BBFA0}"/>
              </a:ext>
            </a:extLst>
          </p:cNvPr>
          <p:cNvPicPr>
            <a:picLocks noChangeAspect="1"/>
          </p:cNvPicPr>
          <p:nvPr>
            <p:custDataLst>
              <p:tags r:id="rId8"/>
            </p:custDataLst>
          </p:nvPr>
        </p:nvPicPr>
        <p:blipFill>
          <a:blip r:embed="rId20" cstate="print">
            <a:extLst>
              <a:ext uri="{28A0092B-C50C-407E-A947-70E740481C1C}">
                <a14:useLocalDpi xmlns:a14="http://schemas.microsoft.com/office/drawing/2010/main" val="0"/>
              </a:ext>
            </a:extLst>
          </a:blip>
          <a:stretch>
            <a:fillRect/>
          </a:stretch>
        </p:blipFill>
        <p:spPr>
          <a:xfrm>
            <a:off x="7263031" y="2747233"/>
            <a:ext cx="1312000" cy="230095"/>
          </a:xfrm>
          <a:prstGeom prst="rect">
            <a:avLst/>
          </a:prstGeom>
        </p:spPr>
      </p:pic>
      <p:pic>
        <p:nvPicPr>
          <p:cNvPr id="29" name="Picture 28">
            <a:extLst>
              <a:ext uri="{FF2B5EF4-FFF2-40B4-BE49-F238E27FC236}">
                <a16:creationId xmlns:a16="http://schemas.microsoft.com/office/drawing/2014/main" id="{DDC68AB6-BE3B-4BC3-82DF-6DE603CAAC3E}"/>
              </a:ext>
            </a:extLst>
          </p:cNvPr>
          <p:cNvPicPr>
            <a:picLocks noChangeAspect="1"/>
          </p:cNvPicPr>
          <p:nvPr>
            <p:custDataLst>
              <p:tags r:id="rId9"/>
            </p:custDataLst>
          </p:nvPr>
        </p:nvPicPr>
        <p:blipFill>
          <a:blip r:embed="rId21" cstate="print">
            <a:extLst>
              <a:ext uri="{28A0092B-C50C-407E-A947-70E740481C1C}">
                <a14:useLocalDpi xmlns:a14="http://schemas.microsoft.com/office/drawing/2010/main" val="0"/>
              </a:ext>
            </a:extLst>
          </a:blip>
          <a:stretch>
            <a:fillRect/>
          </a:stretch>
        </p:blipFill>
        <p:spPr>
          <a:xfrm>
            <a:off x="7269429" y="3149877"/>
            <a:ext cx="995048" cy="213333"/>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Mixing below the inner viscous length scale is by shear and diffusion</a:t>
            </a:r>
          </a:p>
        </p:txBody>
      </p:sp>
      <p:sp>
        <p:nvSpPr>
          <p:cNvPr id="3" name="Content Placeholder 2"/>
          <p:cNvSpPr>
            <a:spLocks noGrp="1"/>
          </p:cNvSpPr>
          <p:nvPr>
            <p:ph idx="1"/>
          </p:nvPr>
        </p:nvSpPr>
        <p:spPr/>
        <p:txBody>
          <a:bodyPr/>
          <a:lstStyle/>
          <a:p>
            <a:r>
              <a:rPr lang="en-US" sz="3600" dirty="0"/>
              <a:t>The viscous shear and molecular diffusion processes are both slow</a:t>
            </a:r>
          </a:p>
          <a:p>
            <a:r>
              <a:rPr lang="en-US" sz="3600" dirty="0"/>
              <a:t>There is no practical way to speed diffusion</a:t>
            </a:r>
          </a:p>
          <a:p>
            <a:r>
              <a:rPr lang="en-US" sz="3600" dirty="0"/>
              <a:t>A contact chamber might be helpful*</a:t>
            </a:r>
          </a:p>
          <a:p>
            <a:pPr lvl="1"/>
            <a:r>
              <a:rPr lang="en-US" sz="3200" dirty="0"/>
              <a:t>Time for dissolved organics to diffuse to coagulant nanoparticles</a:t>
            </a:r>
          </a:p>
          <a:p>
            <a:pPr lvl="1"/>
            <a:r>
              <a:rPr lang="en-US" sz="3200" dirty="0"/>
              <a:t>Time for nanoparticles to diffuse to particles and pathogens</a:t>
            </a:r>
          </a:p>
        </p:txBody>
      </p:sp>
      <p:sp>
        <p:nvSpPr>
          <p:cNvPr id="4" name="TextBox 3"/>
          <p:cNvSpPr txBox="1"/>
          <p:nvPr/>
        </p:nvSpPr>
        <p:spPr>
          <a:xfrm>
            <a:off x="5899201" y="6334780"/>
            <a:ext cx="3244799" cy="523220"/>
          </a:xfrm>
          <a:prstGeom prst="rect">
            <a:avLst/>
          </a:prstGeom>
          <a:noFill/>
        </p:spPr>
        <p:txBody>
          <a:bodyPr wrap="none" rtlCol="0">
            <a:spAutoFit/>
          </a:bodyPr>
          <a:lstStyle/>
          <a:p>
            <a:r>
              <a:rPr lang="en-US" dirty="0"/>
              <a:t>* Edge of knowledge</a:t>
            </a:r>
          </a:p>
        </p:txBody>
      </p:sp>
    </p:spTree>
    <p:extLst>
      <p:ext uri="{BB962C8B-B14F-4D97-AF65-F5344CB8AC3E}">
        <p14:creationId xmlns:p14="http://schemas.microsoft.com/office/powerpoint/2010/main" val="1590032775"/>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p:txBody>
          <a:bodyPr/>
          <a:lstStyle/>
          <a:p>
            <a:r>
              <a:rPr lang="en-US" b="0" dirty="0"/>
              <a:t>Gravity separation is awesome, but we need help</a:t>
            </a:r>
          </a:p>
        </p:txBody>
      </p:sp>
      <p:sp>
        <p:nvSpPr>
          <p:cNvPr id="65539" name="Rectangle 3"/>
          <p:cNvSpPr>
            <a:spLocks noGrp="1" noChangeArrowheads="1"/>
          </p:cNvSpPr>
          <p:nvPr>
            <p:ph idx="1"/>
          </p:nvPr>
        </p:nvSpPr>
        <p:spPr/>
        <p:txBody>
          <a:bodyPr/>
          <a:lstStyle/>
          <a:p>
            <a:r>
              <a:rPr lang="en-US" dirty="0"/>
              <a:t>How could we increase the sedimentation rate of small particles?</a:t>
            </a:r>
          </a:p>
        </p:txBody>
      </p:sp>
      <p:sp>
        <p:nvSpPr>
          <p:cNvPr id="65541" name="Text Box 5"/>
          <p:cNvSpPr txBox="1">
            <a:spLocks noChangeArrowheads="1"/>
          </p:cNvSpPr>
          <p:nvPr/>
        </p:nvSpPr>
        <p:spPr bwMode="auto">
          <a:xfrm>
            <a:off x="5597525" y="2568575"/>
            <a:ext cx="3546475" cy="946150"/>
          </a:xfrm>
          <a:prstGeom prst="rect">
            <a:avLst/>
          </a:prstGeom>
          <a:noFill/>
          <a:ln w="12700">
            <a:noFill/>
            <a:miter lim="800000"/>
            <a:headEnd type="none" w="lg" len="med"/>
            <a:tailEnd type="none" w="lg" len="med"/>
          </a:ln>
          <a:effectLst/>
        </p:spPr>
        <p:txBody>
          <a:bodyPr>
            <a:spAutoFit/>
          </a:bodyPr>
          <a:lstStyle/>
          <a:p>
            <a:pPr>
              <a:spcBef>
                <a:spcPct val="0"/>
              </a:spcBef>
            </a:pPr>
            <a:r>
              <a:rPr lang="en-US" dirty="0">
                <a:solidFill>
                  <a:schemeClr val="accent4"/>
                </a:solidFill>
              </a:rPr>
              <a:t>Increase d (stick particles together)</a:t>
            </a:r>
          </a:p>
        </p:txBody>
      </p:sp>
      <p:sp>
        <p:nvSpPr>
          <p:cNvPr id="65542" name="Text Box 6"/>
          <p:cNvSpPr txBox="1">
            <a:spLocks noChangeArrowheads="1"/>
          </p:cNvSpPr>
          <p:nvPr/>
        </p:nvSpPr>
        <p:spPr bwMode="auto">
          <a:xfrm>
            <a:off x="5622925" y="3635375"/>
            <a:ext cx="3400425" cy="519113"/>
          </a:xfrm>
          <a:prstGeom prst="rect">
            <a:avLst/>
          </a:prstGeom>
          <a:noFill/>
          <a:ln w="12700">
            <a:noFill/>
            <a:miter lim="800000"/>
            <a:headEnd type="none" w="lg" len="med"/>
            <a:tailEnd type="none" w="lg" len="med"/>
          </a:ln>
          <a:effectLst/>
        </p:spPr>
        <p:txBody>
          <a:bodyPr wrap="none">
            <a:spAutoFit/>
          </a:bodyPr>
          <a:lstStyle/>
          <a:p>
            <a:pPr>
              <a:spcBef>
                <a:spcPct val="0"/>
              </a:spcBef>
            </a:pPr>
            <a:r>
              <a:rPr lang="en-US" dirty="0">
                <a:solidFill>
                  <a:schemeClr val="accent4"/>
                </a:solidFill>
              </a:rPr>
              <a:t>Increase g (centrifuge)</a:t>
            </a:r>
          </a:p>
        </p:txBody>
      </p:sp>
      <p:sp>
        <p:nvSpPr>
          <p:cNvPr id="65543" name="Text Box 7"/>
          <p:cNvSpPr txBox="1">
            <a:spLocks noChangeArrowheads="1"/>
          </p:cNvSpPr>
          <p:nvPr/>
        </p:nvSpPr>
        <p:spPr bwMode="auto">
          <a:xfrm>
            <a:off x="5648325" y="5565775"/>
            <a:ext cx="3495675" cy="946150"/>
          </a:xfrm>
          <a:prstGeom prst="rect">
            <a:avLst/>
          </a:prstGeom>
          <a:noFill/>
          <a:ln w="12700">
            <a:noFill/>
            <a:miter lim="800000"/>
            <a:headEnd type="none" w="lg" len="med"/>
            <a:tailEnd type="none" w="lg" len="med"/>
          </a:ln>
          <a:effectLst/>
        </p:spPr>
        <p:txBody>
          <a:bodyPr>
            <a:spAutoFit/>
          </a:bodyPr>
          <a:lstStyle/>
          <a:p>
            <a:pPr>
              <a:spcBef>
                <a:spcPct val="0"/>
              </a:spcBef>
            </a:pPr>
            <a:r>
              <a:rPr lang="en-US" dirty="0">
                <a:solidFill>
                  <a:schemeClr val="accent4"/>
                </a:solidFill>
              </a:rPr>
              <a:t>Decrease viscosity (increase temperature)</a:t>
            </a:r>
          </a:p>
        </p:txBody>
      </p:sp>
      <p:sp>
        <p:nvSpPr>
          <p:cNvPr id="65544" name="Freeform 8"/>
          <p:cNvSpPr>
            <a:spLocks/>
          </p:cNvSpPr>
          <p:nvPr/>
        </p:nvSpPr>
        <p:spPr bwMode="auto">
          <a:xfrm>
            <a:off x="2032000" y="3086100"/>
            <a:ext cx="3556000" cy="812800"/>
          </a:xfrm>
          <a:custGeom>
            <a:avLst/>
            <a:gdLst/>
            <a:ahLst/>
            <a:cxnLst>
              <a:cxn ang="0">
                <a:pos x="2240" y="0"/>
              </a:cxn>
              <a:cxn ang="0">
                <a:pos x="368" y="208"/>
              </a:cxn>
              <a:cxn ang="0">
                <a:pos x="32" y="512"/>
              </a:cxn>
            </a:cxnLst>
            <a:rect l="0" t="0" r="r" b="b"/>
            <a:pathLst>
              <a:path w="2240" h="512">
                <a:moveTo>
                  <a:pt x="2240" y="0"/>
                </a:moveTo>
                <a:cubicBezTo>
                  <a:pt x="1928" y="32"/>
                  <a:pt x="736" y="123"/>
                  <a:pt x="368" y="208"/>
                </a:cubicBezTo>
                <a:cubicBezTo>
                  <a:pt x="0" y="293"/>
                  <a:pt x="102" y="449"/>
                  <a:pt x="32" y="512"/>
                </a:cubicBezTo>
              </a:path>
            </a:pathLst>
          </a:custGeom>
          <a:noFill/>
          <a:ln w="12700" cap="flat" cmpd="sng">
            <a:solidFill>
              <a:schemeClr val="folHlink"/>
            </a:solidFill>
            <a:prstDash val="solid"/>
            <a:round/>
            <a:headEnd type="none" w="lg" len="med"/>
            <a:tailEnd type="triangle" w="lg" len="med"/>
          </a:ln>
          <a:effectLst/>
        </p:spPr>
        <p:txBody>
          <a:bodyPr wrap="none" anchor="ctr">
            <a:spAutoFit/>
          </a:bodyPr>
          <a:lstStyle/>
          <a:p>
            <a:endParaRPr lang="en-US"/>
          </a:p>
        </p:txBody>
      </p:sp>
      <p:sp>
        <p:nvSpPr>
          <p:cNvPr id="65545" name="Freeform 9"/>
          <p:cNvSpPr>
            <a:spLocks/>
          </p:cNvSpPr>
          <p:nvPr/>
        </p:nvSpPr>
        <p:spPr bwMode="auto">
          <a:xfrm>
            <a:off x="2659063" y="3556000"/>
            <a:ext cx="3005137" cy="520700"/>
          </a:xfrm>
          <a:custGeom>
            <a:avLst/>
            <a:gdLst/>
            <a:ahLst/>
            <a:cxnLst>
              <a:cxn ang="0">
                <a:pos x="1893" y="184"/>
              </a:cxn>
              <a:cxn ang="0">
                <a:pos x="309" y="24"/>
              </a:cxn>
              <a:cxn ang="0">
                <a:pos x="37" y="328"/>
              </a:cxn>
            </a:cxnLst>
            <a:rect l="0" t="0" r="r" b="b"/>
            <a:pathLst>
              <a:path w="1893" h="328">
                <a:moveTo>
                  <a:pt x="1893" y="184"/>
                </a:moveTo>
                <a:cubicBezTo>
                  <a:pt x="1629" y="160"/>
                  <a:pt x="618" y="0"/>
                  <a:pt x="309" y="24"/>
                </a:cubicBezTo>
                <a:cubicBezTo>
                  <a:pt x="0" y="48"/>
                  <a:pt x="94" y="265"/>
                  <a:pt x="37" y="328"/>
                </a:cubicBezTo>
              </a:path>
            </a:pathLst>
          </a:custGeom>
          <a:noFill/>
          <a:ln w="12700" cap="flat" cmpd="sng">
            <a:solidFill>
              <a:schemeClr val="folHlink"/>
            </a:solidFill>
            <a:prstDash val="solid"/>
            <a:round/>
            <a:headEnd type="none" w="lg" len="med"/>
            <a:tailEnd type="triangle" w="lg" len="med"/>
          </a:ln>
          <a:effectLst/>
        </p:spPr>
        <p:txBody>
          <a:bodyPr wrap="none" anchor="ctr">
            <a:spAutoFit/>
          </a:bodyPr>
          <a:lstStyle/>
          <a:p>
            <a:endParaRPr lang="en-US"/>
          </a:p>
        </p:txBody>
      </p:sp>
      <p:sp>
        <p:nvSpPr>
          <p:cNvPr id="65546" name="Freeform 10"/>
          <p:cNvSpPr>
            <a:spLocks/>
          </p:cNvSpPr>
          <p:nvPr/>
        </p:nvSpPr>
        <p:spPr bwMode="auto">
          <a:xfrm>
            <a:off x="2608262" y="5340350"/>
            <a:ext cx="3005137" cy="830263"/>
          </a:xfrm>
          <a:custGeom>
            <a:avLst/>
            <a:gdLst/>
            <a:ahLst/>
            <a:cxnLst>
              <a:cxn ang="0">
                <a:pos x="1256" y="280"/>
              </a:cxn>
              <a:cxn ang="0">
                <a:pos x="205" y="304"/>
              </a:cxn>
              <a:cxn ang="0">
                <a:pos x="27" y="0"/>
              </a:cxn>
            </a:cxnLst>
            <a:rect l="0" t="0" r="r" b="b"/>
            <a:pathLst>
              <a:path w="1256" h="351">
                <a:moveTo>
                  <a:pt x="1256" y="280"/>
                </a:moveTo>
                <a:cubicBezTo>
                  <a:pt x="1081" y="281"/>
                  <a:pt x="410" y="351"/>
                  <a:pt x="205" y="304"/>
                </a:cubicBezTo>
                <a:cubicBezTo>
                  <a:pt x="0" y="257"/>
                  <a:pt x="64" y="63"/>
                  <a:pt x="27" y="0"/>
                </a:cubicBezTo>
              </a:path>
            </a:pathLst>
          </a:custGeom>
          <a:noFill/>
          <a:ln w="12700" cap="flat" cmpd="sng">
            <a:solidFill>
              <a:schemeClr val="folHlink"/>
            </a:solidFill>
            <a:prstDash val="solid"/>
            <a:round/>
            <a:headEnd type="none" w="lg" len="med"/>
            <a:tailEnd type="triangle" w="lg" len="med"/>
          </a:ln>
          <a:effectLst/>
        </p:spPr>
        <p:txBody>
          <a:bodyPr wrap="square" anchor="ctr">
            <a:spAutoFit/>
          </a:bodyPr>
          <a:lstStyle/>
          <a:p>
            <a:endParaRPr lang="en-US"/>
          </a:p>
        </p:txBody>
      </p:sp>
      <p:sp>
        <p:nvSpPr>
          <p:cNvPr id="65547" name="Line 11"/>
          <p:cNvSpPr>
            <a:spLocks noChangeShapeType="1"/>
          </p:cNvSpPr>
          <p:nvPr/>
        </p:nvSpPr>
        <p:spPr bwMode="auto">
          <a:xfrm>
            <a:off x="5689600" y="3009900"/>
            <a:ext cx="23876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5548" name="Line 12"/>
          <p:cNvSpPr>
            <a:spLocks noChangeShapeType="1"/>
          </p:cNvSpPr>
          <p:nvPr/>
        </p:nvSpPr>
        <p:spPr bwMode="auto">
          <a:xfrm>
            <a:off x="5689600" y="3492500"/>
            <a:ext cx="25654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5549" name="Line 13"/>
          <p:cNvSpPr>
            <a:spLocks noChangeShapeType="1"/>
          </p:cNvSpPr>
          <p:nvPr/>
        </p:nvSpPr>
        <p:spPr bwMode="auto">
          <a:xfrm>
            <a:off x="5689600" y="4076700"/>
            <a:ext cx="32258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5550" name="Line 14"/>
          <p:cNvSpPr>
            <a:spLocks noChangeShapeType="1"/>
          </p:cNvSpPr>
          <p:nvPr/>
        </p:nvSpPr>
        <p:spPr bwMode="auto">
          <a:xfrm>
            <a:off x="5715000" y="6007100"/>
            <a:ext cx="27432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5551" name="Line 15"/>
          <p:cNvSpPr>
            <a:spLocks noChangeShapeType="1"/>
          </p:cNvSpPr>
          <p:nvPr/>
        </p:nvSpPr>
        <p:spPr bwMode="auto">
          <a:xfrm>
            <a:off x="5689600" y="6489700"/>
            <a:ext cx="32766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5552" name="Text Box 16"/>
          <p:cNvSpPr txBox="1">
            <a:spLocks noChangeArrowheads="1"/>
          </p:cNvSpPr>
          <p:nvPr/>
        </p:nvSpPr>
        <p:spPr bwMode="auto">
          <a:xfrm>
            <a:off x="5133975" y="4346575"/>
            <a:ext cx="4010025" cy="946150"/>
          </a:xfrm>
          <a:prstGeom prst="rect">
            <a:avLst/>
          </a:prstGeom>
          <a:noFill/>
          <a:ln w="12700">
            <a:noFill/>
            <a:miter lim="800000"/>
            <a:headEnd type="none" w="lg" len="med"/>
            <a:tailEnd type="none" w="lg" len="med"/>
          </a:ln>
          <a:effectLst/>
        </p:spPr>
        <p:txBody>
          <a:bodyPr wrap="none">
            <a:spAutoFit/>
          </a:bodyPr>
          <a:lstStyle/>
          <a:p>
            <a:pPr>
              <a:spcBef>
                <a:spcPct val="0"/>
              </a:spcBef>
            </a:pPr>
            <a:r>
              <a:rPr lang="en-US" dirty="0">
                <a:solidFill>
                  <a:schemeClr val="accent4"/>
                </a:solidFill>
              </a:rPr>
              <a:t>Increase density difference</a:t>
            </a:r>
          </a:p>
          <a:p>
            <a:pPr>
              <a:spcBef>
                <a:spcPct val="0"/>
              </a:spcBef>
            </a:pPr>
            <a:r>
              <a:rPr lang="en-US" dirty="0">
                <a:solidFill>
                  <a:schemeClr val="accent4"/>
                </a:solidFill>
              </a:rPr>
              <a:t>(dissolved air flotation)</a:t>
            </a:r>
          </a:p>
        </p:txBody>
      </p:sp>
      <p:sp>
        <p:nvSpPr>
          <p:cNvPr id="65553" name="Line 17"/>
          <p:cNvSpPr>
            <a:spLocks noChangeShapeType="1"/>
          </p:cNvSpPr>
          <p:nvPr/>
        </p:nvSpPr>
        <p:spPr bwMode="auto">
          <a:xfrm>
            <a:off x="5232400" y="4813300"/>
            <a:ext cx="39116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5554" name="Line 18"/>
          <p:cNvSpPr>
            <a:spLocks noChangeShapeType="1"/>
          </p:cNvSpPr>
          <p:nvPr/>
        </p:nvSpPr>
        <p:spPr bwMode="auto">
          <a:xfrm>
            <a:off x="5219700" y="5245100"/>
            <a:ext cx="33528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5555" name="Freeform 19"/>
          <p:cNvSpPr>
            <a:spLocks/>
          </p:cNvSpPr>
          <p:nvPr/>
        </p:nvSpPr>
        <p:spPr bwMode="auto">
          <a:xfrm>
            <a:off x="3854450" y="4394200"/>
            <a:ext cx="1365250" cy="560388"/>
          </a:xfrm>
          <a:custGeom>
            <a:avLst/>
            <a:gdLst/>
            <a:ahLst/>
            <a:cxnLst>
              <a:cxn ang="0">
                <a:pos x="860" y="296"/>
              </a:cxn>
              <a:cxn ang="0">
                <a:pos x="141" y="304"/>
              </a:cxn>
              <a:cxn ang="0">
                <a:pos x="16" y="0"/>
              </a:cxn>
            </a:cxnLst>
            <a:rect l="0" t="0" r="r" b="b"/>
            <a:pathLst>
              <a:path w="860" h="353">
                <a:moveTo>
                  <a:pt x="860" y="296"/>
                </a:moveTo>
                <a:cubicBezTo>
                  <a:pt x="740" y="295"/>
                  <a:pt x="282" y="353"/>
                  <a:pt x="141" y="304"/>
                </a:cubicBezTo>
                <a:cubicBezTo>
                  <a:pt x="0" y="255"/>
                  <a:pt x="42" y="63"/>
                  <a:pt x="16" y="0"/>
                </a:cubicBezTo>
              </a:path>
            </a:pathLst>
          </a:custGeom>
          <a:noFill/>
          <a:ln w="12700" cap="flat" cmpd="sng">
            <a:solidFill>
              <a:schemeClr val="folHlink"/>
            </a:solidFill>
            <a:prstDash val="solid"/>
            <a:round/>
            <a:headEnd type="none" w="lg" len="med"/>
            <a:tailEnd type="triangle" w="lg" len="med"/>
          </a:ln>
          <a:effectLst/>
        </p:spPr>
        <p:txBody>
          <a:bodyPr anchor="ctr">
            <a:spAutoFit/>
          </a:bodyPr>
          <a:lstStyle/>
          <a:p>
            <a:endParaRPr lang="en-US"/>
          </a:p>
        </p:txBody>
      </p:sp>
      <p:pic>
        <p:nvPicPr>
          <p:cNvPr id="3" name="Picture 2">
            <a:extLst>
              <a:ext uri="{FF2B5EF4-FFF2-40B4-BE49-F238E27FC236}">
                <a16:creationId xmlns:a16="http://schemas.microsoft.com/office/drawing/2014/main" id="{EDE33919-4913-4527-8FD1-34D7DB5FEB66}"/>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393280" y="3939091"/>
            <a:ext cx="4521480" cy="1456317"/>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6554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6554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65542">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6554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65552">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65552">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6555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65543">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499"/>
                                          </p:stCondLst>
                                        </p:cTn>
                                        <p:tgtEl>
                                          <p:spTgt spid="655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541" grpId="0" build="p" autoUpdateAnimBg="0"/>
      <p:bldP spid="65542" grpId="0" build="p" autoUpdateAnimBg="0"/>
      <p:bldP spid="65543" grpId="0" build="p" autoUpdateAnimBg="0"/>
      <p:bldP spid="65544" grpId="0" animBg="1"/>
      <p:bldP spid="65545" grpId="0" animBg="1"/>
      <p:bldP spid="65546" grpId="0" animBg="1"/>
      <p:bldP spid="65552" grpId="0" build="p" autoUpdateAnimBg="0"/>
      <p:bldP spid="65555"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AguaClara design…</a:t>
            </a:r>
          </a:p>
        </p:txBody>
      </p:sp>
      <p:sp>
        <p:nvSpPr>
          <p:cNvPr id="3" name="Content Placeholder 2"/>
          <p:cNvSpPr>
            <a:spLocks noGrp="1"/>
          </p:cNvSpPr>
          <p:nvPr>
            <p:ph idx="1"/>
          </p:nvPr>
        </p:nvSpPr>
        <p:spPr/>
        <p:txBody>
          <a:bodyPr/>
          <a:lstStyle/>
          <a:p>
            <a:r>
              <a:rPr lang="en-US" dirty="0"/>
              <a:t>We have speculated that energy dissipation rate mattered </a:t>
            </a:r>
          </a:p>
          <a:p>
            <a:r>
              <a:rPr lang="en-US" dirty="0"/>
              <a:t>We had an flawed justification for about 3 W/kg</a:t>
            </a:r>
          </a:p>
          <a:p>
            <a:r>
              <a:rPr lang="en-US" dirty="0"/>
              <a:t>We don’t currently have a rational basis for design of a rapid mix unit</a:t>
            </a:r>
          </a:p>
          <a:p>
            <a:r>
              <a:rPr lang="en-US" dirty="0"/>
              <a:t>The 1 L/s pilot plant offers us the opportunity to do the needed research.</a:t>
            </a:r>
          </a:p>
        </p:txBody>
      </p:sp>
    </p:spTree>
    <p:extLst>
      <p:ext uri="{BB962C8B-B14F-4D97-AF65-F5344CB8AC3E}">
        <p14:creationId xmlns:p14="http://schemas.microsoft.com/office/powerpoint/2010/main" val="4087214057"/>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minimum Reynolds number for efficient mixing is 10,000 </a:t>
            </a:r>
          </a:p>
        </p:txBody>
      </p:sp>
      <p:graphicFrame>
        <p:nvGraphicFramePr>
          <p:cNvPr id="4" name="Object 3">
            <a:hlinkClick r:id="" action="ppaction://ole?verb=0"/>
          </p:cNvPr>
          <p:cNvGraphicFramePr>
            <a:graphicFrameLocks/>
          </p:cNvGraphicFramePr>
          <p:nvPr>
            <p:extLst>
              <p:ext uri="{D42A27DB-BD31-4B8C-83A1-F6EECF244321}">
                <p14:modId xmlns:p14="http://schemas.microsoft.com/office/powerpoint/2010/main" val="2046884682"/>
              </p:ext>
            </p:extLst>
          </p:nvPr>
        </p:nvGraphicFramePr>
        <p:xfrm>
          <a:off x="5459413" y="3875088"/>
          <a:ext cx="879475" cy="600075"/>
        </p:xfrm>
        <a:graphic>
          <a:graphicData uri="http://schemas.openxmlformats.org/presentationml/2006/ole">
            <mc:AlternateContent xmlns:mc="http://schemas.openxmlformats.org/markup-compatibility/2006">
              <mc:Choice xmlns:v="urn:schemas-microsoft-com:vml" Requires="v">
                <p:oleObj spid="_x0000_s991291" name="Equation" r:id="rId4" imgW="1066680" imgH="736560" progId="Equation.DSMT4">
                  <p:embed/>
                </p:oleObj>
              </mc:Choice>
              <mc:Fallback>
                <p:oleObj name="Equation" r:id="rId4" imgW="1066680" imgH="736560" progId="Equation.DSMT4">
                  <p:embed/>
                  <p:pic>
                    <p:nvPicPr>
                      <p:cNvPr id="0" name=""/>
                      <p:cNvPicPr>
                        <a:picLocks noChangeArrowheads="1"/>
                      </p:cNvPicPr>
                      <p:nvPr/>
                    </p:nvPicPr>
                    <p:blipFill>
                      <a:blip r:embed="rId5"/>
                      <a:srcRect/>
                      <a:stretch>
                        <a:fillRect/>
                      </a:stretch>
                    </p:blipFill>
                    <p:spPr bwMode="auto">
                      <a:xfrm>
                        <a:off x="5459413" y="3875088"/>
                        <a:ext cx="879475" cy="600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985091" name="Picture 3"/>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979224" y="1547147"/>
            <a:ext cx="5234099" cy="37150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a14="http://schemas.microsoft.com/office/drawing/2010/main">
        <mc:Choice Requires="a14">
          <p:sp>
            <p:nvSpPr>
              <p:cNvPr id="5" name="Rectangle 4"/>
              <p:cNvSpPr/>
              <p:nvPr/>
            </p:nvSpPr>
            <p:spPr>
              <a:xfrm>
                <a:off x="542165" y="5262201"/>
                <a:ext cx="8108219" cy="923330"/>
              </a:xfrm>
              <a:prstGeom prst="rect">
                <a:avLst/>
              </a:prstGeom>
            </p:spPr>
            <p:txBody>
              <a:bodyPr wrap="square">
                <a:spAutoFit/>
              </a:bodyPr>
              <a:lstStyle/>
              <a:p>
                <a:r>
                  <a:rPr lang="en-US" sz="1800" dirty="0"/>
                  <a:t>Figure 5. Jet-fluid concentration in the plane of symmetry of a round turbulent jet. (a) Re </a:t>
                </a:r>
                <a14:m>
                  <m:oMath xmlns:m="http://schemas.openxmlformats.org/officeDocument/2006/math">
                    <m:r>
                      <a:rPr lang="en-US" sz="1800">
                        <a:latin typeface="Cambria Math"/>
                      </a:rPr>
                      <m:t>≃</m:t>
                    </m:r>
                  </m:oMath>
                </a14:m>
                <a:r>
                  <a:rPr lang="en-US" sz="1800" dirty="0"/>
                  <a:t> 2.5×10</a:t>
                </a:r>
                <a:r>
                  <a:rPr lang="en-US" sz="1800" baseline="30000" dirty="0"/>
                  <a:t>3</a:t>
                </a:r>
                <a:r>
                  <a:rPr lang="en-US" sz="1800" dirty="0"/>
                  <a:t> (0 &lt; z/</a:t>
                </a:r>
                <a:r>
                  <a:rPr lang="en-US" sz="1800" dirty="0" err="1"/>
                  <a:t>d</a:t>
                </a:r>
                <a:r>
                  <a:rPr lang="en-US" sz="1800" baseline="-25000" dirty="0" err="1"/>
                  <a:t>j</a:t>
                </a:r>
                <a:r>
                  <a:rPr lang="en-US" sz="1800" dirty="0"/>
                  <a:t> &lt; 35). (b) Re </a:t>
                </a:r>
                <a14:m>
                  <m:oMath xmlns:m="http://schemas.openxmlformats.org/officeDocument/2006/math">
                    <m:r>
                      <a:rPr lang="en-US" sz="1800">
                        <a:latin typeface="Cambria Math"/>
                      </a:rPr>
                      <m:t>≃</m:t>
                    </m:r>
                  </m:oMath>
                </a14:m>
                <a:r>
                  <a:rPr lang="en-US" sz="1800" dirty="0"/>
                  <a:t> 10</a:t>
                </a:r>
                <a:r>
                  <a:rPr lang="en-US" sz="1800" baseline="30000" dirty="0"/>
                  <a:t>4</a:t>
                </a:r>
                <a:r>
                  <a:rPr lang="en-US" sz="1800" dirty="0"/>
                  <a:t> (0 &lt; z/</a:t>
                </a:r>
                <a:r>
                  <a:rPr lang="en-US" sz="1800" dirty="0" err="1"/>
                  <a:t>d</a:t>
                </a:r>
                <a:r>
                  <a:rPr lang="en-US" sz="1800" baseline="-25000" dirty="0" err="1"/>
                  <a:t>j</a:t>
                </a:r>
                <a:r>
                  <a:rPr lang="en-US" sz="1800" dirty="0"/>
                  <a:t> &lt; 200). Data from </a:t>
                </a:r>
                <a:r>
                  <a:rPr lang="en-US" sz="1800" dirty="0" err="1"/>
                  <a:t>Dimotakis</a:t>
                </a:r>
                <a:r>
                  <a:rPr lang="en-US" sz="1800" dirty="0"/>
                  <a:t> et al. (1983, figures 5 and 9).</a:t>
                </a:r>
              </a:p>
            </p:txBody>
          </p:sp>
        </mc:Choice>
        <mc:Fallback xmlns="">
          <p:sp>
            <p:nvSpPr>
              <p:cNvPr id="5" name="Rectangle 4"/>
              <p:cNvSpPr>
                <a:spLocks noRot="1" noChangeAspect="1" noMove="1" noResize="1" noEditPoints="1" noAdjustHandles="1" noChangeArrowheads="1" noChangeShapeType="1" noTextEdit="1"/>
              </p:cNvSpPr>
              <p:nvPr/>
            </p:nvSpPr>
            <p:spPr>
              <a:xfrm>
                <a:off x="542165" y="5262201"/>
                <a:ext cx="8108219" cy="923330"/>
              </a:xfrm>
              <a:prstGeom prst="rect">
                <a:avLst/>
              </a:prstGeom>
              <a:blipFill rotWithShape="1">
                <a:blip r:embed="rId7"/>
                <a:stretch>
                  <a:fillRect l="-677" t="-3289" r="-75" b="-9211"/>
                </a:stretch>
              </a:blipFill>
            </p:spPr>
            <p:txBody>
              <a:bodyPr/>
              <a:lstStyle/>
              <a:p>
                <a:r>
                  <a:rPr lang="en-US">
                    <a:noFill/>
                  </a:rPr>
                  <a:t> </a:t>
                </a:r>
              </a:p>
            </p:txBody>
          </p:sp>
        </mc:Fallback>
      </mc:AlternateContent>
    </p:spTree>
    <p:extLst>
      <p:ext uri="{BB962C8B-B14F-4D97-AF65-F5344CB8AC3E}">
        <p14:creationId xmlns:p14="http://schemas.microsoft.com/office/powerpoint/2010/main" val="3753151076"/>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z="2800" dirty="0"/>
              <a:t>The Reynolds Number requirement may be a challenge for lab scale flows and irrelevant above 0.1 L/s</a:t>
            </a:r>
          </a:p>
        </p:txBody>
      </p:sp>
      <p:graphicFrame>
        <p:nvGraphicFramePr>
          <p:cNvPr id="11" name="Object 10"/>
          <p:cNvGraphicFramePr>
            <a:graphicFrameLocks noChangeAspect="1"/>
          </p:cNvGraphicFramePr>
          <p:nvPr>
            <p:extLst>
              <p:ext uri="{D42A27DB-BD31-4B8C-83A1-F6EECF244321}">
                <p14:modId xmlns:p14="http://schemas.microsoft.com/office/powerpoint/2010/main" val="727787757"/>
              </p:ext>
            </p:extLst>
          </p:nvPr>
        </p:nvGraphicFramePr>
        <p:xfrm>
          <a:off x="4043616" y="4229049"/>
          <a:ext cx="4871784" cy="2459427"/>
        </p:xfrm>
        <a:graphic>
          <a:graphicData uri="http://schemas.openxmlformats.org/presentationml/2006/ole">
            <mc:AlternateContent xmlns:mc="http://schemas.openxmlformats.org/markup-compatibility/2006">
              <mc:Choice xmlns:v="urn:schemas-microsoft-com:vml" Requires="v">
                <p:oleObj spid="_x0000_s992572" name="Mathcad" r:id="rId9" imgW="3943440" imgH="1990800" progId="Mathcad">
                  <p:link updateAutomatic="1"/>
                </p:oleObj>
              </mc:Choice>
              <mc:Fallback>
                <p:oleObj name="Mathcad" r:id="rId9" imgW="3943440" imgH="1990800" progId="Mathcad">
                  <p:link updateAutomatic="1"/>
                  <p:pic>
                    <p:nvPicPr>
                      <p:cNvPr id="0" name=""/>
                      <p:cNvPicPr/>
                      <p:nvPr/>
                    </p:nvPicPr>
                    <p:blipFill>
                      <a:blip r:embed="rId10"/>
                      <a:stretch>
                        <a:fillRect/>
                      </a:stretch>
                    </p:blipFill>
                    <p:spPr>
                      <a:xfrm>
                        <a:off x="4043616" y="4229049"/>
                        <a:ext cx="4871784" cy="2459427"/>
                      </a:xfrm>
                      <a:prstGeom prst="rect">
                        <a:avLst/>
                      </a:prstGeom>
                    </p:spPr>
                  </p:pic>
                </p:oleObj>
              </mc:Fallback>
            </mc:AlternateContent>
          </a:graphicData>
        </a:graphic>
      </p:graphicFrame>
      <p:sp>
        <p:nvSpPr>
          <p:cNvPr id="12" name="TextBox 11"/>
          <p:cNvSpPr txBox="1"/>
          <p:nvPr/>
        </p:nvSpPr>
        <p:spPr>
          <a:xfrm>
            <a:off x="2160573" y="5152381"/>
            <a:ext cx="1990641" cy="707886"/>
          </a:xfrm>
          <a:prstGeom prst="rect">
            <a:avLst/>
          </a:prstGeom>
          <a:noFill/>
        </p:spPr>
        <p:txBody>
          <a:bodyPr wrap="square" rtlCol="0">
            <a:spAutoFit/>
          </a:bodyPr>
          <a:lstStyle/>
          <a:p>
            <a:r>
              <a:rPr lang="en-US" sz="2000" dirty="0"/>
              <a:t>Head loss for a flow expansion</a:t>
            </a:r>
          </a:p>
        </p:txBody>
      </p:sp>
      <p:sp>
        <p:nvSpPr>
          <p:cNvPr id="13" name="TextBox 12"/>
          <p:cNvSpPr txBox="1"/>
          <p:nvPr/>
        </p:nvSpPr>
        <p:spPr>
          <a:xfrm>
            <a:off x="7339476" y="1658556"/>
            <a:ext cx="1718740" cy="523220"/>
          </a:xfrm>
          <a:prstGeom prst="rect">
            <a:avLst/>
          </a:prstGeom>
          <a:noFill/>
        </p:spPr>
        <p:txBody>
          <a:bodyPr wrap="none" rtlCol="0">
            <a:spAutoFit/>
          </a:bodyPr>
          <a:lstStyle/>
          <a:p>
            <a:r>
              <a:rPr lang="en-US" dirty="0"/>
              <a:t>Continuity</a:t>
            </a:r>
          </a:p>
        </p:txBody>
      </p:sp>
      <p:sp>
        <p:nvSpPr>
          <p:cNvPr id="14" name="TextBox 13"/>
          <p:cNvSpPr txBox="1"/>
          <p:nvPr/>
        </p:nvSpPr>
        <p:spPr>
          <a:xfrm>
            <a:off x="2945501" y="1526730"/>
            <a:ext cx="2014917" cy="954107"/>
          </a:xfrm>
          <a:prstGeom prst="rect">
            <a:avLst/>
          </a:prstGeom>
          <a:noFill/>
        </p:spPr>
        <p:txBody>
          <a:bodyPr wrap="square" rtlCol="0">
            <a:spAutoFit/>
          </a:bodyPr>
          <a:lstStyle/>
          <a:p>
            <a:r>
              <a:rPr lang="en-US" dirty="0"/>
              <a:t>Definition of Re</a:t>
            </a:r>
          </a:p>
        </p:txBody>
      </p:sp>
      <p:sp>
        <p:nvSpPr>
          <p:cNvPr id="15" name="TextBox 14"/>
          <p:cNvSpPr txBox="1"/>
          <p:nvPr/>
        </p:nvSpPr>
        <p:spPr>
          <a:xfrm>
            <a:off x="2888856" y="2694325"/>
            <a:ext cx="2750946" cy="523220"/>
          </a:xfrm>
          <a:prstGeom prst="rect">
            <a:avLst/>
          </a:prstGeom>
          <a:noFill/>
        </p:spPr>
        <p:txBody>
          <a:bodyPr wrap="none" rtlCol="0">
            <a:spAutoFit/>
          </a:bodyPr>
          <a:lstStyle/>
          <a:p>
            <a:r>
              <a:rPr lang="en-US" dirty="0"/>
              <a:t>Replace V with Q</a:t>
            </a:r>
          </a:p>
        </p:txBody>
      </p:sp>
      <p:sp>
        <p:nvSpPr>
          <p:cNvPr id="16" name="TextBox 15"/>
          <p:cNvSpPr txBox="1"/>
          <p:nvPr/>
        </p:nvSpPr>
        <p:spPr>
          <a:xfrm>
            <a:off x="2856488" y="3705829"/>
            <a:ext cx="3302507" cy="523220"/>
          </a:xfrm>
          <a:prstGeom prst="rect">
            <a:avLst/>
          </a:prstGeom>
          <a:noFill/>
        </p:spPr>
        <p:txBody>
          <a:bodyPr wrap="none" rtlCol="0">
            <a:spAutoFit/>
          </a:bodyPr>
          <a:lstStyle/>
          <a:p>
            <a:r>
              <a:rPr lang="en-US" dirty="0"/>
              <a:t>Solve for jet diameter</a:t>
            </a:r>
          </a:p>
        </p:txBody>
      </p:sp>
      <p:pic>
        <p:nvPicPr>
          <p:cNvPr id="3" name="Picture 2">
            <a:extLst>
              <a:ext uri="{FF2B5EF4-FFF2-40B4-BE49-F238E27FC236}">
                <a16:creationId xmlns:a16="http://schemas.microsoft.com/office/drawing/2014/main" id="{C7C9B318-76D5-461D-B538-3367B9F1709F}"/>
              </a:ext>
            </a:extLst>
          </p:cNvPr>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418328" y="1685144"/>
            <a:ext cx="2355809" cy="518095"/>
          </a:xfrm>
          <a:prstGeom prst="rect">
            <a:avLst/>
          </a:prstGeom>
        </p:spPr>
      </p:pic>
      <p:pic>
        <p:nvPicPr>
          <p:cNvPr id="17" name="Picture 16">
            <a:extLst>
              <a:ext uri="{FF2B5EF4-FFF2-40B4-BE49-F238E27FC236}">
                <a16:creationId xmlns:a16="http://schemas.microsoft.com/office/drawing/2014/main" id="{22240BA9-D0F7-4BF6-B11F-030C04693727}"/>
              </a:ext>
            </a:extLst>
          </p:cNvPr>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tretch>
            <a:fillRect/>
          </a:stretch>
        </p:blipFill>
        <p:spPr>
          <a:xfrm>
            <a:off x="457200" y="2626276"/>
            <a:ext cx="2162286" cy="563809"/>
          </a:xfrm>
          <a:prstGeom prst="rect">
            <a:avLst/>
          </a:prstGeom>
        </p:spPr>
      </p:pic>
      <p:pic>
        <p:nvPicPr>
          <p:cNvPr id="19" name="Picture 18">
            <a:extLst>
              <a:ext uri="{FF2B5EF4-FFF2-40B4-BE49-F238E27FC236}">
                <a16:creationId xmlns:a16="http://schemas.microsoft.com/office/drawing/2014/main" id="{EA2C5E5A-B43D-4358-A8C4-988C64454648}"/>
              </a:ext>
            </a:extLst>
          </p:cNvPr>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457200" y="3768072"/>
            <a:ext cx="2160762" cy="597333"/>
          </a:xfrm>
          <a:prstGeom prst="rect">
            <a:avLst/>
          </a:prstGeom>
        </p:spPr>
      </p:pic>
      <p:pic>
        <p:nvPicPr>
          <p:cNvPr id="21" name="Picture 20">
            <a:extLst>
              <a:ext uri="{FF2B5EF4-FFF2-40B4-BE49-F238E27FC236}">
                <a16:creationId xmlns:a16="http://schemas.microsoft.com/office/drawing/2014/main" id="{A00F4564-731F-49A8-9325-5CA317289E1D}"/>
              </a:ext>
            </a:extLst>
          </p:cNvPr>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tretch>
            <a:fillRect/>
          </a:stretch>
        </p:blipFill>
        <p:spPr>
          <a:xfrm>
            <a:off x="5717603" y="1699021"/>
            <a:ext cx="1523809" cy="609524"/>
          </a:xfrm>
          <a:prstGeom prst="rect">
            <a:avLst/>
          </a:prstGeom>
        </p:spPr>
      </p:pic>
      <p:pic>
        <p:nvPicPr>
          <p:cNvPr id="23" name="Picture 22">
            <a:extLst>
              <a:ext uri="{FF2B5EF4-FFF2-40B4-BE49-F238E27FC236}">
                <a16:creationId xmlns:a16="http://schemas.microsoft.com/office/drawing/2014/main" id="{D578EE2D-4117-45BE-A6F9-5113C6F99242}"/>
              </a:ext>
            </a:extLst>
          </p:cNvPr>
          <p:cNvPicPr>
            <a:picLocks noChangeAspect="1"/>
          </p:cNvPicPr>
          <p:nvPr>
            <p:custDataLst>
              <p:tags r:id="rId6"/>
            </p:custDataLst>
          </p:nvPr>
        </p:nvPicPr>
        <p:blipFill>
          <a:blip r:embed="rId15" cstate="print">
            <a:extLst>
              <a:ext uri="{28A0092B-C50C-407E-A947-70E740481C1C}">
                <a14:useLocalDpi xmlns:a14="http://schemas.microsoft.com/office/drawing/2010/main" val="0"/>
              </a:ext>
            </a:extLst>
          </a:blip>
          <a:stretch>
            <a:fillRect/>
          </a:stretch>
        </p:blipFill>
        <p:spPr>
          <a:xfrm>
            <a:off x="457200" y="5152381"/>
            <a:ext cx="1275428" cy="608000"/>
          </a:xfrm>
          <a:prstGeom prst="rect">
            <a:avLst/>
          </a:prstGeom>
        </p:spPr>
      </p:pic>
    </p:spTree>
    <p:extLst>
      <p:ext uri="{BB962C8B-B14F-4D97-AF65-F5344CB8AC3E}">
        <p14:creationId xmlns:p14="http://schemas.microsoft.com/office/powerpoint/2010/main" val="1305987676"/>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Disclaimer</a:t>
            </a:r>
          </a:p>
        </p:txBody>
      </p:sp>
      <p:sp>
        <p:nvSpPr>
          <p:cNvPr id="3" name="Content Placeholder 2"/>
          <p:cNvSpPr>
            <a:spLocks noGrp="1"/>
          </p:cNvSpPr>
          <p:nvPr>
            <p:ph idx="1"/>
          </p:nvPr>
        </p:nvSpPr>
        <p:spPr/>
        <p:txBody>
          <a:bodyPr/>
          <a:lstStyle/>
          <a:p>
            <a:r>
              <a:rPr lang="en-US" sz="2800" dirty="0"/>
              <a:t>The following analysis is based on the assumption (without basis) that there may be a goal of achieving a certain energy dissipation rate or velocity gradient. </a:t>
            </a:r>
          </a:p>
          <a:p>
            <a:r>
              <a:rPr lang="en-US" sz="2800" dirty="0"/>
              <a:t>Aggregation of large particles may happen faster than deposition of nanoparticles on particles (flocculation may start well before coagulation ends).</a:t>
            </a:r>
          </a:p>
          <a:p>
            <a:r>
              <a:rPr lang="en-US" sz="2800" dirty="0"/>
              <a:t>A quiescent contact chamber may be more effective because nanoparticles benefit more (than clay particles) from diffusion.</a:t>
            </a:r>
          </a:p>
        </p:txBody>
      </p:sp>
    </p:spTree>
    <p:extLst>
      <p:ext uri="{BB962C8B-B14F-4D97-AF65-F5344CB8AC3E}">
        <p14:creationId xmlns:p14="http://schemas.microsoft.com/office/powerpoint/2010/main" val="3127195809"/>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How do we generate intense turbulence?</a:t>
            </a:r>
          </a:p>
        </p:txBody>
      </p:sp>
      <p:sp>
        <p:nvSpPr>
          <p:cNvPr id="4" name="Content Placeholder 3"/>
          <p:cNvSpPr>
            <a:spLocks noGrp="1"/>
          </p:cNvSpPr>
          <p:nvPr>
            <p:ph idx="1"/>
          </p:nvPr>
        </p:nvSpPr>
        <p:spPr/>
        <p:txBody>
          <a:bodyPr/>
          <a:lstStyle/>
          <a:p>
            <a:r>
              <a:rPr lang="en-US" dirty="0"/>
              <a:t>We need to be converting mechanical energy (kinetic energy) to thermal energy</a:t>
            </a:r>
          </a:p>
          <a:p>
            <a:r>
              <a:rPr lang="en-US" dirty="0"/>
              <a:t>We want “concentrated” head loss! (this shouldn’t be too hard to achieve!)</a:t>
            </a:r>
          </a:p>
          <a:p>
            <a:r>
              <a:rPr lang="en-US" dirty="0"/>
              <a:t>Therefore use minor loss (related to a change in flow geometry) rather than major loss (from shear at the solid boundaries)</a:t>
            </a:r>
          </a:p>
          <a:p>
            <a:r>
              <a:rPr lang="en-US" dirty="0"/>
              <a:t>Almost all minor losses are caused by </a:t>
            </a:r>
            <a:r>
              <a:rPr lang="en-US" b="1" dirty="0"/>
              <a:t>expansions (We need a flow </a:t>
            </a:r>
            <a:r>
              <a:rPr lang="en-US" sz="800" b="1" dirty="0"/>
              <a:t>E</a:t>
            </a:r>
            <a:r>
              <a:rPr lang="en-US" sz="900" b="1" dirty="0"/>
              <a:t>X</a:t>
            </a:r>
            <a:r>
              <a:rPr lang="en-US" sz="1000" b="1" dirty="0"/>
              <a:t>P</a:t>
            </a:r>
            <a:r>
              <a:rPr lang="en-US" sz="1200" b="1" dirty="0"/>
              <a:t>A</a:t>
            </a:r>
            <a:r>
              <a:rPr lang="en-US" sz="1600" b="1" dirty="0"/>
              <a:t>N</a:t>
            </a:r>
            <a:r>
              <a:rPr lang="en-US" sz="2000" b="1" dirty="0"/>
              <a:t>S</a:t>
            </a:r>
            <a:r>
              <a:rPr lang="en-US" sz="2400" b="1" dirty="0"/>
              <a:t>I</a:t>
            </a:r>
            <a:r>
              <a:rPr lang="en-US" sz="2800" b="1" dirty="0"/>
              <a:t>O</a:t>
            </a:r>
            <a:r>
              <a:rPr lang="en-US" b="1" dirty="0"/>
              <a:t>N)</a:t>
            </a:r>
          </a:p>
        </p:txBody>
      </p:sp>
    </p:spTree>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04800"/>
            <a:ext cx="5146964" cy="1143000"/>
          </a:xfrm>
        </p:spPr>
        <p:txBody>
          <a:bodyPr/>
          <a:lstStyle/>
          <a:p>
            <a:r>
              <a:rPr lang="en-US" dirty="0"/>
              <a:t>Flow Expansion</a:t>
            </a:r>
          </a:p>
        </p:txBody>
      </p:sp>
      <p:sp>
        <p:nvSpPr>
          <p:cNvPr id="3" name="Content Placeholder 2"/>
          <p:cNvSpPr>
            <a:spLocks noGrp="1"/>
          </p:cNvSpPr>
          <p:nvPr>
            <p:ph idx="1"/>
          </p:nvPr>
        </p:nvSpPr>
        <p:spPr/>
        <p:txBody>
          <a:bodyPr/>
          <a:lstStyle/>
          <a:p>
            <a:r>
              <a:rPr lang="en-US" dirty="0"/>
              <a:t>The control volume analysis gave us the </a:t>
            </a:r>
            <a:r>
              <a:rPr lang="en-US" b="1" u="sng" dirty="0"/>
              <a:t>total</a:t>
            </a:r>
            <a:r>
              <a:rPr lang="en-US" dirty="0"/>
              <a:t> energy loss, but it doesn’t give us the energy dissipation rate.</a:t>
            </a:r>
          </a:p>
          <a:p>
            <a:r>
              <a:rPr lang="en-US" dirty="0"/>
              <a:t>The energy dissipation rate varies with location in the expanding jet</a:t>
            </a:r>
          </a:p>
        </p:txBody>
      </p:sp>
      <p:pic>
        <p:nvPicPr>
          <p:cNvPr id="20" name="Picture 1"/>
          <p:cNvPicPr preferRelativeResize="0">
            <a:picLocks noChangeAspect="1" noChangeArrowheads="1"/>
          </p:cNvPicPr>
          <p:nvPr/>
        </p:nvPicPr>
        <p:blipFill>
          <a:blip r:embed="rId3" cstate="print"/>
          <a:srcRect l="71282" t="14944" r="24344" b="63384"/>
          <a:stretch>
            <a:fillRect/>
          </a:stretch>
        </p:blipFill>
        <p:spPr bwMode="auto">
          <a:xfrm rot="16200000" flipH="1">
            <a:off x="3426847" y="3407293"/>
            <a:ext cx="699440" cy="4719316"/>
          </a:xfrm>
          <a:prstGeom prst="rect">
            <a:avLst/>
          </a:prstGeom>
          <a:noFill/>
          <a:ln w="0">
            <a:noFill/>
            <a:miter lim="800000"/>
            <a:headEnd/>
            <a:tailEnd/>
          </a:ln>
        </p:spPr>
      </p:pic>
      <p:pic>
        <p:nvPicPr>
          <p:cNvPr id="6" name="Picture 5">
            <a:extLst>
              <a:ext uri="{FF2B5EF4-FFF2-40B4-BE49-F238E27FC236}">
                <a16:creationId xmlns:a16="http://schemas.microsoft.com/office/drawing/2014/main" id="{76A76C67-8174-490C-B124-4CBC4FE34163}"/>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6136225" y="409138"/>
            <a:ext cx="2494476" cy="664381"/>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85800" y="304800"/>
            <a:ext cx="3433119" cy="1143000"/>
          </a:xfrm>
        </p:spPr>
        <p:txBody>
          <a:bodyPr/>
          <a:lstStyle/>
          <a:p>
            <a:r>
              <a:rPr lang="en-US" dirty="0"/>
              <a:t>Jet Mixing</a:t>
            </a:r>
          </a:p>
        </p:txBody>
      </p:sp>
      <p:sp>
        <p:nvSpPr>
          <p:cNvPr id="11" name="TextBox 10"/>
          <p:cNvSpPr txBox="1"/>
          <p:nvPr/>
        </p:nvSpPr>
        <p:spPr>
          <a:xfrm>
            <a:off x="3429000" y="1905000"/>
            <a:ext cx="5593702" cy="954107"/>
          </a:xfrm>
          <a:prstGeom prst="rect">
            <a:avLst/>
          </a:prstGeom>
          <a:noFill/>
        </p:spPr>
        <p:txBody>
          <a:bodyPr wrap="square" rtlCol="0">
            <a:spAutoFit/>
          </a:bodyPr>
          <a:lstStyle/>
          <a:p>
            <a:r>
              <a:rPr lang="en-US" dirty="0"/>
              <a:t>Minimum x for which this relationship is valid is </a:t>
            </a:r>
          </a:p>
        </p:txBody>
      </p:sp>
      <p:graphicFrame>
        <p:nvGraphicFramePr>
          <p:cNvPr id="263175" name="Object 7"/>
          <p:cNvGraphicFramePr>
            <a:graphicFrameLocks noChangeAspect="1"/>
          </p:cNvGraphicFramePr>
          <p:nvPr/>
        </p:nvGraphicFramePr>
        <p:xfrm>
          <a:off x="6762492" y="2408821"/>
          <a:ext cx="647700" cy="381000"/>
        </p:xfrm>
        <a:graphic>
          <a:graphicData uri="http://schemas.openxmlformats.org/presentationml/2006/ole">
            <mc:AlternateContent xmlns:mc="http://schemas.openxmlformats.org/markup-compatibility/2006">
              <mc:Choice xmlns:v="urn:schemas-microsoft-com:vml" Requires="v">
                <p:oleObj spid="_x0000_s1006800" name="Equation" r:id="rId9" imgW="647640" imgH="380880" progId="Equation.DSMT4">
                  <p:embed/>
                </p:oleObj>
              </mc:Choice>
              <mc:Fallback>
                <p:oleObj name="Equation" r:id="rId9" imgW="647640" imgH="380880" progId="Equation.DSMT4">
                  <p:embed/>
                  <p:pic>
                    <p:nvPicPr>
                      <p:cNvPr id="0" name="Picture 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762492" y="2408821"/>
                        <a:ext cx="6477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59144" name="Object 8"/>
          <p:cNvGraphicFramePr>
            <a:graphicFrameLocks noChangeAspect="1"/>
          </p:cNvGraphicFramePr>
          <p:nvPr>
            <p:extLst>
              <p:ext uri="{D42A27DB-BD31-4B8C-83A1-F6EECF244321}">
                <p14:modId xmlns:p14="http://schemas.microsoft.com/office/powerpoint/2010/main" val="3994289839"/>
              </p:ext>
            </p:extLst>
          </p:nvPr>
        </p:nvGraphicFramePr>
        <p:xfrm>
          <a:off x="3705225" y="3552923"/>
          <a:ext cx="5438775" cy="2028825"/>
        </p:xfrm>
        <a:graphic>
          <a:graphicData uri="http://schemas.openxmlformats.org/presentationml/2006/ole">
            <mc:AlternateContent xmlns:mc="http://schemas.openxmlformats.org/markup-compatibility/2006">
              <mc:Choice xmlns:v="urn:schemas-microsoft-com:vml" Requires="v">
                <p:oleObj spid="_x0000_s1006801" name="Mathcad" r:id="rId11" imgW="6029280" imgH="2247840" progId="Mathcad">
                  <p:embed/>
                </p:oleObj>
              </mc:Choice>
              <mc:Fallback>
                <p:oleObj name="Mathcad" r:id="rId11" imgW="6029280" imgH="2247840" progId="Mathcad">
                  <p:embed/>
                  <p:pic>
                    <p:nvPicPr>
                      <p:cNvPr id="0" name="Picture 8"/>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705225" y="3552923"/>
                        <a:ext cx="5438775" cy="202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 name="TextBox 13"/>
          <p:cNvSpPr txBox="1"/>
          <p:nvPr/>
        </p:nvSpPr>
        <p:spPr>
          <a:xfrm>
            <a:off x="3909527" y="2957804"/>
            <a:ext cx="4666662" cy="523220"/>
          </a:xfrm>
          <a:prstGeom prst="rect">
            <a:avLst/>
          </a:prstGeom>
          <a:noFill/>
        </p:spPr>
        <p:txBody>
          <a:bodyPr wrap="none" rtlCol="0">
            <a:spAutoFit/>
          </a:bodyPr>
          <a:lstStyle/>
          <a:p>
            <a:r>
              <a:rPr lang="en-US" dirty="0"/>
              <a:t>x is distance from the jet origin</a:t>
            </a:r>
          </a:p>
        </p:txBody>
      </p:sp>
      <p:sp>
        <p:nvSpPr>
          <p:cNvPr id="15" name="TextBox 14"/>
          <p:cNvSpPr txBox="1"/>
          <p:nvPr/>
        </p:nvSpPr>
        <p:spPr>
          <a:xfrm>
            <a:off x="3767149" y="5483376"/>
            <a:ext cx="3799955" cy="1200329"/>
          </a:xfrm>
          <a:prstGeom prst="rect">
            <a:avLst/>
          </a:prstGeom>
          <a:noFill/>
        </p:spPr>
        <p:txBody>
          <a:bodyPr wrap="square" rtlCol="0">
            <a:spAutoFit/>
          </a:bodyPr>
          <a:lstStyle/>
          <a:p>
            <a:r>
              <a:rPr lang="en-US" sz="1800" dirty="0"/>
              <a:t>The value we will use in our analysis. Further work is require to determine the best value of this parameter for different jet geometries.</a:t>
            </a:r>
          </a:p>
        </p:txBody>
      </p:sp>
      <p:graphicFrame>
        <p:nvGraphicFramePr>
          <p:cNvPr id="859148" name="Object 12"/>
          <p:cNvGraphicFramePr>
            <a:graphicFrameLocks noChangeAspect="1"/>
          </p:cNvGraphicFramePr>
          <p:nvPr>
            <p:extLst>
              <p:ext uri="{D42A27DB-BD31-4B8C-83A1-F6EECF244321}">
                <p14:modId xmlns:p14="http://schemas.microsoft.com/office/powerpoint/2010/main" val="1076848354"/>
              </p:ext>
            </p:extLst>
          </p:nvPr>
        </p:nvGraphicFramePr>
        <p:xfrm>
          <a:off x="2611652" y="4187011"/>
          <a:ext cx="971550" cy="790575"/>
        </p:xfrm>
        <a:graphic>
          <a:graphicData uri="http://schemas.openxmlformats.org/presentationml/2006/ole">
            <mc:AlternateContent xmlns:mc="http://schemas.openxmlformats.org/markup-compatibility/2006">
              <mc:Choice xmlns:v="urn:schemas-microsoft-com:vml" Requires="v">
                <p:oleObj spid="_x0000_s1006802" name="Mathcad" r:id="rId13" imgW="971640" imgH="790560" progId="Mathcad">
                  <p:link updateAutomatic="1"/>
                </p:oleObj>
              </mc:Choice>
              <mc:Fallback>
                <p:oleObj name="Mathcad" r:id="rId13" imgW="971640" imgH="790560" progId="Mathcad">
                  <p:link updateAutomatic="1"/>
                  <p:pic>
                    <p:nvPicPr>
                      <p:cNvPr id="0" name="Picture 12"/>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11652" y="4187011"/>
                        <a:ext cx="971550" cy="790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17" name="Picture 1 1"/>
          <p:cNvPicPr preferRelativeResize="0">
            <a:picLocks noChangeAspect="1" noChangeArrowheads="1"/>
          </p:cNvPicPr>
          <p:nvPr/>
        </p:nvPicPr>
        <p:blipFill rotWithShape="1">
          <a:blip r:embed="rId15" cstate="print"/>
          <a:srcRect l="71282" t="14944" r="25365" b="76367"/>
          <a:stretch/>
        </p:blipFill>
        <p:spPr bwMode="auto">
          <a:xfrm rot="16200000" flipH="1">
            <a:off x="5711236" y="-1485221"/>
            <a:ext cx="1174459" cy="4144907"/>
          </a:xfrm>
          <a:prstGeom prst="rect">
            <a:avLst/>
          </a:prstGeom>
          <a:noFill/>
          <a:ln w="0">
            <a:noFill/>
            <a:miter lim="800000"/>
            <a:headEnd/>
            <a:tailEnd/>
          </a:ln>
        </p:spPr>
      </p:pic>
      <p:sp>
        <p:nvSpPr>
          <p:cNvPr id="18" name="Rectangle 17"/>
          <p:cNvSpPr>
            <a:spLocks noChangeAspect="1"/>
          </p:cNvSpPr>
          <p:nvPr/>
        </p:nvSpPr>
        <p:spPr bwMode="auto">
          <a:xfrm>
            <a:off x="4202885" y="1015069"/>
            <a:ext cx="32214" cy="228181"/>
          </a:xfrm>
          <a:prstGeom prst="rect">
            <a:avLst/>
          </a:prstGeom>
          <a:solidFill>
            <a:schemeClr val="tx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9" name="Rectangle 18"/>
          <p:cNvSpPr>
            <a:spLocks noChangeAspect="1"/>
          </p:cNvSpPr>
          <p:nvPr/>
        </p:nvSpPr>
        <p:spPr bwMode="auto">
          <a:xfrm rot="16200000">
            <a:off x="4335151" y="674474"/>
            <a:ext cx="50334" cy="228181"/>
          </a:xfrm>
          <a:prstGeom prst="rect">
            <a:avLst/>
          </a:prstGeom>
          <a:solidFill>
            <a:schemeClr val="tx1"/>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0" name="Rectangle 19"/>
          <p:cNvSpPr>
            <a:spLocks noChangeAspect="1"/>
          </p:cNvSpPr>
          <p:nvPr/>
        </p:nvSpPr>
        <p:spPr bwMode="auto">
          <a:xfrm rot="16200000">
            <a:off x="4582626" y="674474"/>
            <a:ext cx="50334" cy="228181"/>
          </a:xfrm>
          <a:prstGeom prst="rect">
            <a:avLst/>
          </a:prstGeom>
          <a:solidFill>
            <a:schemeClr val="tx1"/>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1" name="Rectangle 20"/>
          <p:cNvSpPr>
            <a:spLocks noChangeAspect="1"/>
          </p:cNvSpPr>
          <p:nvPr/>
        </p:nvSpPr>
        <p:spPr bwMode="auto">
          <a:xfrm rot="16200000">
            <a:off x="4830101" y="674474"/>
            <a:ext cx="50334" cy="228181"/>
          </a:xfrm>
          <a:prstGeom prst="rect">
            <a:avLst/>
          </a:prstGeom>
          <a:solidFill>
            <a:schemeClr val="tx1"/>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2" name="Rectangle 21"/>
          <p:cNvSpPr>
            <a:spLocks noChangeAspect="1"/>
          </p:cNvSpPr>
          <p:nvPr/>
        </p:nvSpPr>
        <p:spPr bwMode="auto">
          <a:xfrm rot="16200000">
            <a:off x="5077576" y="674474"/>
            <a:ext cx="50334" cy="228181"/>
          </a:xfrm>
          <a:prstGeom prst="rect">
            <a:avLst/>
          </a:prstGeom>
          <a:solidFill>
            <a:schemeClr val="tx1"/>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3" name="Rectangle 22"/>
          <p:cNvSpPr>
            <a:spLocks noChangeAspect="1"/>
          </p:cNvSpPr>
          <p:nvPr/>
        </p:nvSpPr>
        <p:spPr bwMode="auto">
          <a:xfrm rot="16200000">
            <a:off x="5325051" y="674474"/>
            <a:ext cx="50334" cy="228181"/>
          </a:xfrm>
          <a:prstGeom prst="rect">
            <a:avLst/>
          </a:prstGeom>
          <a:solidFill>
            <a:schemeClr val="tx1"/>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4" name="Rectangle 23"/>
          <p:cNvSpPr>
            <a:spLocks noChangeAspect="1"/>
          </p:cNvSpPr>
          <p:nvPr/>
        </p:nvSpPr>
        <p:spPr bwMode="auto">
          <a:xfrm rot="16200000">
            <a:off x="5572526" y="674474"/>
            <a:ext cx="50334" cy="228181"/>
          </a:xfrm>
          <a:prstGeom prst="rect">
            <a:avLst/>
          </a:prstGeom>
          <a:solidFill>
            <a:schemeClr val="tx1"/>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5" name="Rectangle 24"/>
          <p:cNvSpPr>
            <a:spLocks noChangeAspect="1"/>
          </p:cNvSpPr>
          <p:nvPr/>
        </p:nvSpPr>
        <p:spPr bwMode="auto">
          <a:xfrm rot="16200000">
            <a:off x="5820003" y="674474"/>
            <a:ext cx="50334" cy="228181"/>
          </a:xfrm>
          <a:prstGeom prst="rect">
            <a:avLst/>
          </a:prstGeom>
          <a:solidFill>
            <a:schemeClr val="tx1"/>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cxnSp>
        <p:nvCxnSpPr>
          <p:cNvPr id="27" name="Straight Arrow Connector 26"/>
          <p:cNvCxnSpPr>
            <a:stCxn id="25" idx="2"/>
          </p:cNvCxnSpPr>
          <p:nvPr/>
        </p:nvCxnSpPr>
        <p:spPr bwMode="auto">
          <a:xfrm flipH="1">
            <a:off x="5956183" y="788565"/>
            <a:ext cx="3078" cy="385894"/>
          </a:xfrm>
          <a:prstGeom prst="straightConnector1">
            <a:avLst/>
          </a:prstGeom>
          <a:noFill/>
          <a:ln w="12700" cap="flat" cmpd="sng" algn="ctr">
            <a:solidFill>
              <a:schemeClr val="bg2"/>
            </a:solidFill>
            <a:prstDash val="solid"/>
            <a:round/>
            <a:headEnd type="none" w="lg" len="med"/>
            <a:tailEnd type="arrow"/>
          </a:ln>
          <a:effectLst/>
        </p:spPr>
      </p:cxnSp>
      <p:pic>
        <p:nvPicPr>
          <p:cNvPr id="859151" name="Picture 15"/>
          <p:cNvPicPr>
            <a:picLocks noChangeAspect="1" noChangeArrowheads="1"/>
          </p:cNvPicPr>
          <p:nvPr/>
        </p:nvPicPr>
        <p:blipFill>
          <a:blip r:embed="rId16" cstate="print"/>
          <a:srcRect/>
          <a:stretch>
            <a:fillRect/>
          </a:stretch>
        </p:blipFill>
        <p:spPr bwMode="auto">
          <a:xfrm>
            <a:off x="3627626" y="-84618"/>
            <a:ext cx="5848350" cy="1762125"/>
          </a:xfrm>
          <a:prstGeom prst="rect">
            <a:avLst/>
          </a:prstGeom>
          <a:noFill/>
          <a:ln w="9525">
            <a:noFill/>
            <a:miter lim="800000"/>
            <a:headEnd/>
            <a:tailEnd/>
          </a:ln>
          <a:effectLst/>
        </p:spPr>
      </p:pic>
      <p:cxnSp>
        <p:nvCxnSpPr>
          <p:cNvPr id="28" name="Elbow Connector 27"/>
          <p:cNvCxnSpPr>
            <a:cxnSpLocks/>
          </p:cNvCxnSpPr>
          <p:nvPr/>
        </p:nvCxnSpPr>
        <p:spPr bwMode="auto">
          <a:xfrm rot="10800000">
            <a:off x="1838848" y="2625757"/>
            <a:ext cx="4578432" cy="257486"/>
          </a:xfrm>
          <a:prstGeom prst="curvedConnector3">
            <a:avLst>
              <a:gd name="adj1" fmla="val 100039"/>
            </a:avLst>
          </a:prstGeom>
          <a:noFill/>
          <a:ln w="12700" cap="flat" cmpd="sng" algn="ctr">
            <a:solidFill>
              <a:schemeClr val="bg2"/>
            </a:solidFill>
            <a:prstDash val="solid"/>
            <a:round/>
            <a:headEnd type="none" w="lg" len="med"/>
            <a:tailEnd type="arrow"/>
          </a:ln>
          <a:effectLst/>
        </p:spPr>
      </p:cxnSp>
      <p:sp>
        <p:nvSpPr>
          <p:cNvPr id="30" name="Rectangle 29"/>
          <p:cNvSpPr/>
          <p:nvPr/>
        </p:nvSpPr>
        <p:spPr bwMode="auto">
          <a:xfrm>
            <a:off x="1441622" y="2430162"/>
            <a:ext cx="189470" cy="263611"/>
          </a:xfrm>
          <a:prstGeom prst="rect">
            <a:avLst/>
          </a:prstGeom>
          <a:no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pic>
        <p:nvPicPr>
          <p:cNvPr id="29" name="Picture 1 2"/>
          <p:cNvPicPr preferRelativeResize="0">
            <a:picLocks noChangeAspect="1" noChangeArrowheads="1"/>
          </p:cNvPicPr>
          <p:nvPr/>
        </p:nvPicPr>
        <p:blipFill rotWithShape="1">
          <a:blip r:embed="rId15" cstate="print"/>
          <a:srcRect l="72959" t="14944" r="25365" b="76367"/>
          <a:stretch/>
        </p:blipFill>
        <p:spPr bwMode="auto">
          <a:xfrm rot="5400000" flipH="1" flipV="1">
            <a:off x="6005918" y="-604377"/>
            <a:ext cx="587230" cy="4144907"/>
          </a:xfrm>
          <a:prstGeom prst="rect">
            <a:avLst/>
          </a:prstGeom>
          <a:noFill/>
          <a:ln w="0">
            <a:noFill/>
            <a:miter lim="800000"/>
            <a:headEnd/>
            <a:tailEnd/>
          </a:ln>
        </p:spPr>
      </p:pic>
      <p:pic>
        <p:nvPicPr>
          <p:cNvPr id="3" name="Picture 2">
            <a:extLst>
              <a:ext uri="{FF2B5EF4-FFF2-40B4-BE49-F238E27FC236}">
                <a16:creationId xmlns:a16="http://schemas.microsoft.com/office/drawing/2014/main" id="{29C77280-7705-4CC7-9C61-BDAFB4A1D044}"/>
              </a:ext>
            </a:extLst>
          </p:cNvPr>
          <p:cNvPicPr>
            <a:picLocks noChangeAspect="1"/>
          </p:cNvPicPr>
          <p:nvPr>
            <p:custDataLst>
              <p:tags r:id="rId2"/>
            </p:custDataLst>
          </p:nvPr>
        </p:nvPicPr>
        <p:blipFill>
          <a:blip r:embed="rId17" cstate="print">
            <a:extLst>
              <a:ext uri="{28A0092B-C50C-407E-A947-70E740481C1C}">
                <a14:useLocalDpi xmlns:a14="http://schemas.microsoft.com/office/drawing/2010/main" val="0"/>
              </a:ext>
            </a:extLst>
          </a:blip>
          <a:stretch>
            <a:fillRect/>
          </a:stretch>
        </p:blipFill>
        <p:spPr>
          <a:xfrm>
            <a:off x="121298" y="1978933"/>
            <a:ext cx="2955739" cy="667824"/>
          </a:xfrm>
          <a:prstGeom prst="rect">
            <a:avLst/>
          </a:prstGeom>
        </p:spPr>
      </p:pic>
      <p:pic>
        <p:nvPicPr>
          <p:cNvPr id="13" name="Picture 12">
            <a:extLst>
              <a:ext uri="{FF2B5EF4-FFF2-40B4-BE49-F238E27FC236}">
                <a16:creationId xmlns:a16="http://schemas.microsoft.com/office/drawing/2014/main" id="{695879C3-4F5A-488F-B22A-684C0E94E32E}"/>
              </a:ext>
            </a:extLst>
          </p:cNvPr>
          <p:cNvPicPr>
            <a:picLocks noChangeAspect="1"/>
          </p:cNvPicPr>
          <p:nvPr>
            <p:custDataLst>
              <p:tags r:id="rId3"/>
            </p:custDataLst>
          </p:nvPr>
        </p:nvPicPr>
        <p:blipFill>
          <a:blip r:embed="rId18" cstate="print">
            <a:extLst>
              <a:ext uri="{28A0092B-C50C-407E-A947-70E740481C1C}">
                <a14:useLocalDpi xmlns:a14="http://schemas.microsoft.com/office/drawing/2010/main" val="0"/>
              </a:ext>
            </a:extLst>
          </a:blip>
          <a:stretch>
            <a:fillRect/>
          </a:stretch>
        </p:blipFill>
        <p:spPr>
          <a:xfrm>
            <a:off x="163513" y="3156726"/>
            <a:ext cx="3417904" cy="658286"/>
          </a:xfrm>
          <a:prstGeom prst="rect">
            <a:avLst/>
          </a:prstGeom>
        </p:spPr>
      </p:pic>
      <p:pic>
        <p:nvPicPr>
          <p:cNvPr id="31" name="Picture 30">
            <a:extLst>
              <a:ext uri="{FF2B5EF4-FFF2-40B4-BE49-F238E27FC236}">
                <a16:creationId xmlns:a16="http://schemas.microsoft.com/office/drawing/2014/main" id="{D19AB853-EF51-4E31-8942-197BE95DCA6A}"/>
              </a:ext>
            </a:extLst>
          </p:cNvPr>
          <p:cNvPicPr>
            <a:picLocks noChangeAspect="1"/>
          </p:cNvPicPr>
          <p:nvPr>
            <p:custDataLst>
              <p:tags r:id="rId4"/>
            </p:custDataLst>
          </p:nvPr>
        </p:nvPicPr>
        <p:blipFill>
          <a:blip r:embed="rId19" cstate="print">
            <a:extLst>
              <a:ext uri="{28A0092B-C50C-407E-A947-70E740481C1C}">
                <a14:useLocalDpi xmlns:a14="http://schemas.microsoft.com/office/drawing/2010/main" val="0"/>
              </a:ext>
            </a:extLst>
          </a:blip>
          <a:stretch>
            <a:fillRect/>
          </a:stretch>
        </p:blipFill>
        <p:spPr>
          <a:xfrm>
            <a:off x="163513" y="4393738"/>
            <a:ext cx="2154667" cy="769524"/>
          </a:xfrm>
          <a:prstGeom prst="rect">
            <a:avLst/>
          </a:prstGeom>
        </p:spPr>
      </p:pic>
      <p:pic>
        <p:nvPicPr>
          <p:cNvPr id="33" name="Picture 32">
            <a:extLst>
              <a:ext uri="{FF2B5EF4-FFF2-40B4-BE49-F238E27FC236}">
                <a16:creationId xmlns:a16="http://schemas.microsoft.com/office/drawing/2014/main" id="{51BD3EC8-92BA-4E2F-95F1-9BB4F5FD0A11}"/>
              </a:ext>
            </a:extLst>
          </p:cNvPr>
          <p:cNvPicPr>
            <a:picLocks noChangeAspect="1"/>
          </p:cNvPicPr>
          <p:nvPr>
            <p:custDataLst>
              <p:tags r:id="rId5"/>
            </p:custDataLst>
          </p:nvPr>
        </p:nvPicPr>
        <p:blipFill>
          <a:blip r:embed="rId20" cstate="print">
            <a:extLst>
              <a:ext uri="{28A0092B-C50C-407E-A947-70E740481C1C}">
                <a14:useLocalDpi xmlns:a14="http://schemas.microsoft.com/office/drawing/2010/main" val="0"/>
              </a:ext>
            </a:extLst>
          </a:blip>
          <a:stretch>
            <a:fillRect/>
          </a:stretch>
        </p:blipFill>
        <p:spPr>
          <a:xfrm>
            <a:off x="163513" y="5754409"/>
            <a:ext cx="2806857" cy="632381"/>
          </a:xfrm>
          <a:prstGeom prst="rect">
            <a:avLst/>
          </a:prstGeom>
        </p:spPr>
      </p:pic>
      <p:pic>
        <p:nvPicPr>
          <p:cNvPr id="36" name="Picture 35">
            <a:extLst>
              <a:ext uri="{FF2B5EF4-FFF2-40B4-BE49-F238E27FC236}">
                <a16:creationId xmlns:a16="http://schemas.microsoft.com/office/drawing/2014/main" id="{41B8AACF-9052-48FD-BD73-92A01FFD4A35}"/>
              </a:ext>
            </a:extLst>
          </p:cNvPr>
          <p:cNvPicPr>
            <a:picLocks noChangeAspect="1"/>
          </p:cNvPicPr>
          <p:nvPr>
            <p:custDataLst>
              <p:tags r:id="rId6"/>
            </p:custDataLst>
          </p:nvPr>
        </p:nvPicPr>
        <p:blipFill>
          <a:blip r:embed="rId21" cstate="print">
            <a:extLst>
              <a:ext uri="{28A0092B-C50C-407E-A947-70E740481C1C}">
                <a14:useLocalDpi xmlns:a14="http://schemas.microsoft.com/office/drawing/2010/main" val="0"/>
              </a:ext>
            </a:extLst>
          </a:blip>
          <a:stretch>
            <a:fillRect/>
          </a:stretch>
        </p:blipFill>
        <p:spPr>
          <a:xfrm>
            <a:off x="7245315" y="5983894"/>
            <a:ext cx="1663451" cy="204665"/>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bwMode="auto">
          <a:xfrm>
            <a:off x="-533400" y="5257800"/>
            <a:ext cx="2438400" cy="304800"/>
          </a:xfrm>
          <a:prstGeom prst="rect">
            <a:avLst/>
          </a:prstGeom>
          <a:solidFill>
            <a:srgbClr val="052FFF"/>
          </a:solidFill>
          <a:ln w="38100" cap="flat" cmpd="sng" algn="ctr">
            <a:solidFill>
              <a:schemeClr val="accent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s-HN" sz="1800" b="0" i="0" u="none" strike="noStrike" cap="none" normalizeH="0" baseline="0">
              <a:ln>
                <a:noFill/>
              </a:ln>
              <a:solidFill>
                <a:schemeClr val="tx1"/>
              </a:solidFill>
              <a:effectLst/>
              <a:latin typeface="Century Gothic" pitchFamily="34" charset="0"/>
              <a:cs typeface="Arial" charset="0"/>
            </a:endParaRPr>
          </a:p>
        </p:txBody>
      </p:sp>
      <p:sp>
        <p:nvSpPr>
          <p:cNvPr id="9" name="Rectangle 8"/>
          <p:cNvSpPr/>
          <p:nvPr/>
        </p:nvSpPr>
        <p:spPr bwMode="auto">
          <a:xfrm>
            <a:off x="-533400" y="2895600"/>
            <a:ext cx="2438400" cy="76200"/>
          </a:xfrm>
          <a:prstGeom prst="rect">
            <a:avLst/>
          </a:prstGeom>
          <a:solidFill>
            <a:srgbClr val="052FFF"/>
          </a:solidFill>
          <a:ln w="38100" cap="flat" cmpd="sng" algn="ctr">
            <a:solidFill>
              <a:schemeClr val="accent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s-HN" sz="1800" b="0" i="0" u="none" strike="noStrike" cap="none" normalizeH="0" baseline="0">
              <a:ln>
                <a:noFill/>
              </a:ln>
              <a:solidFill>
                <a:schemeClr val="tx1"/>
              </a:solidFill>
              <a:effectLst/>
              <a:latin typeface="Century Gothic" pitchFamily="34" charset="0"/>
              <a:cs typeface="Arial" charset="0"/>
            </a:endParaRPr>
          </a:p>
        </p:txBody>
      </p:sp>
      <p:sp>
        <p:nvSpPr>
          <p:cNvPr id="8" name="Rectangle 7"/>
          <p:cNvSpPr/>
          <p:nvPr/>
        </p:nvSpPr>
        <p:spPr bwMode="auto">
          <a:xfrm>
            <a:off x="-533400" y="3810000"/>
            <a:ext cx="2438400" cy="152400"/>
          </a:xfrm>
          <a:prstGeom prst="rect">
            <a:avLst/>
          </a:prstGeom>
          <a:solidFill>
            <a:srgbClr val="052FFF"/>
          </a:solidFill>
          <a:ln w="38100" cap="flat" cmpd="sng" algn="ctr">
            <a:solidFill>
              <a:schemeClr val="accent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s-HN" sz="1800" b="0" i="0" u="none" strike="noStrike" cap="none" normalizeH="0" baseline="0">
              <a:ln>
                <a:noFill/>
              </a:ln>
              <a:solidFill>
                <a:schemeClr val="tx1"/>
              </a:solidFill>
              <a:effectLst/>
              <a:latin typeface="Century Gothic" pitchFamily="34" charset="0"/>
              <a:cs typeface="Arial" charset="0"/>
            </a:endParaRPr>
          </a:p>
        </p:txBody>
      </p:sp>
      <p:sp>
        <p:nvSpPr>
          <p:cNvPr id="2" name="Title 1"/>
          <p:cNvSpPr>
            <a:spLocks noGrp="1"/>
          </p:cNvSpPr>
          <p:nvPr>
            <p:ph type="title"/>
          </p:nvPr>
        </p:nvSpPr>
        <p:spPr>
          <a:xfrm>
            <a:off x="134224" y="304800"/>
            <a:ext cx="6862194" cy="1143000"/>
          </a:xfrm>
        </p:spPr>
        <p:txBody>
          <a:bodyPr/>
          <a:lstStyle/>
          <a:p>
            <a:r>
              <a:rPr lang="en-US" dirty="0"/>
              <a:t>Energy Dissipation Rate</a:t>
            </a:r>
            <a:br>
              <a:rPr lang="en-US" dirty="0"/>
            </a:br>
            <a:r>
              <a:rPr lang="en-US" dirty="0"/>
              <a:t>Three orifices, same velocity</a:t>
            </a:r>
          </a:p>
        </p:txBody>
      </p:sp>
      <p:sp>
        <p:nvSpPr>
          <p:cNvPr id="3" name="Rectangle 2"/>
          <p:cNvSpPr/>
          <p:nvPr/>
        </p:nvSpPr>
        <p:spPr bwMode="auto">
          <a:xfrm>
            <a:off x="304800" y="2438400"/>
            <a:ext cx="9144000" cy="3886200"/>
          </a:xfrm>
          <a:prstGeom prst="rect">
            <a:avLst/>
          </a:prstGeom>
          <a:solidFill>
            <a:srgbClr val="052FFF"/>
          </a:solidFill>
          <a:ln w="381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s-HN" sz="1800" b="0" i="0" u="none" strike="noStrike" cap="none" normalizeH="0" baseline="0">
              <a:ln>
                <a:noFill/>
              </a:ln>
              <a:solidFill>
                <a:schemeClr val="tx1"/>
              </a:solidFill>
              <a:effectLst/>
              <a:latin typeface="Century Gothic" pitchFamily="34" charset="0"/>
              <a:cs typeface="Arial" charset="0"/>
            </a:endParaRPr>
          </a:p>
        </p:txBody>
      </p:sp>
      <p:pic>
        <p:nvPicPr>
          <p:cNvPr id="5" name="Picture 1"/>
          <p:cNvPicPr>
            <a:picLocks noChangeAspect="1" noChangeArrowheads="1"/>
          </p:cNvPicPr>
          <p:nvPr/>
        </p:nvPicPr>
        <p:blipFill>
          <a:blip r:embed="rId4" cstate="print"/>
          <a:srcRect l="71282" t="14944" r="24344" b="63384"/>
          <a:stretch>
            <a:fillRect/>
          </a:stretch>
        </p:blipFill>
        <p:spPr bwMode="auto">
          <a:xfrm rot="16200000" flipH="1">
            <a:off x="1425438" y="1587929"/>
            <a:ext cx="375507" cy="2533652"/>
          </a:xfrm>
          <a:prstGeom prst="rect">
            <a:avLst/>
          </a:prstGeom>
          <a:noFill/>
          <a:ln w="0">
            <a:noFill/>
            <a:miter lim="800000"/>
            <a:headEnd/>
            <a:tailEnd/>
          </a:ln>
        </p:spPr>
      </p:pic>
      <p:pic>
        <p:nvPicPr>
          <p:cNvPr id="6" name="Picture 1"/>
          <p:cNvPicPr preferRelativeResize="0">
            <a:picLocks noChangeAspect="1" noChangeArrowheads="1"/>
          </p:cNvPicPr>
          <p:nvPr/>
        </p:nvPicPr>
        <p:blipFill>
          <a:blip r:embed="rId4" cstate="print"/>
          <a:srcRect l="71282" t="14944" r="24344" b="63384"/>
          <a:stretch>
            <a:fillRect/>
          </a:stretch>
        </p:blipFill>
        <p:spPr bwMode="auto">
          <a:xfrm rot="16200000" flipH="1">
            <a:off x="3536526" y="-142161"/>
            <a:ext cx="1110147" cy="7490469"/>
          </a:xfrm>
          <a:prstGeom prst="rect">
            <a:avLst/>
          </a:prstGeom>
          <a:noFill/>
          <a:ln w="0">
            <a:noFill/>
            <a:miter lim="800000"/>
            <a:headEnd/>
            <a:tailEnd/>
          </a:ln>
        </p:spPr>
      </p:pic>
      <p:pic>
        <p:nvPicPr>
          <p:cNvPr id="7" name="Picture 1"/>
          <p:cNvPicPr preferRelativeResize="0">
            <a:picLocks noChangeAspect="1" noChangeArrowheads="1"/>
          </p:cNvPicPr>
          <p:nvPr/>
        </p:nvPicPr>
        <p:blipFill>
          <a:blip r:embed="rId4" cstate="print"/>
          <a:srcRect l="71282" t="14944" r="24344" b="63384"/>
          <a:stretch>
            <a:fillRect/>
          </a:stretch>
        </p:blipFill>
        <p:spPr bwMode="auto">
          <a:xfrm rot="16200000" flipH="1">
            <a:off x="5808076" y="-1440443"/>
            <a:ext cx="1905000" cy="12853567"/>
          </a:xfrm>
          <a:prstGeom prst="rect">
            <a:avLst/>
          </a:prstGeom>
          <a:noFill/>
          <a:ln w="0">
            <a:noFill/>
            <a:miter lim="800000"/>
            <a:headEnd/>
            <a:tailEnd/>
          </a:ln>
        </p:spPr>
      </p:pic>
      <p:grpSp>
        <p:nvGrpSpPr>
          <p:cNvPr id="4" name="Group 12"/>
          <p:cNvGrpSpPr/>
          <p:nvPr/>
        </p:nvGrpSpPr>
        <p:grpSpPr>
          <a:xfrm>
            <a:off x="304800" y="2938464"/>
            <a:ext cx="1219200" cy="2473324"/>
            <a:chOff x="304800" y="2938464"/>
            <a:chExt cx="1219200" cy="2473324"/>
          </a:xfrm>
        </p:grpSpPr>
        <p:cxnSp>
          <p:nvCxnSpPr>
            <p:cNvPr id="18" name="Straight Arrow Connector 17"/>
            <p:cNvCxnSpPr/>
            <p:nvPr/>
          </p:nvCxnSpPr>
          <p:spPr bwMode="auto">
            <a:xfrm>
              <a:off x="304800" y="2938464"/>
              <a:ext cx="1219200" cy="1588"/>
            </a:xfrm>
            <a:prstGeom prst="straightConnector1">
              <a:avLst/>
            </a:prstGeom>
            <a:solidFill>
              <a:schemeClr val="accent1"/>
            </a:solidFill>
            <a:ln w="76200" cap="flat" cmpd="sng" algn="ctr">
              <a:solidFill>
                <a:schemeClr val="tx1"/>
              </a:solidFill>
              <a:prstDash val="solid"/>
              <a:round/>
              <a:headEnd type="none" w="lg" len="med"/>
              <a:tailEnd type="triangle" w="lg" len="med"/>
            </a:ln>
            <a:effectLst/>
          </p:spPr>
        </p:cxnSp>
        <p:cxnSp>
          <p:nvCxnSpPr>
            <p:cNvPr id="19" name="Straight Arrow Connector 18"/>
            <p:cNvCxnSpPr/>
            <p:nvPr/>
          </p:nvCxnSpPr>
          <p:spPr bwMode="auto">
            <a:xfrm>
              <a:off x="304800" y="3884612"/>
              <a:ext cx="1219200" cy="1588"/>
            </a:xfrm>
            <a:prstGeom prst="straightConnector1">
              <a:avLst/>
            </a:prstGeom>
            <a:solidFill>
              <a:schemeClr val="accent1"/>
            </a:solidFill>
            <a:ln w="76200" cap="flat" cmpd="sng" algn="ctr">
              <a:solidFill>
                <a:schemeClr val="tx1"/>
              </a:solidFill>
              <a:prstDash val="solid"/>
              <a:round/>
              <a:headEnd type="none" w="lg" len="med"/>
              <a:tailEnd type="triangle" w="lg" len="med"/>
            </a:ln>
            <a:effectLst/>
          </p:spPr>
        </p:cxnSp>
        <p:cxnSp>
          <p:nvCxnSpPr>
            <p:cNvPr id="20" name="Straight Arrow Connector 19"/>
            <p:cNvCxnSpPr/>
            <p:nvPr/>
          </p:nvCxnSpPr>
          <p:spPr bwMode="auto">
            <a:xfrm>
              <a:off x="304800" y="5410200"/>
              <a:ext cx="1219200" cy="1588"/>
            </a:xfrm>
            <a:prstGeom prst="straightConnector1">
              <a:avLst/>
            </a:prstGeom>
            <a:solidFill>
              <a:schemeClr val="accent1"/>
            </a:solidFill>
            <a:ln w="76200" cap="flat" cmpd="sng" algn="ctr">
              <a:solidFill>
                <a:schemeClr val="tx1"/>
              </a:solidFill>
              <a:prstDash val="solid"/>
              <a:round/>
              <a:headEnd type="none" w="lg" len="med"/>
              <a:tailEnd type="triangle" w="lg" len="med"/>
            </a:ln>
            <a:effectLst/>
          </p:spPr>
        </p:cxnSp>
      </p:grpSp>
      <p:sp>
        <p:nvSpPr>
          <p:cNvPr id="11" name="TextBox 10"/>
          <p:cNvSpPr txBox="1"/>
          <p:nvPr/>
        </p:nvSpPr>
        <p:spPr>
          <a:xfrm>
            <a:off x="541311" y="1843415"/>
            <a:ext cx="7295523" cy="523220"/>
          </a:xfrm>
          <a:prstGeom prst="rect">
            <a:avLst/>
          </a:prstGeom>
          <a:noFill/>
        </p:spPr>
        <p:txBody>
          <a:bodyPr wrap="none" rtlCol="0">
            <a:spAutoFit/>
          </a:bodyPr>
          <a:lstStyle/>
          <a:p>
            <a:r>
              <a:rPr lang="en-US" dirty="0"/>
              <a:t>Which jet has the highest energy dissipation rate?</a:t>
            </a:r>
          </a:p>
        </p:txBody>
      </p:sp>
      <p:sp>
        <p:nvSpPr>
          <p:cNvPr id="12" name="TextBox 11"/>
          <p:cNvSpPr txBox="1"/>
          <p:nvPr/>
        </p:nvSpPr>
        <p:spPr>
          <a:xfrm>
            <a:off x="-97987" y="2458106"/>
            <a:ext cx="444352" cy="523220"/>
          </a:xfrm>
          <a:prstGeom prst="rect">
            <a:avLst/>
          </a:prstGeom>
          <a:noFill/>
        </p:spPr>
        <p:txBody>
          <a:bodyPr wrap="none" rtlCol="0">
            <a:spAutoFit/>
          </a:bodyPr>
          <a:lstStyle/>
          <a:p>
            <a:r>
              <a:rPr lang="en-US" dirty="0"/>
              <a:t>A</a:t>
            </a:r>
          </a:p>
        </p:txBody>
      </p:sp>
      <p:sp>
        <p:nvSpPr>
          <p:cNvPr id="17" name="TextBox 16"/>
          <p:cNvSpPr txBox="1"/>
          <p:nvPr/>
        </p:nvSpPr>
        <p:spPr>
          <a:xfrm>
            <a:off x="-97987" y="3341463"/>
            <a:ext cx="423514" cy="523220"/>
          </a:xfrm>
          <a:prstGeom prst="rect">
            <a:avLst/>
          </a:prstGeom>
          <a:noFill/>
        </p:spPr>
        <p:txBody>
          <a:bodyPr wrap="none" rtlCol="0">
            <a:spAutoFit/>
          </a:bodyPr>
          <a:lstStyle/>
          <a:p>
            <a:r>
              <a:rPr lang="en-US" dirty="0"/>
              <a:t>B</a:t>
            </a:r>
          </a:p>
        </p:txBody>
      </p:sp>
      <p:sp>
        <p:nvSpPr>
          <p:cNvPr id="21" name="TextBox 20"/>
          <p:cNvSpPr txBox="1"/>
          <p:nvPr/>
        </p:nvSpPr>
        <p:spPr>
          <a:xfrm>
            <a:off x="-87568" y="4724730"/>
            <a:ext cx="423514" cy="523220"/>
          </a:xfrm>
          <a:prstGeom prst="rect">
            <a:avLst/>
          </a:prstGeom>
          <a:noFill/>
        </p:spPr>
        <p:txBody>
          <a:bodyPr wrap="none" rtlCol="0">
            <a:spAutoFit/>
          </a:bodyPr>
          <a:lstStyle/>
          <a:p>
            <a:r>
              <a:rPr lang="en-US" dirty="0"/>
              <a:t>C</a:t>
            </a:r>
          </a:p>
        </p:txBody>
      </p:sp>
      <p:sp>
        <p:nvSpPr>
          <p:cNvPr id="13" name="TextBox 12"/>
          <p:cNvSpPr txBox="1"/>
          <p:nvPr/>
        </p:nvSpPr>
        <p:spPr>
          <a:xfrm>
            <a:off x="541311" y="6396885"/>
            <a:ext cx="7951216" cy="523220"/>
          </a:xfrm>
          <a:prstGeom prst="rect">
            <a:avLst/>
          </a:prstGeom>
          <a:noFill/>
        </p:spPr>
        <p:txBody>
          <a:bodyPr wrap="none" rtlCol="0">
            <a:spAutoFit/>
          </a:bodyPr>
          <a:lstStyle/>
          <a:p>
            <a:r>
              <a:rPr lang="en-US" dirty="0"/>
              <a:t>Which jet has the highest shear (or velocity gradient)?</a:t>
            </a:r>
          </a:p>
        </p:txBody>
      </p:sp>
      <p:pic>
        <p:nvPicPr>
          <p:cNvPr id="22" name="Picture 21">
            <a:extLst>
              <a:ext uri="{FF2B5EF4-FFF2-40B4-BE49-F238E27FC236}">
                <a16:creationId xmlns:a16="http://schemas.microsoft.com/office/drawing/2014/main" id="{40426841-B171-4C8B-BC9D-D50D5BA0ACC9}"/>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6589986" y="399544"/>
            <a:ext cx="2419790" cy="545175"/>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6"/>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7"/>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Big eddies create smaller eddies</a:t>
            </a:r>
          </a:p>
        </p:txBody>
      </p:sp>
      <p:sp>
        <p:nvSpPr>
          <p:cNvPr id="3" name="Content Placeholder 2"/>
          <p:cNvSpPr>
            <a:spLocks noGrp="1"/>
          </p:cNvSpPr>
          <p:nvPr>
            <p:ph idx="1"/>
          </p:nvPr>
        </p:nvSpPr>
        <p:spPr>
          <a:xfrm>
            <a:off x="243360" y="1844039"/>
            <a:ext cx="3103997" cy="4286865"/>
          </a:xfrm>
        </p:spPr>
        <p:txBody>
          <a:bodyPr/>
          <a:lstStyle/>
          <a:p>
            <a:r>
              <a:rPr lang="en-US" sz="2800" dirty="0"/>
              <a:t>Which jet has the largest eddies?</a:t>
            </a:r>
          </a:p>
          <a:p>
            <a:r>
              <a:rPr lang="en-US" sz="2800" dirty="0"/>
              <a:t>Which jet will make the smallest eddies first?</a:t>
            </a:r>
          </a:p>
          <a:p>
            <a:r>
              <a:rPr lang="en-US" sz="2800" dirty="0"/>
              <a:t>Which jet will dissipate energy the fastest?</a:t>
            </a:r>
          </a:p>
        </p:txBody>
      </p:sp>
      <p:sp>
        <p:nvSpPr>
          <p:cNvPr id="5" name="Arc 4"/>
          <p:cNvSpPr/>
          <p:nvPr/>
        </p:nvSpPr>
        <p:spPr bwMode="auto">
          <a:xfrm>
            <a:off x="4271963" y="2886074"/>
            <a:ext cx="3657600" cy="3471864"/>
          </a:xfrm>
          <a:prstGeom prst="arc">
            <a:avLst>
              <a:gd name="adj1" fmla="val 16200000"/>
              <a:gd name="adj2" fmla="val 14178596"/>
            </a:avLst>
          </a:prstGeom>
          <a:noFill/>
          <a:ln w="101600" cap="flat" cmpd="sng" algn="ctr">
            <a:solidFill>
              <a:schemeClr val="tx1"/>
            </a:solidFill>
            <a:prstDash val="solid"/>
            <a:round/>
            <a:headEnd type="none" w="lg" len="med"/>
            <a:tailEnd type="triangle" w="lg" len="lg"/>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HN" sz="2800" b="0" i="0" u="none" strike="noStrike" cap="none" normalizeH="0" baseline="0">
              <a:ln>
                <a:noFill/>
              </a:ln>
              <a:solidFill>
                <a:schemeClr val="tx1"/>
              </a:solidFill>
              <a:effectLst/>
              <a:latin typeface="Times New Roman" pitchFamily="18" charset="0"/>
            </a:endParaRPr>
          </a:p>
        </p:txBody>
      </p:sp>
      <p:sp>
        <p:nvSpPr>
          <p:cNvPr id="6" name="Arc 5"/>
          <p:cNvSpPr/>
          <p:nvPr/>
        </p:nvSpPr>
        <p:spPr bwMode="auto">
          <a:xfrm rot="15320127" flipH="1">
            <a:off x="7429499" y="2614613"/>
            <a:ext cx="1109663" cy="1123950"/>
          </a:xfrm>
          <a:prstGeom prst="arc">
            <a:avLst>
              <a:gd name="adj1" fmla="val 16200000"/>
              <a:gd name="adj2" fmla="val 14178596"/>
            </a:avLst>
          </a:prstGeom>
          <a:noFill/>
          <a:ln w="76200" cap="flat" cmpd="sng" algn="ctr">
            <a:solidFill>
              <a:schemeClr val="tx1"/>
            </a:solidFill>
            <a:prstDash val="solid"/>
            <a:round/>
            <a:headEnd type="none" w="lg" len="med"/>
            <a:tailEnd type="triangle" w="lg" len="lg"/>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HN" sz="2800" b="0" i="0" u="none" strike="noStrike" cap="none" normalizeH="0" baseline="0">
              <a:ln>
                <a:noFill/>
              </a:ln>
              <a:solidFill>
                <a:schemeClr val="tx1"/>
              </a:solidFill>
              <a:effectLst/>
              <a:latin typeface="Times New Roman" pitchFamily="18" charset="0"/>
            </a:endParaRPr>
          </a:p>
        </p:txBody>
      </p:sp>
      <p:sp>
        <p:nvSpPr>
          <p:cNvPr id="7" name="Arc 6"/>
          <p:cNvSpPr/>
          <p:nvPr/>
        </p:nvSpPr>
        <p:spPr bwMode="auto">
          <a:xfrm rot="5762049" flipH="1">
            <a:off x="3186112" y="3943350"/>
            <a:ext cx="1109663" cy="1123950"/>
          </a:xfrm>
          <a:prstGeom prst="arc">
            <a:avLst>
              <a:gd name="adj1" fmla="val 16200000"/>
              <a:gd name="adj2" fmla="val 14178596"/>
            </a:avLst>
          </a:prstGeom>
          <a:noFill/>
          <a:ln w="76200" cap="flat" cmpd="sng" algn="ctr">
            <a:solidFill>
              <a:schemeClr val="tx1"/>
            </a:solidFill>
            <a:prstDash val="solid"/>
            <a:round/>
            <a:headEnd type="none" w="lg" len="med"/>
            <a:tailEnd type="triangle" w="lg" len="lg"/>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HN" sz="2800" b="0" i="0" u="none" strike="noStrike" cap="none" normalizeH="0" baseline="0">
              <a:ln>
                <a:noFill/>
              </a:ln>
              <a:solidFill>
                <a:schemeClr val="tx1"/>
              </a:solidFill>
              <a:effectLst/>
              <a:latin typeface="Times New Roman" pitchFamily="18" charset="0"/>
            </a:endParaRPr>
          </a:p>
        </p:txBody>
      </p:sp>
      <p:sp>
        <p:nvSpPr>
          <p:cNvPr id="8" name="Arc 7"/>
          <p:cNvSpPr/>
          <p:nvPr/>
        </p:nvSpPr>
        <p:spPr bwMode="auto">
          <a:xfrm rot="20682500" flipH="1">
            <a:off x="7315200" y="5529263"/>
            <a:ext cx="1109663" cy="1123950"/>
          </a:xfrm>
          <a:prstGeom prst="arc">
            <a:avLst>
              <a:gd name="adj1" fmla="val 16200000"/>
              <a:gd name="adj2" fmla="val 14178596"/>
            </a:avLst>
          </a:prstGeom>
          <a:noFill/>
          <a:ln w="76200" cap="flat" cmpd="sng" algn="ctr">
            <a:solidFill>
              <a:schemeClr val="tx1"/>
            </a:solidFill>
            <a:prstDash val="solid"/>
            <a:round/>
            <a:headEnd type="none" w="lg" len="med"/>
            <a:tailEnd type="triangle" w="lg" len="lg"/>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HN" sz="2800" b="0" i="0" u="none" strike="noStrike" cap="none" normalizeH="0" baseline="0">
              <a:ln>
                <a:noFill/>
              </a:ln>
              <a:solidFill>
                <a:schemeClr val="tx1"/>
              </a:solidFill>
              <a:effectLst/>
              <a:latin typeface="Times New Roman" pitchFamily="18" charset="0"/>
            </a:endParaRPr>
          </a:p>
        </p:txBody>
      </p:sp>
      <p:sp>
        <p:nvSpPr>
          <p:cNvPr id="9" name="Arc 8"/>
          <p:cNvSpPr/>
          <p:nvPr/>
        </p:nvSpPr>
        <p:spPr bwMode="auto">
          <a:xfrm rot="8611116">
            <a:off x="5400675" y="5186363"/>
            <a:ext cx="1109663" cy="1123950"/>
          </a:xfrm>
          <a:prstGeom prst="arc">
            <a:avLst>
              <a:gd name="adj1" fmla="val 16200000"/>
              <a:gd name="adj2" fmla="val 14178596"/>
            </a:avLst>
          </a:prstGeom>
          <a:noFill/>
          <a:ln w="76200" cap="flat" cmpd="sng" algn="ctr">
            <a:solidFill>
              <a:schemeClr val="tx1"/>
            </a:solidFill>
            <a:prstDash val="solid"/>
            <a:round/>
            <a:headEnd type="none" w="lg" len="med"/>
            <a:tailEnd type="triangle" w="lg" len="lg"/>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HN" sz="2800" b="0" i="0" u="none" strike="noStrike" cap="none" normalizeH="0" baseline="0">
              <a:ln>
                <a:noFill/>
              </a:ln>
              <a:solidFill>
                <a:schemeClr val="tx1"/>
              </a:solidFill>
              <a:effectLst/>
              <a:latin typeface="Times New Roman" pitchFamily="18" charset="0"/>
            </a:endParaRPr>
          </a:p>
        </p:txBody>
      </p:sp>
      <p:sp>
        <p:nvSpPr>
          <p:cNvPr id="10" name="Arc 9"/>
          <p:cNvSpPr/>
          <p:nvPr/>
        </p:nvSpPr>
        <p:spPr bwMode="auto">
          <a:xfrm rot="20007239">
            <a:off x="5629735" y="2900824"/>
            <a:ext cx="1109663" cy="1123950"/>
          </a:xfrm>
          <a:prstGeom prst="arc">
            <a:avLst>
              <a:gd name="adj1" fmla="val 16200000"/>
              <a:gd name="adj2" fmla="val 14178596"/>
            </a:avLst>
          </a:prstGeom>
          <a:noFill/>
          <a:ln w="76200" cap="flat" cmpd="sng" algn="ctr">
            <a:solidFill>
              <a:schemeClr val="tx1"/>
            </a:solidFill>
            <a:prstDash val="solid"/>
            <a:round/>
            <a:headEnd type="none" w="lg" len="med"/>
            <a:tailEnd type="triangle" w="lg" len="lg"/>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HN" sz="2800" b="0" i="0" u="none" strike="noStrike" cap="none" normalizeH="0" baseline="0">
              <a:ln>
                <a:noFill/>
              </a:ln>
              <a:solidFill>
                <a:schemeClr val="tx1"/>
              </a:solidFill>
              <a:effectLst/>
              <a:latin typeface="Times New Roman" pitchFamily="18" charset="0"/>
            </a:endParaRPr>
          </a:p>
        </p:txBody>
      </p:sp>
      <p:sp>
        <p:nvSpPr>
          <p:cNvPr id="11" name="Arc 10"/>
          <p:cNvSpPr/>
          <p:nvPr/>
        </p:nvSpPr>
        <p:spPr bwMode="auto">
          <a:xfrm rot="15320127" flipH="1">
            <a:off x="7471095" y="2169559"/>
            <a:ext cx="454877" cy="552005"/>
          </a:xfrm>
          <a:prstGeom prst="arc">
            <a:avLst>
              <a:gd name="adj1" fmla="val 16200000"/>
              <a:gd name="adj2" fmla="val 14178596"/>
            </a:avLst>
          </a:prstGeom>
          <a:noFill/>
          <a:ln w="38100" cap="flat" cmpd="sng" algn="ctr">
            <a:solidFill>
              <a:schemeClr val="tx1"/>
            </a:solidFill>
            <a:prstDash val="solid"/>
            <a:round/>
            <a:headEnd type="none" w="lg" len="med"/>
            <a:tailEnd type="triangle" w="lg" len="sm"/>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HN" sz="2800" b="0" i="0" u="none" strike="noStrike" cap="none" normalizeH="0" baseline="0">
              <a:ln>
                <a:noFill/>
              </a:ln>
              <a:solidFill>
                <a:schemeClr val="tx1"/>
              </a:solidFill>
              <a:effectLst/>
              <a:latin typeface="Times New Roman" pitchFamily="18" charset="0"/>
            </a:endParaRPr>
          </a:p>
        </p:txBody>
      </p:sp>
      <p:sp>
        <p:nvSpPr>
          <p:cNvPr id="13" name="Arc 12"/>
          <p:cNvSpPr/>
          <p:nvPr/>
        </p:nvSpPr>
        <p:spPr bwMode="auto">
          <a:xfrm rot="15320127" flipH="1">
            <a:off x="8591972" y="2656251"/>
            <a:ext cx="454877" cy="552005"/>
          </a:xfrm>
          <a:prstGeom prst="arc">
            <a:avLst>
              <a:gd name="adj1" fmla="val 16200000"/>
              <a:gd name="adj2" fmla="val 14178596"/>
            </a:avLst>
          </a:prstGeom>
          <a:noFill/>
          <a:ln w="38100" cap="flat" cmpd="sng" algn="ctr">
            <a:solidFill>
              <a:schemeClr val="bg2"/>
            </a:solidFill>
            <a:prstDash val="solid"/>
            <a:round/>
            <a:headEnd type="none" w="lg" len="med"/>
            <a:tailEnd type="triangle" w="lg" len="sm"/>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HN" sz="2800" b="0" i="0" u="none" strike="noStrike" cap="none" normalizeH="0" baseline="0">
              <a:ln>
                <a:noFill/>
              </a:ln>
              <a:solidFill>
                <a:schemeClr val="tx1"/>
              </a:solidFill>
              <a:effectLst/>
              <a:latin typeface="Times New Roman" pitchFamily="18" charset="0"/>
            </a:endParaRPr>
          </a:p>
        </p:txBody>
      </p:sp>
      <p:sp>
        <p:nvSpPr>
          <p:cNvPr id="16" name="Arc 15"/>
          <p:cNvSpPr/>
          <p:nvPr/>
        </p:nvSpPr>
        <p:spPr bwMode="auto">
          <a:xfrm rot="15320127" flipH="1">
            <a:off x="8252759" y="3570652"/>
            <a:ext cx="454877" cy="552005"/>
          </a:xfrm>
          <a:prstGeom prst="arc">
            <a:avLst>
              <a:gd name="adj1" fmla="val 16200000"/>
              <a:gd name="adj2" fmla="val 14178596"/>
            </a:avLst>
          </a:prstGeom>
          <a:noFill/>
          <a:ln w="38100" cap="flat" cmpd="sng" algn="ctr">
            <a:solidFill>
              <a:schemeClr val="tx1"/>
            </a:solidFill>
            <a:prstDash val="solid"/>
            <a:round/>
            <a:headEnd type="none" w="lg" len="med"/>
            <a:tailEnd type="triangle" w="lg" len="sm"/>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HN" sz="2800" b="0" i="0" u="none" strike="noStrike" cap="none" normalizeH="0" baseline="0">
              <a:ln>
                <a:noFill/>
              </a:ln>
              <a:solidFill>
                <a:schemeClr val="tx1"/>
              </a:solidFill>
              <a:effectLst/>
              <a:latin typeface="Times New Roman" pitchFamily="18" charset="0"/>
            </a:endParaRPr>
          </a:p>
        </p:txBody>
      </p:sp>
      <p:sp>
        <p:nvSpPr>
          <p:cNvPr id="17" name="Arc 16"/>
          <p:cNvSpPr/>
          <p:nvPr/>
        </p:nvSpPr>
        <p:spPr bwMode="auto">
          <a:xfrm rot="6279873">
            <a:off x="7530090" y="3113451"/>
            <a:ext cx="454877" cy="552005"/>
          </a:xfrm>
          <a:prstGeom prst="arc">
            <a:avLst>
              <a:gd name="adj1" fmla="val 16200000"/>
              <a:gd name="adj2" fmla="val 14178596"/>
            </a:avLst>
          </a:prstGeom>
          <a:noFill/>
          <a:ln w="38100" cap="flat" cmpd="sng" algn="ctr">
            <a:solidFill>
              <a:schemeClr val="tx1"/>
            </a:solidFill>
            <a:prstDash val="solid"/>
            <a:round/>
            <a:headEnd type="none" w="lg" len="med"/>
            <a:tailEnd type="triangle" w="lg" len="sm"/>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HN" sz="2800" b="0" i="0" u="none" strike="noStrike" cap="none" normalizeH="0" baseline="0">
              <a:ln>
                <a:noFill/>
              </a:ln>
              <a:solidFill>
                <a:schemeClr val="tx1"/>
              </a:solidFill>
              <a:effectLst/>
              <a:latin typeface="Times New Roman" pitchFamily="18" charset="0"/>
            </a:endParaRPr>
          </a:p>
        </p:txBody>
      </p:sp>
      <p:sp>
        <p:nvSpPr>
          <p:cNvPr id="19" name="Arc 18"/>
          <p:cNvSpPr/>
          <p:nvPr/>
        </p:nvSpPr>
        <p:spPr bwMode="auto">
          <a:xfrm rot="15320127" flipH="1">
            <a:off x="7645476" y="2917977"/>
            <a:ext cx="236020" cy="232642"/>
          </a:xfrm>
          <a:prstGeom prst="arc">
            <a:avLst>
              <a:gd name="adj1" fmla="val 16200000"/>
              <a:gd name="adj2" fmla="val 14178596"/>
            </a:avLst>
          </a:prstGeom>
          <a:noFill/>
          <a:ln w="12700" cap="flat" cmpd="sng" algn="ctr">
            <a:solidFill>
              <a:schemeClr val="tx1"/>
            </a:solidFill>
            <a:prstDash val="solid"/>
            <a:round/>
            <a:headEnd type="none" w="lg" len="med"/>
            <a:tailEnd type="triangle" w="sm" len="sm"/>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HN" sz="2800" b="0" i="0" u="none" strike="noStrike" cap="none" normalizeH="0" baseline="0">
              <a:ln>
                <a:noFill/>
              </a:ln>
              <a:solidFill>
                <a:schemeClr val="tx1"/>
              </a:solidFill>
              <a:effectLst/>
              <a:latin typeface="Times New Roman" pitchFamily="18" charset="0"/>
            </a:endParaRPr>
          </a:p>
        </p:txBody>
      </p:sp>
      <p:sp>
        <p:nvSpPr>
          <p:cNvPr id="22" name="Arc 21"/>
          <p:cNvSpPr/>
          <p:nvPr/>
        </p:nvSpPr>
        <p:spPr bwMode="auto">
          <a:xfrm rot="15320127" flipH="1">
            <a:off x="7660226" y="3360427"/>
            <a:ext cx="236020" cy="232642"/>
          </a:xfrm>
          <a:prstGeom prst="arc">
            <a:avLst>
              <a:gd name="adj1" fmla="val 16200000"/>
              <a:gd name="adj2" fmla="val 14178596"/>
            </a:avLst>
          </a:prstGeom>
          <a:noFill/>
          <a:ln w="12700" cap="flat" cmpd="sng" algn="ctr">
            <a:solidFill>
              <a:schemeClr val="tx1"/>
            </a:solidFill>
            <a:prstDash val="solid"/>
            <a:round/>
            <a:headEnd type="none" w="lg" len="med"/>
            <a:tailEnd type="triangle" w="sm" len="sm"/>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HN" sz="2800" b="0" i="0" u="none" strike="noStrike" cap="none" normalizeH="0" baseline="0">
              <a:ln>
                <a:noFill/>
              </a:ln>
              <a:solidFill>
                <a:schemeClr val="tx1"/>
              </a:solidFill>
              <a:effectLst/>
              <a:latin typeface="Times New Roman" pitchFamily="18" charset="0"/>
            </a:endParaRPr>
          </a:p>
        </p:txBody>
      </p:sp>
      <p:sp>
        <p:nvSpPr>
          <p:cNvPr id="18" name="TextBox 17"/>
          <p:cNvSpPr txBox="1"/>
          <p:nvPr/>
        </p:nvSpPr>
        <p:spPr>
          <a:xfrm>
            <a:off x="4478697" y="3881534"/>
            <a:ext cx="3545632" cy="1815882"/>
          </a:xfrm>
          <a:prstGeom prst="rect">
            <a:avLst/>
          </a:prstGeom>
          <a:noFill/>
        </p:spPr>
        <p:txBody>
          <a:bodyPr wrap="square" rtlCol="0">
            <a:noAutofit/>
          </a:bodyPr>
          <a:lstStyle/>
          <a:p>
            <a:r>
              <a:rPr lang="en-US" dirty="0"/>
              <a:t>Higher energy dissipation rates give a smaller Kolmogorov scale!</a:t>
            </a:r>
          </a:p>
        </p:txBody>
      </p:sp>
      <p:pic>
        <p:nvPicPr>
          <p:cNvPr id="12" name="Picture 11">
            <a:extLst>
              <a:ext uri="{FF2B5EF4-FFF2-40B4-BE49-F238E27FC236}">
                <a16:creationId xmlns:a16="http://schemas.microsoft.com/office/drawing/2014/main" id="{C1EEF695-EC82-4650-882D-60258537E70F}"/>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4923929" y="1846189"/>
            <a:ext cx="1288850" cy="618939"/>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500"/>
                                  </p:stCondLst>
                                  <p:childTnLst>
                                    <p:set>
                                      <p:cBhvr>
                                        <p:cTn id="9" dur="1" fill="hold">
                                          <p:stCondLst>
                                            <p:cond delay="0"/>
                                          </p:stCondLst>
                                        </p:cTn>
                                        <p:tgtEl>
                                          <p:spTgt spid="6"/>
                                        </p:tgtEl>
                                        <p:attrNameLst>
                                          <p:attrName>style.visibility</p:attrName>
                                        </p:attrNameLst>
                                      </p:cBhvr>
                                      <p:to>
                                        <p:strVal val="visible"/>
                                      </p:to>
                                    </p:set>
                                  </p:childTnLst>
                                </p:cTn>
                              </p:par>
                            </p:childTnLst>
                          </p:cTn>
                        </p:par>
                        <p:par>
                          <p:cTn id="10" fill="hold">
                            <p:stCondLst>
                              <p:cond delay="500"/>
                            </p:stCondLst>
                            <p:childTnLst>
                              <p:par>
                                <p:cTn id="11" presetID="1" presetClass="entr" presetSubtype="0" fill="hold" grpId="0" nodeType="afterEffect">
                                  <p:stCondLst>
                                    <p:cond delay="600"/>
                                  </p:stCondLst>
                                  <p:childTnLst>
                                    <p:set>
                                      <p:cBhvr>
                                        <p:cTn id="12" dur="1" fill="hold">
                                          <p:stCondLst>
                                            <p:cond delay="0"/>
                                          </p:stCondLst>
                                        </p:cTn>
                                        <p:tgtEl>
                                          <p:spTgt spid="8"/>
                                        </p:tgtEl>
                                        <p:attrNameLst>
                                          <p:attrName>style.visibility</p:attrName>
                                        </p:attrNameLst>
                                      </p:cBhvr>
                                      <p:to>
                                        <p:strVal val="visible"/>
                                      </p:to>
                                    </p:set>
                                  </p:childTnLst>
                                </p:cTn>
                              </p:par>
                            </p:childTnLst>
                          </p:cTn>
                        </p:par>
                        <p:par>
                          <p:cTn id="13" fill="hold">
                            <p:stCondLst>
                              <p:cond delay="1100"/>
                            </p:stCondLst>
                            <p:childTnLst>
                              <p:par>
                                <p:cTn id="14" presetID="1" presetClass="entr" presetSubtype="0" fill="hold" grpId="0" nodeType="afterEffect">
                                  <p:stCondLst>
                                    <p:cond delay="900"/>
                                  </p:stCondLst>
                                  <p:childTnLst>
                                    <p:set>
                                      <p:cBhvr>
                                        <p:cTn id="15" dur="1" fill="hold">
                                          <p:stCondLst>
                                            <p:cond delay="0"/>
                                          </p:stCondLst>
                                        </p:cTn>
                                        <p:tgtEl>
                                          <p:spTgt spid="9"/>
                                        </p:tgtEl>
                                        <p:attrNameLst>
                                          <p:attrName>style.visibility</p:attrName>
                                        </p:attrNameLst>
                                      </p:cBhvr>
                                      <p:to>
                                        <p:strVal val="visible"/>
                                      </p:to>
                                    </p:set>
                                  </p:childTnLst>
                                </p:cTn>
                              </p:par>
                            </p:childTnLst>
                          </p:cTn>
                        </p:par>
                        <p:par>
                          <p:cTn id="16" fill="hold">
                            <p:stCondLst>
                              <p:cond delay="2000"/>
                            </p:stCondLst>
                            <p:childTnLst>
                              <p:par>
                                <p:cTn id="17" presetID="1" presetClass="entr" presetSubtype="0" fill="hold" grpId="0" nodeType="afterEffect">
                                  <p:stCondLst>
                                    <p:cond delay="1000"/>
                                  </p:stCondLst>
                                  <p:childTnLst>
                                    <p:set>
                                      <p:cBhvr>
                                        <p:cTn id="18" dur="1" fill="hold">
                                          <p:stCondLst>
                                            <p:cond delay="0"/>
                                          </p:stCondLst>
                                        </p:cTn>
                                        <p:tgtEl>
                                          <p:spTgt spid="7"/>
                                        </p:tgtEl>
                                        <p:attrNameLst>
                                          <p:attrName>style.visibility</p:attrName>
                                        </p:attrNameLst>
                                      </p:cBhvr>
                                      <p:to>
                                        <p:strVal val="visible"/>
                                      </p:to>
                                    </p:set>
                                  </p:childTnLst>
                                </p:cTn>
                              </p:par>
                            </p:childTnLst>
                          </p:cTn>
                        </p:par>
                        <p:par>
                          <p:cTn id="19" fill="hold">
                            <p:stCondLst>
                              <p:cond delay="3000"/>
                            </p:stCondLst>
                            <p:childTnLst>
                              <p:par>
                                <p:cTn id="20" presetID="1" presetClass="entr" presetSubtype="0" fill="hold" grpId="0" nodeType="afterEffect">
                                  <p:stCondLst>
                                    <p:cond delay="500"/>
                                  </p:stCondLst>
                                  <p:childTnLst>
                                    <p:set>
                                      <p:cBhvr>
                                        <p:cTn id="21" dur="1" fill="hold">
                                          <p:stCondLst>
                                            <p:cond delay="0"/>
                                          </p:stCondLst>
                                        </p:cTn>
                                        <p:tgtEl>
                                          <p:spTgt spid="11"/>
                                        </p:tgtEl>
                                        <p:attrNameLst>
                                          <p:attrName>style.visibility</p:attrName>
                                        </p:attrNameLst>
                                      </p:cBhvr>
                                      <p:to>
                                        <p:strVal val="visible"/>
                                      </p:to>
                                    </p:set>
                                  </p:childTnLst>
                                </p:cTn>
                              </p:par>
                            </p:childTnLst>
                          </p:cTn>
                        </p:par>
                        <p:par>
                          <p:cTn id="22" fill="hold">
                            <p:stCondLst>
                              <p:cond delay="3500"/>
                            </p:stCondLst>
                            <p:childTnLst>
                              <p:par>
                                <p:cTn id="23" presetID="1" presetClass="entr" presetSubtype="0" fill="hold" grpId="0" nodeType="afterEffect">
                                  <p:stCondLst>
                                    <p:cond delay="500"/>
                                  </p:stCondLst>
                                  <p:childTnLst>
                                    <p:set>
                                      <p:cBhvr>
                                        <p:cTn id="24" dur="1" fill="hold">
                                          <p:stCondLst>
                                            <p:cond delay="0"/>
                                          </p:stCondLst>
                                        </p:cTn>
                                        <p:tgtEl>
                                          <p:spTgt spid="13"/>
                                        </p:tgtEl>
                                        <p:attrNameLst>
                                          <p:attrName>style.visibility</p:attrName>
                                        </p:attrNameLst>
                                      </p:cBhvr>
                                      <p:to>
                                        <p:strVal val="visible"/>
                                      </p:to>
                                    </p:set>
                                  </p:childTnLst>
                                </p:cTn>
                              </p:par>
                            </p:childTnLst>
                          </p:cTn>
                        </p:par>
                        <p:par>
                          <p:cTn id="25" fill="hold">
                            <p:stCondLst>
                              <p:cond delay="4000"/>
                            </p:stCondLst>
                            <p:childTnLst>
                              <p:par>
                                <p:cTn id="26" presetID="1" presetClass="entr" presetSubtype="0" fill="hold" grpId="0" nodeType="afterEffect">
                                  <p:stCondLst>
                                    <p:cond delay="500"/>
                                  </p:stCondLst>
                                  <p:childTnLst>
                                    <p:set>
                                      <p:cBhvr>
                                        <p:cTn id="27" dur="1" fill="hold">
                                          <p:stCondLst>
                                            <p:cond delay="0"/>
                                          </p:stCondLst>
                                        </p:cTn>
                                        <p:tgtEl>
                                          <p:spTgt spid="16"/>
                                        </p:tgtEl>
                                        <p:attrNameLst>
                                          <p:attrName>style.visibility</p:attrName>
                                        </p:attrNameLst>
                                      </p:cBhvr>
                                      <p:to>
                                        <p:strVal val="visible"/>
                                      </p:to>
                                    </p:set>
                                  </p:childTnLst>
                                </p:cTn>
                              </p:par>
                            </p:childTnLst>
                          </p:cTn>
                        </p:par>
                        <p:par>
                          <p:cTn id="28" fill="hold">
                            <p:stCondLst>
                              <p:cond delay="4500"/>
                            </p:stCondLst>
                            <p:childTnLst>
                              <p:par>
                                <p:cTn id="29" presetID="1" presetClass="entr" presetSubtype="0" fill="hold" grpId="0" nodeType="afterEffect">
                                  <p:stCondLst>
                                    <p:cond delay="500"/>
                                  </p:stCondLst>
                                  <p:childTnLst>
                                    <p:set>
                                      <p:cBhvr>
                                        <p:cTn id="30" dur="1" fill="hold">
                                          <p:stCondLst>
                                            <p:cond delay="0"/>
                                          </p:stCondLst>
                                        </p:cTn>
                                        <p:tgtEl>
                                          <p:spTgt spid="17"/>
                                        </p:tgtEl>
                                        <p:attrNameLst>
                                          <p:attrName>style.visibility</p:attrName>
                                        </p:attrNameLst>
                                      </p:cBhvr>
                                      <p:to>
                                        <p:strVal val="visible"/>
                                      </p:to>
                                    </p:set>
                                  </p:childTnLst>
                                </p:cTn>
                              </p:par>
                            </p:childTnLst>
                          </p:cTn>
                        </p:par>
                        <p:par>
                          <p:cTn id="31" fill="hold">
                            <p:stCondLst>
                              <p:cond delay="5000"/>
                            </p:stCondLst>
                            <p:childTnLst>
                              <p:par>
                                <p:cTn id="32" presetID="1" presetClass="entr" presetSubtype="0" fill="hold" grpId="0" nodeType="afterEffect">
                                  <p:stCondLst>
                                    <p:cond delay="500"/>
                                  </p:stCondLst>
                                  <p:childTnLst>
                                    <p:set>
                                      <p:cBhvr>
                                        <p:cTn id="33" dur="1" fill="hold">
                                          <p:stCondLst>
                                            <p:cond delay="0"/>
                                          </p:stCondLst>
                                        </p:cTn>
                                        <p:tgtEl>
                                          <p:spTgt spid="19"/>
                                        </p:tgtEl>
                                        <p:attrNameLst>
                                          <p:attrName>style.visibility</p:attrName>
                                        </p:attrNameLst>
                                      </p:cBhvr>
                                      <p:to>
                                        <p:strVal val="visible"/>
                                      </p:to>
                                    </p:set>
                                  </p:childTnLst>
                                </p:cTn>
                              </p:par>
                            </p:childTnLst>
                          </p:cTn>
                        </p:par>
                        <p:par>
                          <p:cTn id="34" fill="hold">
                            <p:stCondLst>
                              <p:cond delay="5500"/>
                            </p:stCondLst>
                            <p:childTnLst>
                              <p:par>
                                <p:cTn id="35" presetID="1" presetClass="entr" presetSubtype="0" fill="hold" grpId="0" nodeType="afterEffect">
                                  <p:stCondLst>
                                    <p:cond delay="500"/>
                                  </p:stCondLst>
                                  <p:childTnLst>
                                    <p:set>
                                      <p:cBhvr>
                                        <p:cTn id="3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3" grpId="0" animBg="1"/>
      <p:bldP spid="16" grpId="0" animBg="1"/>
      <p:bldP spid="17" grpId="0" animBg="1"/>
      <p:bldP spid="19" grpId="0" animBg="1"/>
      <p:bldP spid="22"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Rapid Mix orifice</a:t>
            </a:r>
          </a:p>
        </p:txBody>
      </p:sp>
      <p:pic>
        <p:nvPicPr>
          <p:cNvPr id="985091" name="Picture 3"/>
          <p:cNvPicPr>
            <a:picLocks noChangeAspect="1" noChangeArrowheads="1"/>
          </p:cNvPicPr>
          <p:nvPr/>
        </p:nvPicPr>
        <p:blipFill>
          <a:blip r:embed="rId2">
            <a:clrChange>
              <a:clrFrom>
                <a:srgbClr val="212830"/>
              </a:clrFrom>
              <a:clrTo>
                <a:srgbClr val="212830">
                  <a:alpha val="0"/>
                </a:srgbClr>
              </a:clrTo>
            </a:clrChange>
            <a:extLst>
              <a:ext uri="{28A0092B-C50C-407E-A947-70E740481C1C}">
                <a14:useLocalDpi xmlns:a14="http://schemas.microsoft.com/office/drawing/2010/main" val="0"/>
              </a:ext>
            </a:extLst>
          </a:blip>
          <a:srcRect/>
          <a:stretch>
            <a:fillRect/>
          </a:stretch>
        </p:blipFill>
        <p:spPr bwMode="auto">
          <a:xfrm>
            <a:off x="937143" y="2110273"/>
            <a:ext cx="2543175"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85092" name="Picture 4"/>
          <p:cNvPicPr>
            <a:picLocks noChangeAspect="1" noChangeArrowheads="1"/>
          </p:cNvPicPr>
          <p:nvPr/>
        </p:nvPicPr>
        <p:blipFill>
          <a:blip r:embed="rId3">
            <a:clrChange>
              <a:clrFrom>
                <a:srgbClr val="212830"/>
              </a:clrFrom>
              <a:clrTo>
                <a:srgbClr val="212830">
                  <a:alpha val="0"/>
                </a:srgbClr>
              </a:clrTo>
            </a:clrChange>
            <a:extLst>
              <a:ext uri="{28A0092B-C50C-407E-A947-70E740481C1C}">
                <a14:useLocalDpi xmlns:a14="http://schemas.microsoft.com/office/drawing/2010/main" val="0"/>
              </a:ext>
            </a:extLst>
          </a:blip>
          <a:srcRect/>
          <a:stretch>
            <a:fillRect/>
          </a:stretch>
        </p:blipFill>
        <p:spPr bwMode="auto">
          <a:xfrm>
            <a:off x="4234837" y="2110273"/>
            <a:ext cx="1662113" cy="3752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85093" name="Picture 5"/>
          <p:cNvPicPr>
            <a:picLocks noChangeAspect="1" noChangeArrowheads="1"/>
          </p:cNvPicPr>
          <p:nvPr/>
        </p:nvPicPr>
        <p:blipFill>
          <a:blip r:embed="rId4">
            <a:clrChange>
              <a:clrFrom>
                <a:srgbClr val="212830"/>
              </a:clrFrom>
              <a:clrTo>
                <a:srgbClr val="212830">
                  <a:alpha val="0"/>
                </a:srgbClr>
              </a:clrTo>
            </a:clrChange>
            <a:extLst>
              <a:ext uri="{28A0092B-C50C-407E-A947-70E740481C1C}">
                <a14:useLocalDpi xmlns:a14="http://schemas.microsoft.com/office/drawing/2010/main" val="0"/>
              </a:ext>
            </a:extLst>
          </a:blip>
          <a:srcRect/>
          <a:stretch>
            <a:fillRect/>
          </a:stretch>
        </p:blipFill>
        <p:spPr bwMode="auto">
          <a:xfrm>
            <a:off x="6720762" y="2343539"/>
            <a:ext cx="1695450" cy="3752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205273" y="1548530"/>
            <a:ext cx="1508746" cy="461665"/>
          </a:xfrm>
          <a:prstGeom prst="rect">
            <a:avLst/>
          </a:prstGeom>
          <a:noFill/>
        </p:spPr>
        <p:txBody>
          <a:bodyPr wrap="none" rtlCol="0">
            <a:spAutoFit/>
          </a:bodyPr>
          <a:lstStyle/>
          <a:p>
            <a:r>
              <a:rPr lang="en-US" sz="2400" dirty="0"/>
              <a:t>Drain plug</a:t>
            </a:r>
          </a:p>
        </p:txBody>
      </p:sp>
      <p:cxnSp>
        <p:nvCxnSpPr>
          <p:cNvPr id="5" name="Straight Arrow Connector 4"/>
          <p:cNvCxnSpPr>
            <a:stCxn id="3" idx="2"/>
          </p:cNvCxnSpPr>
          <p:nvPr/>
        </p:nvCxnSpPr>
        <p:spPr>
          <a:xfrm>
            <a:off x="959646" y="2010195"/>
            <a:ext cx="673211" cy="33334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2208730" y="1551288"/>
            <a:ext cx="1526380" cy="461665"/>
          </a:xfrm>
          <a:prstGeom prst="rect">
            <a:avLst/>
          </a:prstGeom>
          <a:noFill/>
        </p:spPr>
        <p:txBody>
          <a:bodyPr wrap="none" rtlCol="0">
            <a:spAutoFit/>
          </a:bodyPr>
          <a:lstStyle/>
          <a:p>
            <a:r>
              <a:rPr lang="en-US" sz="2400" dirty="0"/>
              <a:t>CDC Float</a:t>
            </a:r>
          </a:p>
        </p:txBody>
      </p:sp>
      <p:cxnSp>
        <p:nvCxnSpPr>
          <p:cNvPr id="7" name="Straight Arrow Connector 6"/>
          <p:cNvCxnSpPr>
            <a:stCxn id="10" idx="2"/>
          </p:cNvCxnSpPr>
          <p:nvPr/>
        </p:nvCxnSpPr>
        <p:spPr>
          <a:xfrm flipH="1">
            <a:off x="2369976" y="2012953"/>
            <a:ext cx="601944" cy="112213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061633" y="1951750"/>
            <a:ext cx="747320" cy="461665"/>
          </a:xfrm>
          <a:prstGeom prst="rect">
            <a:avLst/>
          </a:prstGeom>
          <a:noFill/>
        </p:spPr>
        <p:txBody>
          <a:bodyPr wrap="none" rtlCol="0">
            <a:spAutoFit/>
          </a:bodyPr>
          <a:lstStyle/>
          <a:p>
            <a:r>
              <a:rPr lang="en-US" sz="2400" dirty="0"/>
              <a:t>Inlet</a:t>
            </a:r>
          </a:p>
        </p:txBody>
      </p:sp>
      <p:sp>
        <p:nvSpPr>
          <p:cNvPr id="15" name="TextBox 14"/>
          <p:cNvSpPr txBox="1"/>
          <p:nvPr/>
        </p:nvSpPr>
        <p:spPr>
          <a:xfrm>
            <a:off x="5768997" y="2567370"/>
            <a:ext cx="1040670" cy="461665"/>
          </a:xfrm>
          <a:prstGeom prst="rect">
            <a:avLst/>
          </a:prstGeom>
          <a:noFill/>
        </p:spPr>
        <p:txBody>
          <a:bodyPr wrap="none" rtlCol="0">
            <a:spAutoFit/>
          </a:bodyPr>
          <a:lstStyle/>
          <a:p>
            <a:r>
              <a:rPr lang="en-US" sz="2400" dirty="0"/>
              <a:t>LFOM</a:t>
            </a:r>
          </a:p>
        </p:txBody>
      </p:sp>
      <p:cxnSp>
        <p:nvCxnSpPr>
          <p:cNvPr id="16" name="Straight Arrow Connector 15"/>
          <p:cNvCxnSpPr/>
          <p:nvPr/>
        </p:nvCxnSpPr>
        <p:spPr>
          <a:xfrm flipH="1">
            <a:off x="5595978" y="2912773"/>
            <a:ext cx="601944" cy="56106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7495161" y="4854822"/>
            <a:ext cx="1583525" cy="830997"/>
          </a:xfrm>
          <a:prstGeom prst="rect">
            <a:avLst/>
          </a:prstGeom>
          <a:noFill/>
        </p:spPr>
        <p:txBody>
          <a:bodyPr wrap="square" rtlCol="0">
            <a:spAutoFit/>
          </a:bodyPr>
          <a:lstStyle/>
          <a:p>
            <a:r>
              <a:rPr lang="en-US" sz="2400" dirty="0"/>
              <a:t>Rapid mix orifice</a:t>
            </a:r>
          </a:p>
        </p:txBody>
      </p:sp>
      <p:cxnSp>
        <p:nvCxnSpPr>
          <p:cNvPr id="19" name="Straight Arrow Connector 18"/>
          <p:cNvCxnSpPr>
            <a:stCxn id="18" idx="0"/>
          </p:cNvCxnSpPr>
          <p:nvPr/>
        </p:nvCxnSpPr>
        <p:spPr>
          <a:xfrm flipH="1" flipV="1">
            <a:off x="8227829" y="4627984"/>
            <a:ext cx="59095" cy="22683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18" idx="1"/>
          </p:cNvCxnSpPr>
          <p:nvPr/>
        </p:nvCxnSpPr>
        <p:spPr>
          <a:xfrm flipH="1" flipV="1">
            <a:off x="2673843" y="4401146"/>
            <a:ext cx="4821318" cy="86917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985094" name="Picture 6"/>
          <p:cNvPicPr>
            <a:picLocks noChangeAspect="1" noChangeArrowheads="1"/>
          </p:cNvPicPr>
          <p:nvPr/>
        </p:nvPicPr>
        <p:blipFill>
          <a:blip r:embed="rId5" cstate="print">
            <a:clrChange>
              <a:clrFrom>
                <a:srgbClr val="212830"/>
              </a:clrFrom>
              <a:clrTo>
                <a:srgbClr val="212830">
                  <a:alpha val="0"/>
                </a:srgbClr>
              </a:clrTo>
            </a:clrChange>
            <a:extLst>
              <a:ext uri="{28A0092B-C50C-407E-A947-70E740481C1C}">
                <a14:useLocalDpi xmlns:a14="http://schemas.microsoft.com/office/drawing/2010/main" val="0"/>
              </a:ext>
            </a:extLst>
          </a:blip>
          <a:srcRect/>
          <a:stretch>
            <a:fillRect/>
          </a:stretch>
        </p:blipFill>
        <p:spPr bwMode="auto">
          <a:xfrm>
            <a:off x="7549373" y="-11684"/>
            <a:ext cx="1023383" cy="1439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8" name="TextBox 27"/>
          <p:cNvSpPr txBox="1"/>
          <p:nvPr/>
        </p:nvSpPr>
        <p:spPr>
          <a:xfrm>
            <a:off x="5768997" y="1588420"/>
            <a:ext cx="3290738" cy="461665"/>
          </a:xfrm>
          <a:prstGeom prst="rect">
            <a:avLst/>
          </a:prstGeom>
          <a:noFill/>
        </p:spPr>
        <p:txBody>
          <a:bodyPr wrap="square" rtlCol="0">
            <a:spAutoFit/>
          </a:bodyPr>
          <a:lstStyle/>
          <a:p>
            <a:r>
              <a:rPr lang="en-US" sz="2400" dirty="0"/>
              <a:t>Pin to keep plate in place</a:t>
            </a:r>
          </a:p>
        </p:txBody>
      </p:sp>
      <p:cxnSp>
        <p:nvCxnSpPr>
          <p:cNvPr id="29" name="Straight Arrow Connector 28"/>
          <p:cNvCxnSpPr/>
          <p:nvPr/>
        </p:nvCxnSpPr>
        <p:spPr>
          <a:xfrm flipH="1" flipV="1">
            <a:off x="8476742" y="1200280"/>
            <a:ext cx="182066" cy="4699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32" name="Picture 2" descr="Sage or Guide">
            <a:hlinkClick r:id="rId6" action="ppaction://hlinkpres?slideindex=6&amp;slidetitle=CoffeeStirring"/>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787086" y="352214"/>
            <a:ext cx="262165" cy="649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84066" name="Picture 2" descr="https://lh3.googleusercontent.com/-cGl2qu1njaM/Vf86mrb7ccI/AAAAAAAFlKQ/XsSX9hoLxlc/s912-Ic42/DSC05889.JPG">
            <a:hlinkClick r:id="rId8"/>
          </p:cNvPr>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17806" t="3322" r="25099" b="19360"/>
          <a:stretch/>
        </p:blipFill>
        <p:spPr bwMode="auto">
          <a:xfrm>
            <a:off x="205273" y="56278"/>
            <a:ext cx="1283237" cy="13033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1408977"/>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Seeking favorable interactions between particles</a:t>
            </a:r>
          </a:p>
        </p:txBody>
      </p:sp>
      <p:sp>
        <p:nvSpPr>
          <p:cNvPr id="3" name="Content Placeholder 2"/>
          <p:cNvSpPr>
            <a:spLocks noGrp="1"/>
          </p:cNvSpPr>
          <p:nvPr>
            <p:ph idx="1"/>
          </p:nvPr>
        </p:nvSpPr>
        <p:spPr/>
        <p:txBody>
          <a:bodyPr/>
          <a:lstStyle/>
          <a:p>
            <a:r>
              <a:rPr lang="en-US" dirty="0"/>
              <a:t>We add a sticky insoluble coagulant that forms nanoparticles</a:t>
            </a:r>
          </a:p>
          <a:p>
            <a:r>
              <a:rPr lang="en-US" dirty="0"/>
              <a:t>We design reactor geometry and flow regimes to create interactions between</a:t>
            </a:r>
          </a:p>
          <a:p>
            <a:pPr lvl="1"/>
            <a:r>
              <a:rPr lang="en-US" dirty="0"/>
              <a:t>Nanoparticles of coagulant precipitate</a:t>
            </a:r>
          </a:p>
          <a:p>
            <a:pPr lvl="1"/>
            <a:r>
              <a:rPr lang="en-US" dirty="0"/>
              <a:t>Dissolved organic molecules</a:t>
            </a:r>
          </a:p>
          <a:p>
            <a:pPr lvl="1"/>
            <a:r>
              <a:rPr lang="en-US" dirty="0"/>
              <a:t>Inorganic particles (like clay)</a:t>
            </a:r>
          </a:p>
          <a:p>
            <a:pPr lvl="1"/>
            <a:r>
              <a:rPr lang="en-US" dirty="0"/>
              <a:t>Organic particles (including pathogens)</a:t>
            </a:r>
          </a:p>
        </p:txBody>
      </p:sp>
      <p:sp>
        <p:nvSpPr>
          <p:cNvPr id="5" name="Oval 4"/>
          <p:cNvSpPr/>
          <p:nvPr/>
        </p:nvSpPr>
        <p:spPr>
          <a:xfrm>
            <a:off x="7409204" y="3721134"/>
            <a:ext cx="457200" cy="4572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pic>
        <p:nvPicPr>
          <p:cNvPr id="7" name="Picture 4" descr="Image result for bacteria celula"/>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6303" t="11768" r="30242" b="14771"/>
          <a:stretch/>
        </p:blipFill>
        <p:spPr bwMode="auto">
          <a:xfrm>
            <a:off x="8179918" y="5306766"/>
            <a:ext cx="457200" cy="477689"/>
          </a:xfrm>
          <a:prstGeom prst="rect">
            <a:avLst/>
          </a:prstGeom>
          <a:noFill/>
          <a:extLst>
            <a:ext uri="{909E8E84-426E-40DD-AFC4-6F175D3DCCD1}">
              <a14:hiddenFill xmlns:a14="http://schemas.microsoft.com/office/drawing/2010/main">
                <a:solidFill>
                  <a:srgbClr val="FFFFFF"/>
                </a:solidFill>
              </a14:hiddenFill>
            </a:ext>
          </a:extLst>
        </p:spPr>
      </p:pic>
      <p:sp>
        <p:nvSpPr>
          <p:cNvPr id="8" name="Flowchart: Magnetic Disk 7"/>
          <p:cNvSpPr/>
          <p:nvPr/>
        </p:nvSpPr>
        <p:spPr>
          <a:xfrm>
            <a:off x="6085051" y="4763890"/>
            <a:ext cx="1637667" cy="548117"/>
          </a:xfrm>
          <a:prstGeom prst="flowChartMagneticDisk">
            <a:avLst/>
          </a:prstGeom>
          <a:solidFill>
            <a:schemeClr val="accent6">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p:cNvSpPr/>
          <p:nvPr/>
        </p:nvSpPr>
        <p:spPr>
          <a:xfrm>
            <a:off x="6542901" y="4375270"/>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905711615"/>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52401"/>
            <a:ext cx="7772400" cy="1143000"/>
          </a:xfrm>
        </p:spPr>
        <p:txBody>
          <a:bodyPr/>
          <a:lstStyle/>
          <a:p>
            <a:r>
              <a:rPr lang="en-US" dirty="0"/>
              <a:t>Orifice Diameter to Obtain Target Mixing </a:t>
            </a:r>
            <a:r>
              <a:rPr lang="en-US" sz="1400" dirty="0"/>
              <a:t>(Energy Dissipation Rate, </a:t>
            </a:r>
            <a:r>
              <a:rPr lang="en-US" sz="1400" dirty="0" err="1"/>
              <a:t>Kolmogorov</a:t>
            </a:r>
            <a:r>
              <a:rPr lang="en-US" sz="1400" dirty="0"/>
              <a:t> Length Scale)</a:t>
            </a:r>
            <a:r>
              <a:rPr lang="en-US" dirty="0"/>
              <a:t> </a:t>
            </a:r>
          </a:p>
        </p:txBody>
      </p:sp>
      <p:sp>
        <p:nvSpPr>
          <p:cNvPr id="10" name="TextBox 9"/>
          <p:cNvSpPr txBox="1"/>
          <p:nvPr/>
        </p:nvSpPr>
        <p:spPr>
          <a:xfrm>
            <a:off x="4545051" y="3428169"/>
            <a:ext cx="3462528" cy="954107"/>
          </a:xfrm>
          <a:prstGeom prst="rect">
            <a:avLst/>
          </a:prstGeom>
          <a:noFill/>
        </p:spPr>
        <p:txBody>
          <a:bodyPr wrap="square" rtlCol="0">
            <a:spAutoFit/>
          </a:bodyPr>
          <a:lstStyle/>
          <a:p>
            <a:r>
              <a:rPr lang="en-US" dirty="0"/>
              <a:t>Substitute for </a:t>
            </a:r>
            <a:r>
              <a:rPr lang="en-US" dirty="0" err="1"/>
              <a:t>D</a:t>
            </a:r>
            <a:r>
              <a:rPr lang="en-US" baseline="-25000" dirty="0" err="1"/>
              <a:t>Jet</a:t>
            </a:r>
            <a:r>
              <a:rPr lang="en-US" dirty="0"/>
              <a:t> and solve for </a:t>
            </a:r>
            <a:r>
              <a:rPr lang="en-US" dirty="0" err="1"/>
              <a:t>D</a:t>
            </a:r>
            <a:r>
              <a:rPr lang="en-US" baseline="-25000" dirty="0" err="1"/>
              <a:t>Orifice</a:t>
            </a:r>
            <a:endParaRPr lang="en-US" baseline="-25000" dirty="0"/>
          </a:p>
        </p:txBody>
      </p:sp>
      <p:sp>
        <p:nvSpPr>
          <p:cNvPr id="11" name="TextBox 10"/>
          <p:cNvSpPr txBox="1"/>
          <p:nvPr/>
        </p:nvSpPr>
        <p:spPr>
          <a:xfrm>
            <a:off x="4230624" y="5242560"/>
            <a:ext cx="4608576" cy="1384995"/>
          </a:xfrm>
          <a:prstGeom prst="rect">
            <a:avLst/>
          </a:prstGeom>
          <a:noFill/>
        </p:spPr>
        <p:txBody>
          <a:bodyPr wrap="square" rtlCol="0">
            <a:spAutoFit/>
          </a:bodyPr>
          <a:lstStyle/>
          <a:p>
            <a:r>
              <a:rPr lang="en-US" dirty="0"/>
              <a:t>The orifice must be smaller than this to achieve the target energy dissipation rate</a:t>
            </a:r>
          </a:p>
        </p:txBody>
      </p:sp>
      <p:pic>
        <p:nvPicPr>
          <p:cNvPr id="16" name="Picture 7"/>
          <p:cNvPicPr>
            <a:picLocks noChangeAspect="1" noChangeArrowheads="1"/>
          </p:cNvPicPr>
          <p:nvPr/>
        </p:nvPicPr>
        <p:blipFill>
          <a:blip r:embed="rId8" cstate="print">
            <a:clrChange>
              <a:clrFrom>
                <a:srgbClr val="212830"/>
              </a:clrFrom>
              <a:clrTo>
                <a:srgbClr val="212830">
                  <a:alpha val="0"/>
                </a:srgbClr>
              </a:clrTo>
            </a:clrChange>
            <a:extLst>
              <a:ext uri="{28A0092B-C50C-407E-A947-70E740481C1C}">
                <a14:useLocalDpi xmlns:a14="http://schemas.microsoft.com/office/drawing/2010/main" val="0"/>
              </a:ext>
            </a:extLst>
          </a:blip>
          <a:srcRect/>
          <a:stretch>
            <a:fillRect/>
          </a:stretch>
        </p:blipFill>
        <p:spPr bwMode="auto">
          <a:xfrm>
            <a:off x="6871158" y="524395"/>
            <a:ext cx="2272842" cy="638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Oval 11"/>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13" name="Picture 12">
            <a:extLst>
              <a:ext uri="{FF2B5EF4-FFF2-40B4-BE49-F238E27FC236}">
                <a16:creationId xmlns:a16="http://schemas.microsoft.com/office/drawing/2014/main" id="{2022607A-5E2C-458B-AF06-15CD28BB9B35}"/>
              </a:ext>
            </a:extLst>
          </p:cNvPr>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tretch>
            <a:fillRect/>
          </a:stretch>
        </p:blipFill>
        <p:spPr>
          <a:xfrm>
            <a:off x="228948" y="2043344"/>
            <a:ext cx="2806857" cy="632381"/>
          </a:xfrm>
          <a:prstGeom prst="rect">
            <a:avLst/>
          </a:prstGeom>
        </p:spPr>
      </p:pic>
      <p:pic>
        <p:nvPicPr>
          <p:cNvPr id="6" name="Picture 5 2">
            <a:extLst>
              <a:ext uri="{FF2B5EF4-FFF2-40B4-BE49-F238E27FC236}">
                <a16:creationId xmlns:a16="http://schemas.microsoft.com/office/drawing/2014/main" id="{769433E8-D400-4574-A8B7-454F9917BF47}"/>
              </a:ext>
            </a:extLst>
          </p:cNvPr>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227013" y="3177186"/>
            <a:ext cx="3559417" cy="954107"/>
          </a:xfrm>
          <a:prstGeom prst="rect">
            <a:avLst/>
          </a:prstGeom>
        </p:spPr>
      </p:pic>
      <p:pic>
        <p:nvPicPr>
          <p:cNvPr id="9" name="Picture 8">
            <a:extLst>
              <a:ext uri="{FF2B5EF4-FFF2-40B4-BE49-F238E27FC236}">
                <a16:creationId xmlns:a16="http://schemas.microsoft.com/office/drawing/2014/main" id="{D72FC471-27CB-4F44-9229-76B336CF7D4C}"/>
              </a:ext>
            </a:extLst>
          </p:cNvPr>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227013" y="5326236"/>
            <a:ext cx="3995428" cy="877714"/>
          </a:xfrm>
          <a:prstGeom prst="rect">
            <a:avLst/>
          </a:prstGeom>
        </p:spPr>
      </p:pic>
      <p:pic>
        <p:nvPicPr>
          <p:cNvPr id="15" name="Picture 14">
            <a:extLst>
              <a:ext uri="{FF2B5EF4-FFF2-40B4-BE49-F238E27FC236}">
                <a16:creationId xmlns:a16="http://schemas.microsoft.com/office/drawing/2014/main" id="{E41937AF-05B9-4A40-A302-E68EE7C42856}"/>
              </a:ext>
            </a:extLst>
          </p:cNvPr>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3026787" y="5469533"/>
            <a:ext cx="2511238" cy="931048"/>
          </a:xfrm>
          <a:prstGeom prst="rect">
            <a:avLst/>
          </a:prstGeom>
        </p:spPr>
      </p:pic>
      <p:pic>
        <p:nvPicPr>
          <p:cNvPr id="18" name="Picture 17">
            <a:extLst>
              <a:ext uri="{FF2B5EF4-FFF2-40B4-BE49-F238E27FC236}">
                <a16:creationId xmlns:a16="http://schemas.microsoft.com/office/drawing/2014/main" id="{85C54516-9E4A-4719-ABB1-DDCE5D7CDED1}"/>
              </a:ext>
            </a:extLst>
          </p:cNvPr>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tretch>
            <a:fillRect/>
          </a:stretch>
        </p:blipFill>
        <p:spPr>
          <a:xfrm>
            <a:off x="5076707" y="1827488"/>
            <a:ext cx="2122667" cy="256000"/>
          </a:xfrm>
          <a:prstGeom prst="rect">
            <a:avLst/>
          </a:prstGeom>
        </p:spPr>
      </p:pic>
      <p:pic>
        <p:nvPicPr>
          <p:cNvPr id="21" name="Picture 20">
            <a:extLst>
              <a:ext uri="{FF2B5EF4-FFF2-40B4-BE49-F238E27FC236}">
                <a16:creationId xmlns:a16="http://schemas.microsoft.com/office/drawing/2014/main" id="{F8F334A5-F438-4361-8FE7-E2BB701EB89F}"/>
              </a:ext>
            </a:extLst>
          </p:cNvPr>
          <p:cNvPicPr>
            <a:picLocks noChangeAspect="1"/>
          </p:cNvPicPr>
          <p:nvPr>
            <p:custDataLst>
              <p:tags r:id="rId6"/>
            </p:custDataLst>
          </p:nvPr>
        </p:nvPicPr>
        <p:blipFill>
          <a:blip r:embed="rId14" cstate="print">
            <a:extLst>
              <a:ext uri="{28A0092B-C50C-407E-A947-70E740481C1C}">
                <a14:useLocalDpi xmlns:a14="http://schemas.microsoft.com/office/drawing/2010/main" val="0"/>
              </a:ext>
            </a:extLst>
          </a:blip>
          <a:stretch>
            <a:fillRect/>
          </a:stretch>
        </p:blipFill>
        <p:spPr>
          <a:xfrm>
            <a:off x="5076707" y="2321606"/>
            <a:ext cx="2413714" cy="318476"/>
          </a:xfrm>
          <a:prstGeom prst="rect">
            <a:avLst/>
          </a:prstGeom>
        </p:spPr>
      </p:pic>
    </p:spTree>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t>Rapid Mix Head Loss</a:t>
            </a:r>
          </a:p>
        </p:txBody>
      </p:sp>
      <p:cxnSp>
        <p:nvCxnSpPr>
          <p:cNvPr id="17" name="Straight Arrow Connector 16"/>
          <p:cNvCxnSpPr/>
          <p:nvPr/>
        </p:nvCxnSpPr>
        <p:spPr bwMode="auto">
          <a:xfrm>
            <a:off x="463138" y="3562597"/>
            <a:ext cx="391885" cy="534390"/>
          </a:xfrm>
          <a:prstGeom prst="straightConnector1">
            <a:avLst/>
          </a:prstGeom>
          <a:noFill/>
          <a:ln w="12700" cap="flat" cmpd="sng" algn="ctr">
            <a:solidFill>
              <a:schemeClr val="bg2"/>
            </a:solidFill>
            <a:prstDash val="solid"/>
            <a:round/>
            <a:headEnd type="none" w="lg" len="med"/>
            <a:tailEnd type="arrow"/>
          </a:ln>
          <a:effectLst/>
        </p:spPr>
      </p:cxnSp>
      <p:cxnSp>
        <p:nvCxnSpPr>
          <p:cNvPr id="19" name="Straight Arrow Connector 18"/>
          <p:cNvCxnSpPr>
            <a:cxnSpLocks/>
          </p:cNvCxnSpPr>
          <p:nvPr/>
        </p:nvCxnSpPr>
        <p:spPr bwMode="auto">
          <a:xfrm flipH="1">
            <a:off x="2965322" y="2581424"/>
            <a:ext cx="452355" cy="1539312"/>
          </a:xfrm>
          <a:prstGeom prst="straightConnector1">
            <a:avLst/>
          </a:prstGeom>
          <a:noFill/>
          <a:ln w="12700" cap="flat" cmpd="sng" algn="ctr">
            <a:solidFill>
              <a:schemeClr val="bg2"/>
            </a:solidFill>
            <a:prstDash val="solid"/>
            <a:round/>
            <a:headEnd type="none" w="lg" len="med"/>
            <a:tailEnd type="arrow"/>
          </a:ln>
          <a:effectLst/>
        </p:spPr>
      </p:cxnSp>
      <p:sp>
        <p:nvSpPr>
          <p:cNvPr id="16" name="TextBox 15"/>
          <p:cNvSpPr txBox="1"/>
          <p:nvPr/>
        </p:nvSpPr>
        <p:spPr>
          <a:xfrm>
            <a:off x="5805183" y="2259888"/>
            <a:ext cx="3003258" cy="830997"/>
          </a:xfrm>
          <a:prstGeom prst="rect">
            <a:avLst/>
          </a:prstGeom>
          <a:noFill/>
        </p:spPr>
        <p:txBody>
          <a:bodyPr wrap="square" rtlCol="0">
            <a:spAutoFit/>
          </a:bodyPr>
          <a:lstStyle/>
          <a:p>
            <a:r>
              <a:rPr lang="en-US" sz="2400" dirty="0"/>
              <a:t>This is one of the scale effects for rapid mix</a:t>
            </a:r>
          </a:p>
        </p:txBody>
      </p:sp>
      <p:cxnSp>
        <p:nvCxnSpPr>
          <p:cNvPr id="20" name="Straight Arrow Connector 19"/>
          <p:cNvCxnSpPr>
            <a:stCxn id="16" idx="2"/>
          </p:cNvCxnSpPr>
          <p:nvPr/>
        </p:nvCxnSpPr>
        <p:spPr bwMode="auto">
          <a:xfrm flipH="1">
            <a:off x="7273255" y="3090885"/>
            <a:ext cx="33557" cy="164043"/>
          </a:xfrm>
          <a:prstGeom prst="straightConnector1">
            <a:avLst/>
          </a:prstGeom>
          <a:noFill/>
          <a:ln w="12700" cap="flat" cmpd="sng" algn="ctr">
            <a:solidFill>
              <a:schemeClr val="bg2"/>
            </a:solidFill>
            <a:prstDash val="solid"/>
            <a:round/>
            <a:headEnd type="none" w="lg" len="med"/>
            <a:tailEnd type="arrow"/>
          </a:ln>
          <a:effectLst/>
        </p:spPr>
      </p:cxnSp>
      <p:sp>
        <p:nvSpPr>
          <p:cNvPr id="3" name="TextBox 2"/>
          <p:cNvSpPr txBox="1"/>
          <p:nvPr/>
        </p:nvSpPr>
        <p:spPr>
          <a:xfrm>
            <a:off x="8189055" y="3354779"/>
            <a:ext cx="918841" cy="461665"/>
          </a:xfrm>
          <a:prstGeom prst="rect">
            <a:avLst/>
          </a:prstGeom>
          <a:noFill/>
        </p:spPr>
        <p:txBody>
          <a:bodyPr wrap="none" rtlCol="0">
            <a:spAutoFit/>
          </a:bodyPr>
          <a:lstStyle/>
          <a:p>
            <a:r>
              <a:rPr lang="en-US" sz="2400" dirty="0"/>
              <a:t>Why?</a:t>
            </a:r>
          </a:p>
        </p:txBody>
      </p:sp>
      <p:sp>
        <p:nvSpPr>
          <p:cNvPr id="7" name="Rounded Rectangle 6"/>
          <p:cNvSpPr/>
          <p:nvPr/>
        </p:nvSpPr>
        <p:spPr bwMode="auto">
          <a:xfrm>
            <a:off x="1681633" y="2343150"/>
            <a:ext cx="619125" cy="376238"/>
          </a:xfrm>
          <a:prstGeom prst="roundRect">
            <a:avLst/>
          </a:prstGeom>
          <a:noFill/>
          <a:ln w="28575"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pic>
        <p:nvPicPr>
          <p:cNvPr id="21" name="Picture 2" descr="Sage or Guide">
            <a:hlinkClick r:id="rId10" action="ppaction://hlinkpres?slideindex=9&amp;slidetitle=Headlossandflow"/>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657775" y="3816444"/>
            <a:ext cx="262165" cy="649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56687" name="Picture 271"/>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4126561" y="3127492"/>
            <a:ext cx="4292734" cy="35966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 name="Picture 7"/>
          <p:cNvPicPr>
            <a:picLocks noChangeAspect="1" noChangeArrowheads="1"/>
          </p:cNvPicPr>
          <p:nvPr/>
        </p:nvPicPr>
        <p:blipFill>
          <a:blip r:embed="rId13" cstate="print">
            <a:clrChange>
              <a:clrFrom>
                <a:srgbClr val="212830"/>
              </a:clrFrom>
              <a:clrTo>
                <a:srgbClr val="212830">
                  <a:alpha val="0"/>
                </a:srgbClr>
              </a:clrTo>
            </a:clrChange>
            <a:extLst>
              <a:ext uri="{28A0092B-C50C-407E-A947-70E740481C1C}">
                <a14:useLocalDpi xmlns:a14="http://schemas.microsoft.com/office/drawing/2010/main" val="0"/>
              </a:ext>
            </a:extLst>
          </a:blip>
          <a:srcRect/>
          <a:stretch>
            <a:fillRect/>
          </a:stretch>
        </p:blipFill>
        <p:spPr bwMode="auto">
          <a:xfrm>
            <a:off x="6136834" y="476072"/>
            <a:ext cx="2272842" cy="638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4126561" y="6524052"/>
            <a:ext cx="4312784" cy="400110"/>
          </a:xfrm>
          <a:prstGeom prst="rect">
            <a:avLst/>
          </a:prstGeom>
          <a:noFill/>
        </p:spPr>
        <p:txBody>
          <a:bodyPr wrap="none" rtlCol="0">
            <a:spAutoFit/>
          </a:bodyPr>
          <a:lstStyle/>
          <a:p>
            <a:r>
              <a:rPr lang="en-US" sz="2000" dirty="0"/>
              <a:t>This assumes discharge into a large tank</a:t>
            </a:r>
          </a:p>
        </p:txBody>
      </p:sp>
      <p:cxnSp>
        <p:nvCxnSpPr>
          <p:cNvPr id="10" name="Straight Arrow Connector 9"/>
          <p:cNvCxnSpPr>
            <a:cxnSpLocks/>
            <a:stCxn id="8" idx="1"/>
          </p:cNvCxnSpPr>
          <p:nvPr/>
        </p:nvCxnSpPr>
        <p:spPr>
          <a:xfrm flipH="1" flipV="1">
            <a:off x="1276905" y="4320791"/>
            <a:ext cx="2849656" cy="240331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3" name="Oval 22"/>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24" name="Picture 23">
            <a:extLst>
              <a:ext uri="{FF2B5EF4-FFF2-40B4-BE49-F238E27FC236}">
                <a16:creationId xmlns:a16="http://schemas.microsoft.com/office/drawing/2014/main" id="{C1B28C3E-D06A-49C7-B5FF-5DD388FE502B}"/>
              </a:ext>
            </a:extLst>
          </p:cNvPr>
          <p:cNvPicPr>
            <a:picLocks noChangeAspect="1"/>
          </p:cNvPicPr>
          <p:nvPr>
            <p:custDataLst>
              <p:tags r:id="rId1"/>
            </p:custDataLst>
          </p:nvPr>
        </p:nvPicPr>
        <p:blipFill>
          <a:blip r:embed="rId14" cstate="print">
            <a:extLst>
              <a:ext uri="{28A0092B-C50C-407E-A947-70E740481C1C}">
                <a14:useLocalDpi xmlns:a14="http://schemas.microsoft.com/office/drawing/2010/main" val="0"/>
              </a:ext>
            </a:extLst>
          </a:blip>
          <a:stretch>
            <a:fillRect/>
          </a:stretch>
        </p:blipFill>
        <p:spPr>
          <a:xfrm>
            <a:off x="145637" y="1947688"/>
            <a:ext cx="2806857" cy="632381"/>
          </a:xfrm>
          <a:prstGeom prst="rect">
            <a:avLst/>
          </a:prstGeom>
        </p:spPr>
      </p:pic>
      <p:pic>
        <p:nvPicPr>
          <p:cNvPr id="43" name="Picture 42">
            <a:extLst>
              <a:ext uri="{FF2B5EF4-FFF2-40B4-BE49-F238E27FC236}">
                <a16:creationId xmlns:a16="http://schemas.microsoft.com/office/drawing/2014/main" id="{0342F5E6-ED25-46E2-88E5-41695E49FC43}"/>
              </a:ext>
            </a:extLst>
          </p:cNvPr>
          <p:cNvPicPr>
            <a:picLocks noChangeAspect="1"/>
          </p:cNvPicPr>
          <p:nvPr>
            <p:custDataLst>
              <p:tags r:id="rId2"/>
            </p:custDataLst>
          </p:nvPr>
        </p:nvPicPr>
        <p:blipFill>
          <a:blip r:embed="rId15" cstate="print">
            <a:extLst>
              <a:ext uri="{28A0092B-C50C-407E-A947-70E740481C1C}">
                <a14:useLocalDpi xmlns:a14="http://schemas.microsoft.com/office/drawing/2010/main" val="0"/>
              </a:ext>
            </a:extLst>
          </a:blip>
          <a:stretch>
            <a:fillRect/>
          </a:stretch>
        </p:blipFill>
        <p:spPr>
          <a:xfrm>
            <a:off x="9414751" y="3306070"/>
            <a:ext cx="1854200" cy="710252"/>
          </a:xfrm>
          <a:prstGeom prst="rect">
            <a:avLst/>
          </a:prstGeom>
        </p:spPr>
      </p:pic>
      <p:pic>
        <p:nvPicPr>
          <p:cNvPr id="47" name="Picture 46">
            <a:extLst>
              <a:ext uri="{FF2B5EF4-FFF2-40B4-BE49-F238E27FC236}">
                <a16:creationId xmlns:a16="http://schemas.microsoft.com/office/drawing/2014/main" id="{579F35D0-61DE-4B63-AF5C-9D12609637EC}"/>
              </a:ext>
            </a:extLst>
          </p:cNvPr>
          <p:cNvPicPr>
            <a:picLocks noChangeAspect="1"/>
          </p:cNvPicPr>
          <p:nvPr>
            <p:custDataLst>
              <p:tags r:id="rId3"/>
            </p:custDataLst>
          </p:nvPr>
        </p:nvPicPr>
        <p:blipFill>
          <a:blip r:embed="rId16" cstate="print">
            <a:extLst>
              <a:ext uri="{28A0092B-C50C-407E-A947-70E740481C1C}">
                <a14:useLocalDpi xmlns:a14="http://schemas.microsoft.com/office/drawing/2010/main" val="0"/>
              </a:ext>
            </a:extLst>
          </a:blip>
          <a:stretch>
            <a:fillRect/>
          </a:stretch>
        </p:blipFill>
        <p:spPr>
          <a:xfrm>
            <a:off x="342844" y="2973880"/>
            <a:ext cx="2304000" cy="664381"/>
          </a:xfrm>
          <a:prstGeom prst="rect">
            <a:avLst/>
          </a:prstGeom>
        </p:spPr>
      </p:pic>
      <p:pic>
        <p:nvPicPr>
          <p:cNvPr id="33" name="Picture 32">
            <a:extLst>
              <a:ext uri="{FF2B5EF4-FFF2-40B4-BE49-F238E27FC236}">
                <a16:creationId xmlns:a16="http://schemas.microsoft.com/office/drawing/2014/main" id="{2497D974-7686-4238-9963-FCACF40E4FFF}"/>
              </a:ext>
            </a:extLst>
          </p:cNvPr>
          <p:cNvPicPr>
            <a:picLocks noChangeAspect="1"/>
          </p:cNvPicPr>
          <p:nvPr>
            <p:custDataLst>
              <p:tags r:id="rId4"/>
            </p:custDataLst>
          </p:nvPr>
        </p:nvPicPr>
        <p:blipFill>
          <a:blip r:embed="rId17" cstate="print">
            <a:extLst>
              <a:ext uri="{28A0092B-C50C-407E-A947-70E740481C1C}">
                <a14:useLocalDpi xmlns:a14="http://schemas.microsoft.com/office/drawing/2010/main" val="0"/>
              </a:ext>
            </a:extLst>
          </a:blip>
          <a:stretch>
            <a:fillRect/>
          </a:stretch>
        </p:blipFill>
        <p:spPr>
          <a:xfrm>
            <a:off x="207191" y="4161898"/>
            <a:ext cx="1069714" cy="608000"/>
          </a:xfrm>
          <a:prstGeom prst="rect">
            <a:avLst/>
          </a:prstGeom>
        </p:spPr>
      </p:pic>
      <p:pic>
        <p:nvPicPr>
          <p:cNvPr id="45" name="Picture 44">
            <a:extLst>
              <a:ext uri="{FF2B5EF4-FFF2-40B4-BE49-F238E27FC236}">
                <a16:creationId xmlns:a16="http://schemas.microsoft.com/office/drawing/2014/main" id="{3333095F-3715-41FF-8FBD-C08FEA3B9E29}"/>
              </a:ext>
            </a:extLst>
          </p:cNvPr>
          <p:cNvPicPr>
            <a:picLocks noChangeAspect="1"/>
          </p:cNvPicPr>
          <p:nvPr>
            <p:custDataLst>
              <p:tags r:id="rId5"/>
            </p:custDataLst>
          </p:nvPr>
        </p:nvPicPr>
        <p:blipFill>
          <a:blip r:embed="rId18" cstate="print">
            <a:extLst>
              <a:ext uri="{28A0092B-C50C-407E-A947-70E740481C1C}">
                <a14:useLocalDpi xmlns:a14="http://schemas.microsoft.com/office/drawing/2010/main" val="0"/>
              </a:ext>
            </a:extLst>
          </a:blip>
          <a:stretch>
            <a:fillRect/>
          </a:stretch>
        </p:blipFill>
        <p:spPr>
          <a:xfrm>
            <a:off x="2070943" y="4051672"/>
            <a:ext cx="2096761" cy="702476"/>
          </a:xfrm>
          <a:prstGeom prst="rect">
            <a:avLst/>
          </a:prstGeom>
        </p:spPr>
      </p:pic>
      <p:pic>
        <p:nvPicPr>
          <p:cNvPr id="39" name="Picture 38">
            <a:extLst>
              <a:ext uri="{FF2B5EF4-FFF2-40B4-BE49-F238E27FC236}">
                <a16:creationId xmlns:a16="http://schemas.microsoft.com/office/drawing/2014/main" id="{DAB140A8-9C95-4163-AA1C-D1C8CB6F6783}"/>
              </a:ext>
            </a:extLst>
          </p:cNvPr>
          <p:cNvPicPr>
            <a:picLocks noChangeAspect="1"/>
          </p:cNvPicPr>
          <p:nvPr>
            <p:custDataLst>
              <p:tags r:id="rId6"/>
            </p:custDataLst>
          </p:nvPr>
        </p:nvPicPr>
        <p:blipFill>
          <a:blip r:embed="rId19" cstate="print">
            <a:extLst>
              <a:ext uri="{28A0092B-C50C-407E-A947-70E740481C1C}">
                <a14:useLocalDpi xmlns:a14="http://schemas.microsoft.com/office/drawing/2010/main" val="0"/>
              </a:ext>
            </a:extLst>
          </a:blip>
          <a:stretch>
            <a:fillRect/>
          </a:stretch>
        </p:blipFill>
        <p:spPr>
          <a:xfrm>
            <a:off x="207190" y="5399460"/>
            <a:ext cx="3557383" cy="1124592"/>
          </a:xfrm>
          <a:prstGeom prst="rect">
            <a:avLst/>
          </a:prstGeom>
        </p:spPr>
      </p:pic>
      <p:pic>
        <p:nvPicPr>
          <p:cNvPr id="41" name="Picture 40">
            <a:extLst>
              <a:ext uri="{FF2B5EF4-FFF2-40B4-BE49-F238E27FC236}">
                <a16:creationId xmlns:a16="http://schemas.microsoft.com/office/drawing/2014/main" id="{7E851AED-034B-49A6-AA5D-068D418BE1CB}"/>
              </a:ext>
            </a:extLst>
          </p:cNvPr>
          <p:cNvPicPr>
            <a:picLocks noChangeAspect="1"/>
          </p:cNvPicPr>
          <p:nvPr>
            <p:custDataLst>
              <p:tags r:id="rId7"/>
            </p:custDataLst>
          </p:nvPr>
        </p:nvPicPr>
        <p:blipFill>
          <a:blip r:embed="rId15" cstate="print">
            <a:extLst>
              <a:ext uri="{28A0092B-C50C-407E-A947-70E740481C1C}">
                <a14:useLocalDpi xmlns:a14="http://schemas.microsoft.com/office/drawing/2010/main" val="0"/>
              </a:ext>
            </a:extLst>
          </a:blip>
          <a:stretch>
            <a:fillRect/>
          </a:stretch>
        </p:blipFill>
        <p:spPr>
          <a:xfrm>
            <a:off x="3430505" y="2081713"/>
            <a:ext cx="1798095" cy="688762"/>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9381" y="166404"/>
            <a:ext cx="6263386" cy="1143000"/>
          </a:xfrm>
        </p:spPr>
        <p:txBody>
          <a:bodyPr/>
          <a:lstStyle/>
          <a:p>
            <a:r>
              <a:rPr lang="en-US" sz="2800" dirty="0"/>
              <a:t>Reduce the required head loss through the rapid mix for large plant flows</a:t>
            </a:r>
          </a:p>
        </p:txBody>
      </p:sp>
      <p:sp>
        <p:nvSpPr>
          <p:cNvPr id="3" name="Content Placeholder 2"/>
          <p:cNvSpPr>
            <a:spLocks noGrp="1"/>
          </p:cNvSpPr>
          <p:nvPr>
            <p:ph idx="1"/>
          </p:nvPr>
        </p:nvSpPr>
        <p:spPr/>
        <p:txBody>
          <a:bodyPr/>
          <a:lstStyle/>
          <a:p>
            <a:r>
              <a:rPr lang="en-US" dirty="0"/>
              <a:t>Rapid Mix head loss</a:t>
            </a:r>
            <a:br>
              <a:rPr lang="en-US" dirty="0"/>
            </a:br>
            <a:r>
              <a:rPr lang="en-US" dirty="0"/>
              <a:t>increases with Q</a:t>
            </a:r>
          </a:p>
          <a:p>
            <a:r>
              <a:rPr lang="en-US" dirty="0"/>
              <a:t>How could we maintain a high energy dissipation rate while reducing the velocity and the head loss?</a:t>
            </a:r>
          </a:p>
          <a:p>
            <a:r>
              <a:rPr lang="en-US" dirty="0"/>
              <a:t>What else is needed?</a:t>
            </a:r>
          </a:p>
          <a:p>
            <a:r>
              <a:rPr lang="en-US" dirty="0">
                <a:solidFill>
                  <a:schemeClr val="accent4"/>
                </a:solidFill>
              </a:rPr>
              <a:t>Use a plate with multiple orifices in the rapid mix pipe and add macro mixing upstream</a:t>
            </a:r>
          </a:p>
        </p:txBody>
      </p:sp>
      <p:grpSp>
        <p:nvGrpSpPr>
          <p:cNvPr id="15" name="Group 14"/>
          <p:cNvGrpSpPr/>
          <p:nvPr/>
        </p:nvGrpSpPr>
        <p:grpSpPr>
          <a:xfrm>
            <a:off x="9144000" y="409538"/>
            <a:ext cx="956124" cy="956124"/>
            <a:chOff x="3649362" y="5634681"/>
            <a:chExt cx="1223319" cy="1223319"/>
          </a:xfrm>
        </p:grpSpPr>
        <p:sp>
          <p:nvSpPr>
            <p:cNvPr id="6" name="Oval 5"/>
            <p:cNvSpPr/>
            <p:nvPr/>
          </p:nvSpPr>
          <p:spPr bwMode="auto">
            <a:xfrm>
              <a:off x="3649362" y="5634681"/>
              <a:ext cx="1223319" cy="1223319"/>
            </a:xfrm>
            <a:prstGeom prst="ellipse">
              <a:avLst/>
            </a:prstGeom>
            <a:solidFill>
              <a:schemeClr val="accent4"/>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7" name="Oval 6"/>
            <p:cNvSpPr/>
            <p:nvPr/>
          </p:nvSpPr>
          <p:spPr bwMode="auto">
            <a:xfrm>
              <a:off x="3962400" y="5766487"/>
              <a:ext cx="238897" cy="238897"/>
            </a:xfrm>
            <a:prstGeom prst="ellipse">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8" name="Oval 7"/>
            <p:cNvSpPr/>
            <p:nvPr/>
          </p:nvSpPr>
          <p:spPr bwMode="auto">
            <a:xfrm>
              <a:off x="4296032" y="5787081"/>
              <a:ext cx="238897" cy="238897"/>
            </a:xfrm>
            <a:prstGeom prst="ellipse">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9" name="Oval 8"/>
            <p:cNvSpPr/>
            <p:nvPr/>
          </p:nvSpPr>
          <p:spPr bwMode="auto">
            <a:xfrm>
              <a:off x="4563762" y="6054811"/>
              <a:ext cx="238897" cy="238897"/>
            </a:xfrm>
            <a:prstGeom prst="ellipse">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0" name="Oval 9"/>
            <p:cNvSpPr/>
            <p:nvPr/>
          </p:nvSpPr>
          <p:spPr bwMode="auto">
            <a:xfrm>
              <a:off x="4469026" y="6413157"/>
              <a:ext cx="238897" cy="238897"/>
            </a:xfrm>
            <a:prstGeom prst="ellipse">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1" name="Oval 10"/>
            <p:cNvSpPr/>
            <p:nvPr/>
          </p:nvSpPr>
          <p:spPr bwMode="auto">
            <a:xfrm>
              <a:off x="4127155" y="6512011"/>
              <a:ext cx="238897" cy="238897"/>
            </a:xfrm>
            <a:prstGeom prst="ellipse">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2" name="Oval 11"/>
            <p:cNvSpPr/>
            <p:nvPr/>
          </p:nvSpPr>
          <p:spPr bwMode="auto">
            <a:xfrm>
              <a:off x="3826475" y="6371968"/>
              <a:ext cx="238897" cy="238897"/>
            </a:xfrm>
            <a:prstGeom prst="ellipse">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3" name="Oval 12"/>
            <p:cNvSpPr/>
            <p:nvPr/>
          </p:nvSpPr>
          <p:spPr bwMode="auto">
            <a:xfrm>
              <a:off x="3739978" y="6001265"/>
              <a:ext cx="238897" cy="238897"/>
            </a:xfrm>
            <a:prstGeom prst="ellipse">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4" name="Oval 13"/>
            <p:cNvSpPr/>
            <p:nvPr/>
          </p:nvSpPr>
          <p:spPr bwMode="auto">
            <a:xfrm>
              <a:off x="4147751" y="6124834"/>
              <a:ext cx="238897" cy="238897"/>
            </a:xfrm>
            <a:prstGeom prst="ellipse">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23" name="Group 22"/>
          <p:cNvGrpSpPr/>
          <p:nvPr/>
        </p:nvGrpSpPr>
        <p:grpSpPr>
          <a:xfrm>
            <a:off x="9144000" y="5292434"/>
            <a:ext cx="956124" cy="956124"/>
            <a:chOff x="3649362" y="5634681"/>
            <a:chExt cx="1223319" cy="1223319"/>
          </a:xfrm>
        </p:grpSpPr>
        <p:sp>
          <p:nvSpPr>
            <p:cNvPr id="24" name="Oval 23"/>
            <p:cNvSpPr/>
            <p:nvPr/>
          </p:nvSpPr>
          <p:spPr bwMode="auto">
            <a:xfrm>
              <a:off x="3649362" y="5634681"/>
              <a:ext cx="1223319" cy="1223319"/>
            </a:xfrm>
            <a:prstGeom prst="ellipse">
              <a:avLst/>
            </a:prstGeom>
            <a:solidFill>
              <a:schemeClr val="accent4"/>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5" name="Oval 24"/>
            <p:cNvSpPr/>
            <p:nvPr/>
          </p:nvSpPr>
          <p:spPr bwMode="auto">
            <a:xfrm>
              <a:off x="3962400" y="5766487"/>
              <a:ext cx="238897" cy="238897"/>
            </a:xfrm>
            <a:prstGeom prst="ellipse">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6" name="Oval 25"/>
            <p:cNvSpPr/>
            <p:nvPr/>
          </p:nvSpPr>
          <p:spPr bwMode="auto">
            <a:xfrm>
              <a:off x="4296032" y="5787081"/>
              <a:ext cx="238897" cy="238897"/>
            </a:xfrm>
            <a:prstGeom prst="ellipse">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7" name="Oval 26"/>
            <p:cNvSpPr/>
            <p:nvPr/>
          </p:nvSpPr>
          <p:spPr bwMode="auto">
            <a:xfrm>
              <a:off x="4563762" y="6054811"/>
              <a:ext cx="238897" cy="238897"/>
            </a:xfrm>
            <a:prstGeom prst="ellipse">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8" name="Oval 27"/>
            <p:cNvSpPr/>
            <p:nvPr/>
          </p:nvSpPr>
          <p:spPr bwMode="auto">
            <a:xfrm>
              <a:off x="4469026" y="6413157"/>
              <a:ext cx="238897" cy="238897"/>
            </a:xfrm>
            <a:prstGeom prst="ellipse">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9" name="Oval 28"/>
            <p:cNvSpPr/>
            <p:nvPr/>
          </p:nvSpPr>
          <p:spPr bwMode="auto">
            <a:xfrm>
              <a:off x="4127155" y="6512011"/>
              <a:ext cx="238897" cy="238897"/>
            </a:xfrm>
            <a:prstGeom prst="ellipse">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0" name="Oval 29"/>
            <p:cNvSpPr/>
            <p:nvPr/>
          </p:nvSpPr>
          <p:spPr bwMode="auto">
            <a:xfrm>
              <a:off x="3826475" y="6371968"/>
              <a:ext cx="238897" cy="238897"/>
            </a:xfrm>
            <a:prstGeom prst="ellipse">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1" name="Oval 30"/>
            <p:cNvSpPr/>
            <p:nvPr/>
          </p:nvSpPr>
          <p:spPr bwMode="auto">
            <a:xfrm>
              <a:off x="3739978" y="6001265"/>
              <a:ext cx="238897" cy="238897"/>
            </a:xfrm>
            <a:prstGeom prst="ellipse">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2" name="Oval 31"/>
            <p:cNvSpPr/>
            <p:nvPr/>
          </p:nvSpPr>
          <p:spPr bwMode="auto">
            <a:xfrm>
              <a:off x="4147751" y="6124834"/>
              <a:ext cx="238897" cy="238897"/>
            </a:xfrm>
            <a:prstGeom prst="ellipse">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pic>
        <p:nvPicPr>
          <p:cNvPr id="33" name="Picture 7"/>
          <p:cNvPicPr>
            <a:picLocks noChangeAspect="1" noChangeArrowheads="1"/>
          </p:cNvPicPr>
          <p:nvPr/>
        </p:nvPicPr>
        <p:blipFill>
          <a:blip r:embed="rId4" cstate="print">
            <a:clrChange>
              <a:clrFrom>
                <a:srgbClr val="212830"/>
              </a:clrFrom>
              <a:clrTo>
                <a:srgbClr val="212830">
                  <a:alpha val="0"/>
                </a:srgbClr>
              </a:clrTo>
            </a:clrChange>
            <a:extLst>
              <a:ext uri="{28A0092B-C50C-407E-A947-70E740481C1C}">
                <a14:useLocalDpi xmlns:a14="http://schemas.microsoft.com/office/drawing/2010/main" val="0"/>
              </a:ext>
            </a:extLst>
          </a:blip>
          <a:srcRect/>
          <a:stretch>
            <a:fillRect/>
          </a:stretch>
        </p:blipFill>
        <p:spPr bwMode="auto">
          <a:xfrm>
            <a:off x="6721869" y="534332"/>
            <a:ext cx="2272842" cy="638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4" name="Picture 27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396843" y="1522734"/>
            <a:ext cx="1597868" cy="13387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5" name="Oval 34"/>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36" name="Picture 35">
            <a:extLst>
              <a:ext uri="{FF2B5EF4-FFF2-40B4-BE49-F238E27FC236}">
                <a16:creationId xmlns:a16="http://schemas.microsoft.com/office/drawing/2014/main" id="{260EBD56-BE28-4C5D-9E4B-DE35C09A4CC2}"/>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4572000" y="1643165"/>
            <a:ext cx="2564709" cy="810779"/>
          </a:xfrm>
          <a:prstGeom prst="rect">
            <a:avLst/>
          </a:prstGeom>
        </p:spPr>
      </p:pic>
      <p:pic>
        <p:nvPicPr>
          <p:cNvPr id="37" name="Picture 36">
            <a:extLst>
              <a:ext uri="{FF2B5EF4-FFF2-40B4-BE49-F238E27FC236}">
                <a16:creationId xmlns:a16="http://schemas.microsoft.com/office/drawing/2014/main" id="{979C1356-85DC-4148-86F7-9B6B57FD8095}"/>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5733280" y="3863181"/>
            <a:ext cx="3192780" cy="719329"/>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5" presetClass="path" presetSubtype="0" accel="50000" decel="50000" fill="hold" nodeType="clickEffect">
                                  <p:stCondLst>
                                    <p:cond delay="0"/>
                                  </p:stCondLst>
                                  <p:childTnLst>
                                    <p:animMotion origin="layout" path="M 3.05556E-6 1.55412E-6 L -0.11407 1.55412E-6 " pathEditMode="relative" rAng="0" ptsTypes="AA">
                                      <p:cBhvr>
                                        <p:cTn id="10" dur="2000" fill="hold"/>
                                        <p:tgtEl>
                                          <p:spTgt spid="15"/>
                                        </p:tgtEl>
                                        <p:attrNameLst>
                                          <p:attrName>ppt_x</p:attrName>
                                          <p:attrName>ppt_y</p:attrName>
                                        </p:attrNameLst>
                                      </p:cBhvr>
                                      <p:rCtr x="-57" y="0"/>
                                    </p:animMotion>
                                  </p:childTnLst>
                                </p:cTn>
                              </p:par>
                            </p:childTnLst>
                          </p:cTn>
                        </p:par>
                      </p:childTnLst>
                    </p:cTn>
                  </p:par>
                  <p:par>
                    <p:cTn id="11" fill="hold">
                      <p:stCondLst>
                        <p:cond delay="indefinite"/>
                      </p:stCondLst>
                      <p:childTnLst>
                        <p:par>
                          <p:cTn id="12" fill="hold">
                            <p:stCondLst>
                              <p:cond delay="0"/>
                            </p:stCondLst>
                            <p:childTnLst>
                              <p:par>
                                <p:cTn id="13" presetID="35" presetClass="path" presetSubtype="0" accel="50000" decel="50000" fill="hold" nodeType="clickEffect">
                                  <p:stCondLst>
                                    <p:cond delay="0"/>
                                  </p:stCondLst>
                                  <p:childTnLst>
                                    <p:animMotion origin="layout" path="M 3.05556E-6 1.55412E-6 L -0.11407 1.55412E-6 " pathEditMode="relative" rAng="0" ptsTypes="AA">
                                      <p:cBhvr>
                                        <p:cTn id="14" dur="2000" fill="hold"/>
                                        <p:tgtEl>
                                          <p:spTgt spid="23"/>
                                        </p:tgtEl>
                                        <p:attrNameLst>
                                          <p:attrName>ppt_x</p:attrName>
                                          <p:attrName>ppt_y</p:attrName>
                                        </p:attrNameLst>
                                      </p:cBhvr>
                                      <p:rCtr x="-5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Hypothesis: Macomixing minor loss coefficient and length scale</a:t>
            </a:r>
            <a:endParaRPr lang="en-US" dirty="0"/>
          </a:p>
        </p:txBody>
      </p:sp>
      <p:sp>
        <p:nvSpPr>
          <p:cNvPr id="3" name="Content Placeholder 2"/>
          <p:cNvSpPr>
            <a:spLocks noGrp="1"/>
          </p:cNvSpPr>
          <p:nvPr>
            <p:ph idx="1"/>
          </p:nvPr>
        </p:nvSpPr>
        <p:spPr/>
        <p:txBody>
          <a:bodyPr/>
          <a:lstStyle/>
          <a:p>
            <a:r>
              <a:rPr lang="en-US"/>
              <a:t>The eddy velocities are comparable to the mean velocities for a minor loss coefficient of 1</a:t>
            </a:r>
          </a:p>
          <a:p>
            <a:r>
              <a:rPr lang="en-US"/>
              <a:t>The minimum distance in the direction of flow (L) for mixing over the dimension perpendicular to the direction of flow (D) would then be equal to D. (L&gt;D)</a:t>
            </a:r>
          </a:p>
          <a:p>
            <a:r>
              <a:rPr lang="en-US"/>
              <a:t>This length is the pipe minimum length before the micromixing event (unless the two are combined in a single orifice)</a:t>
            </a:r>
            <a:endParaRPr lang="en-US" dirty="0"/>
          </a:p>
        </p:txBody>
      </p:sp>
      <p:sp>
        <p:nvSpPr>
          <p:cNvPr id="4" name="Oval 3"/>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Mechanized Rapid Mix vs. Hydraulic Rapid Mix</a:t>
            </a:r>
          </a:p>
        </p:txBody>
      </p:sp>
      <p:sp>
        <p:nvSpPr>
          <p:cNvPr id="3" name="Content Placeholder 2"/>
          <p:cNvSpPr>
            <a:spLocks noGrp="1"/>
          </p:cNvSpPr>
          <p:nvPr>
            <p:ph idx="1"/>
          </p:nvPr>
        </p:nvSpPr>
        <p:spPr/>
        <p:txBody>
          <a:bodyPr/>
          <a:lstStyle/>
          <a:p>
            <a:r>
              <a:rPr lang="en-US" dirty="0"/>
              <a:t>Vampire loads</a:t>
            </a:r>
          </a:p>
          <a:p>
            <a:r>
              <a:rPr lang="en-US" dirty="0"/>
              <a:t>A 100 L/s AguaClara plant costs approximately $1,000,000 </a:t>
            </a:r>
          </a:p>
          <a:p>
            <a:r>
              <a:rPr lang="en-US" dirty="0"/>
              <a:t>After 25 years the electricity cost for mechanized rapid mix would be $230,000</a:t>
            </a:r>
          </a:p>
          <a:p>
            <a:r>
              <a:rPr lang="en-US" dirty="0"/>
              <a:t> “Another way to give is to not take…”</a:t>
            </a:r>
          </a:p>
          <a:p>
            <a:r>
              <a:rPr lang="en-US" dirty="0"/>
              <a:t>The 25 year energy cost for a package plant that uses a total of 400 J/L is 1.5 million USD!</a:t>
            </a:r>
          </a:p>
          <a:p>
            <a:r>
              <a:rPr lang="en-US" dirty="0"/>
              <a:t>Or perhaps just turn off the mixer?</a:t>
            </a:r>
          </a:p>
        </p:txBody>
      </p:sp>
      <p:pic>
        <p:nvPicPr>
          <p:cNvPr id="972803" name="Picture 3"/>
          <p:cNvPicPr>
            <a:picLocks noChangeAspect="1" noChangeArrowheads="1"/>
          </p:cNvPicPr>
          <p:nvPr/>
        </p:nvPicPr>
        <p:blipFill>
          <a:blip r:embed="rId3" cstate="print"/>
          <a:srcRect/>
          <a:stretch>
            <a:fillRect/>
          </a:stretch>
        </p:blipFill>
        <p:spPr bwMode="auto">
          <a:xfrm>
            <a:off x="6816437" y="6251289"/>
            <a:ext cx="2327564" cy="606711"/>
          </a:xfrm>
          <a:prstGeom prst="rect">
            <a:avLst/>
          </a:prstGeom>
          <a:noFill/>
          <a:ln w="9525">
            <a:noFill/>
            <a:miter lim="800000"/>
            <a:headEnd/>
            <a:tailEnd/>
          </a:ln>
          <a:effectLst/>
        </p:spPr>
      </p:pic>
    </p:spTree>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Reflections</a:t>
            </a:r>
            <a:endParaRPr lang="en-US" dirty="0"/>
          </a:p>
        </p:txBody>
      </p:sp>
      <p:sp>
        <p:nvSpPr>
          <p:cNvPr id="3" name="Content Placeholder 2"/>
          <p:cNvSpPr>
            <a:spLocks noGrp="1"/>
          </p:cNvSpPr>
          <p:nvPr>
            <p:ph idx="1"/>
          </p:nvPr>
        </p:nvSpPr>
        <p:spPr/>
        <p:txBody>
          <a:bodyPr/>
          <a:lstStyle/>
          <a:p>
            <a:r>
              <a:rPr lang="en-US" dirty="0"/>
              <a:t>Hydraulic rapid mix should be the default design</a:t>
            </a:r>
          </a:p>
          <a:p>
            <a:r>
              <a:rPr lang="en-US" dirty="0"/>
              <a:t>Research is required with our pilot plant to determine if rapid mix makes a difference or if a quiescent contact chamber would be more beneficial</a:t>
            </a:r>
          </a:p>
          <a:p>
            <a:r>
              <a:rPr lang="en-US" dirty="0"/>
              <a:t>Rapid mix might be the first stage in flocculation</a:t>
            </a:r>
          </a:p>
        </p:txBody>
      </p:sp>
      <p:pic>
        <p:nvPicPr>
          <p:cNvPr id="9" name="Picture 7"/>
          <p:cNvPicPr>
            <a:picLocks noChangeAspect="1" noChangeArrowheads="1"/>
          </p:cNvPicPr>
          <p:nvPr/>
        </p:nvPicPr>
        <p:blipFill>
          <a:blip r:embed="rId2" cstate="print">
            <a:clrChange>
              <a:clrFrom>
                <a:srgbClr val="212830"/>
              </a:clrFrom>
              <a:clrTo>
                <a:srgbClr val="212830">
                  <a:alpha val="0"/>
                </a:srgbClr>
              </a:clrTo>
            </a:clrChange>
            <a:extLst>
              <a:ext uri="{28A0092B-C50C-407E-A947-70E740481C1C}">
                <a14:useLocalDpi xmlns:a14="http://schemas.microsoft.com/office/drawing/2010/main" val="0"/>
              </a:ext>
            </a:extLst>
          </a:blip>
          <a:srcRect/>
          <a:stretch>
            <a:fillRect/>
          </a:stretch>
        </p:blipFill>
        <p:spPr bwMode="auto">
          <a:xfrm>
            <a:off x="6570634" y="518628"/>
            <a:ext cx="2272842" cy="638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5970" name="Rectangle 2"/>
          <p:cNvSpPr>
            <a:spLocks noGrp="1" noChangeArrowheads="1"/>
          </p:cNvSpPr>
          <p:nvPr>
            <p:ph type="title"/>
          </p:nvPr>
        </p:nvSpPr>
        <p:spPr/>
        <p:txBody>
          <a:bodyPr/>
          <a:lstStyle/>
          <a:p>
            <a:r>
              <a:rPr lang="en-US" dirty="0"/>
              <a:t>Turbulent </a:t>
            </a:r>
            <a:r>
              <a:rPr lang="en-US" dirty="0" err="1"/>
              <a:t>Micromixing</a:t>
            </a:r>
            <a:r>
              <a:rPr lang="en-US" dirty="0"/>
              <a:t> followed by molecular diffusion</a:t>
            </a:r>
          </a:p>
        </p:txBody>
      </p:sp>
      <p:sp>
        <p:nvSpPr>
          <p:cNvPr id="595971" name="Rectangle 3"/>
          <p:cNvSpPr>
            <a:spLocks noGrp="1" noChangeArrowheads="1"/>
          </p:cNvSpPr>
          <p:nvPr>
            <p:ph idx="1"/>
          </p:nvPr>
        </p:nvSpPr>
        <p:spPr/>
        <p:txBody>
          <a:bodyPr/>
          <a:lstStyle/>
          <a:p>
            <a:r>
              <a:rPr lang="en-US" dirty="0"/>
              <a:t>Large scale eddies move packets of fluid around at the scale of the flow (or the scale of the separation distance of the injection points</a:t>
            </a:r>
          </a:p>
          <a:p>
            <a:r>
              <a:rPr lang="en-US" sz="2000" dirty="0"/>
              <a:t>…Smaller eddies move packets of fluid over smaller length scales…</a:t>
            </a:r>
          </a:p>
          <a:p>
            <a:r>
              <a:rPr lang="en-US" sz="2800" dirty="0"/>
              <a:t>Smallest scale eddies create high concentration gradients at </a:t>
            </a:r>
            <a:r>
              <a:rPr lang="en-US" sz="2800" dirty="0" err="1"/>
              <a:t>Kolmogorov</a:t>
            </a:r>
            <a:r>
              <a:rPr lang="en-US" sz="2800" dirty="0"/>
              <a:t> scale (viscosity kills turbulence at this scale)</a:t>
            </a:r>
          </a:p>
          <a:p>
            <a:r>
              <a:rPr lang="en-US" b="1" dirty="0"/>
              <a:t>Molecular diffusion </a:t>
            </a:r>
            <a:r>
              <a:rPr lang="en-US" dirty="0"/>
              <a:t>finishes the job</a:t>
            </a:r>
          </a:p>
        </p:txBody>
      </p:sp>
      <p:sp>
        <p:nvSpPr>
          <p:cNvPr id="7" name="Oval 6"/>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2" name="Rectangle 4"/>
          <p:cNvSpPr>
            <a:spLocks noGrp="1" noChangeArrowheads="1"/>
          </p:cNvSpPr>
          <p:nvPr>
            <p:ph type="title"/>
          </p:nvPr>
        </p:nvSpPr>
        <p:spPr/>
        <p:txBody>
          <a:bodyPr/>
          <a:lstStyle/>
          <a:p>
            <a:r>
              <a:rPr lang="en-US" sz="4000"/>
              <a:t>Velocity gradients increase interfacial area</a:t>
            </a:r>
          </a:p>
        </p:txBody>
      </p:sp>
      <p:sp>
        <p:nvSpPr>
          <p:cNvPr id="165982" name="Rectangle 94"/>
          <p:cNvSpPr>
            <a:spLocks noGrp="1" noChangeArrowheads="1"/>
          </p:cNvSpPr>
          <p:nvPr>
            <p:ph idx="1"/>
          </p:nvPr>
        </p:nvSpPr>
        <p:spPr>
          <a:xfrm>
            <a:off x="730250" y="4581979"/>
            <a:ext cx="7810500" cy="2153557"/>
          </a:xfrm>
          <a:solidFill>
            <a:schemeClr val="bg1"/>
          </a:solidFill>
        </p:spPr>
        <p:txBody>
          <a:bodyPr/>
          <a:lstStyle/>
          <a:p>
            <a:pPr>
              <a:lnSpc>
                <a:spcPct val="90000"/>
              </a:lnSpc>
            </a:pPr>
            <a:r>
              <a:rPr lang="en-US" sz="2000" dirty="0"/>
              <a:t>Turbulence causes chaotic movement of the fluid with spatially and temporally varying velocity gradients (not like this image!)</a:t>
            </a:r>
          </a:p>
          <a:p>
            <a:pPr>
              <a:lnSpc>
                <a:spcPct val="90000"/>
              </a:lnSpc>
            </a:pPr>
            <a:r>
              <a:rPr lang="en-US" sz="2000" dirty="0"/>
              <a:t>Net effect is to increase the interfacial area between the fluids being mixed by stretching and deforming the fluids</a:t>
            </a:r>
          </a:p>
          <a:p>
            <a:pPr>
              <a:lnSpc>
                <a:spcPct val="90000"/>
              </a:lnSpc>
            </a:pPr>
            <a:r>
              <a:rPr lang="en-US" sz="2000" dirty="0"/>
              <a:t>What will I find if I take 1 </a:t>
            </a:r>
            <a:r>
              <a:rPr lang="en-US" sz="2000" dirty="0">
                <a:latin typeface="Symbol" pitchFamily="18" charset="2"/>
              </a:rPr>
              <a:t>m</a:t>
            </a:r>
            <a:r>
              <a:rPr lang="en-US" sz="2000" dirty="0"/>
              <a:t>m</a:t>
            </a:r>
            <a:r>
              <a:rPr lang="en-US" sz="2000" baseline="30000" dirty="0"/>
              <a:t>3</a:t>
            </a:r>
            <a:r>
              <a:rPr lang="en-US" sz="2000" dirty="0"/>
              <a:t> samples and measure the concentration after short exposure to turbulent mixing?</a:t>
            </a:r>
          </a:p>
        </p:txBody>
      </p:sp>
      <p:sp>
        <p:nvSpPr>
          <p:cNvPr id="165893" name="Rectangle 5"/>
          <p:cNvSpPr>
            <a:spLocks noChangeArrowheads="1"/>
          </p:cNvSpPr>
          <p:nvPr/>
        </p:nvSpPr>
        <p:spPr bwMode="auto">
          <a:xfrm>
            <a:off x="1930400" y="2108200"/>
            <a:ext cx="5410200" cy="838200"/>
          </a:xfrm>
          <a:prstGeom prst="rect">
            <a:avLst/>
          </a:prstGeom>
          <a:solidFill>
            <a:schemeClr val="accent1"/>
          </a:solidFill>
          <a:ln w="12700">
            <a:solidFill>
              <a:schemeClr val="tx1"/>
            </a:solidFill>
            <a:miter lim="800000"/>
            <a:headEnd type="none" w="lg" len="med"/>
            <a:tailEnd type="none" w="lg" len="med"/>
          </a:ln>
          <a:effectLst/>
        </p:spPr>
        <p:txBody>
          <a:bodyPr wrap="none" anchor="ctr">
            <a:spAutoFit/>
          </a:bodyPr>
          <a:lstStyle/>
          <a:p>
            <a:endParaRPr lang="en-US"/>
          </a:p>
        </p:txBody>
      </p:sp>
      <p:sp>
        <p:nvSpPr>
          <p:cNvPr id="165894" name="Rectangle 6"/>
          <p:cNvSpPr>
            <a:spLocks noChangeArrowheads="1"/>
          </p:cNvSpPr>
          <p:nvPr/>
        </p:nvSpPr>
        <p:spPr bwMode="auto">
          <a:xfrm>
            <a:off x="1930400" y="2946400"/>
            <a:ext cx="5410200" cy="838200"/>
          </a:xfrm>
          <a:prstGeom prst="rect">
            <a:avLst/>
          </a:prstGeom>
          <a:solidFill>
            <a:schemeClr val="hlink"/>
          </a:solidFill>
          <a:ln w="12700">
            <a:solidFill>
              <a:schemeClr val="tx1"/>
            </a:solidFill>
            <a:miter lim="800000"/>
            <a:headEnd type="none" w="lg" len="med"/>
            <a:tailEnd type="none" w="lg" len="med"/>
          </a:ln>
          <a:effectLst/>
        </p:spPr>
        <p:txBody>
          <a:bodyPr wrap="none" anchor="ctr">
            <a:spAutoFit/>
          </a:bodyPr>
          <a:lstStyle/>
          <a:p>
            <a:endParaRPr lang="en-US"/>
          </a:p>
        </p:txBody>
      </p:sp>
      <p:grpSp>
        <p:nvGrpSpPr>
          <p:cNvPr id="165929" name="Group 41"/>
          <p:cNvGrpSpPr>
            <a:grpSpLocks/>
          </p:cNvGrpSpPr>
          <p:nvPr/>
        </p:nvGrpSpPr>
        <p:grpSpPr bwMode="auto">
          <a:xfrm>
            <a:off x="2954338" y="2794000"/>
            <a:ext cx="3810000" cy="304800"/>
            <a:chOff x="2613" y="1641"/>
            <a:chExt cx="2400" cy="1038"/>
          </a:xfrm>
        </p:grpSpPr>
        <p:grpSp>
          <p:nvGrpSpPr>
            <p:cNvPr id="165922" name="Group 34"/>
            <p:cNvGrpSpPr>
              <a:grpSpLocks/>
            </p:cNvGrpSpPr>
            <p:nvPr/>
          </p:nvGrpSpPr>
          <p:grpSpPr bwMode="auto">
            <a:xfrm>
              <a:off x="2613" y="1641"/>
              <a:ext cx="2160" cy="528"/>
              <a:chOff x="2613" y="1641"/>
              <a:chExt cx="2160" cy="528"/>
            </a:xfrm>
          </p:grpSpPr>
          <p:sp>
            <p:nvSpPr>
              <p:cNvPr id="165912" name="AutoShape 24"/>
              <p:cNvSpPr>
                <a:spLocks noChangeArrowheads="1"/>
              </p:cNvSpPr>
              <p:nvPr/>
            </p:nvSpPr>
            <p:spPr bwMode="auto">
              <a:xfrm>
                <a:off x="2613" y="1641"/>
                <a:ext cx="240" cy="528"/>
              </a:xfrm>
              <a:prstGeom prst="triangle">
                <a:avLst>
                  <a:gd name="adj" fmla="val 50000"/>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165914" name="AutoShape 26"/>
              <p:cNvSpPr>
                <a:spLocks noChangeArrowheads="1"/>
              </p:cNvSpPr>
              <p:nvPr/>
            </p:nvSpPr>
            <p:spPr bwMode="auto">
              <a:xfrm>
                <a:off x="3093" y="1641"/>
                <a:ext cx="240" cy="528"/>
              </a:xfrm>
              <a:prstGeom prst="triangle">
                <a:avLst>
                  <a:gd name="adj" fmla="val 50000"/>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165916" name="AutoShape 28"/>
              <p:cNvSpPr>
                <a:spLocks noChangeArrowheads="1"/>
              </p:cNvSpPr>
              <p:nvPr/>
            </p:nvSpPr>
            <p:spPr bwMode="auto">
              <a:xfrm>
                <a:off x="3573" y="1641"/>
                <a:ext cx="240" cy="528"/>
              </a:xfrm>
              <a:prstGeom prst="triangle">
                <a:avLst>
                  <a:gd name="adj" fmla="val 50000"/>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165918" name="AutoShape 30"/>
              <p:cNvSpPr>
                <a:spLocks noChangeArrowheads="1"/>
              </p:cNvSpPr>
              <p:nvPr/>
            </p:nvSpPr>
            <p:spPr bwMode="auto">
              <a:xfrm>
                <a:off x="4053" y="1641"/>
                <a:ext cx="240" cy="528"/>
              </a:xfrm>
              <a:prstGeom prst="triangle">
                <a:avLst>
                  <a:gd name="adj" fmla="val 50000"/>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165920" name="AutoShape 32"/>
              <p:cNvSpPr>
                <a:spLocks noChangeArrowheads="1"/>
              </p:cNvSpPr>
              <p:nvPr/>
            </p:nvSpPr>
            <p:spPr bwMode="auto">
              <a:xfrm>
                <a:off x="4533" y="1641"/>
                <a:ext cx="240" cy="528"/>
              </a:xfrm>
              <a:prstGeom prst="triangle">
                <a:avLst>
                  <a:gd name="adj" fmla="val 50000"/>
                </a:avLst>
              </a:prstGeom>
              <a:solidFill>
                <a:schemeClr val="hlink"/>
              </a:solidFill>
              <a:ln w="12700">
                <a:noFill/>
                <a:miter lim="800000"/>
                <a:headEnd type="none" w="lg" len="med"/>
                <a:tailEnd type="none" w="lg" len="med"/>
              </a:ln>
              <a:effectLst/>
            </p:spPr>
            <p:txBody>
              <a:bodyPr wrap="none" anchor="ctr">
                <a:spAutoFit/>
              </a:bodyPr>
              <a:lstStyle/>
              <a:p>
                <a:endParaRPr lang="en-US"/>
              </a:p>
            </p:txBody>
          </p:sp>
        </p:grpSp>
        <p:grpSp>
          <p:nvGrpSpPr>
            <p:cNvPr id="165923" name="Group 35"/>
            <p:cNvGrpSpPr>
              <a:grpSpLocks/>
            </p:cNvGrpSpPr>
            <p:nvPr/>
          </p:nvGrpSpPr>
          <p:grpSpPr bwMode="auto">
            <a:xfrm flipV="1">
              <a:off x="2853" y="2151"/>
              <a:ext cx="2160" cy="528"/>
              <a:chOff x="2613" y="1641"/>
              <a:chExt cx="2160" cy="528"/>
            </a:xfrm>
          </p:grpSpPr>
          <p:sp>
            <p:nvSpPr>
              <p:cNvPr id="165924" name="AutoShape 36"/>
              <p:cNvSpPr>
                <a:spLocks noChangeArrowheads="1"/>
              </p:cNvSpPr>
              <p:nvPr/>
            </p:nvSpPr>
            <p:spPr bwMode="auto">
              <a:xfrm>
                <a:off x="2613" y="1641"/>
                <a:ext cx="240" cy="528"/>
              </a:xfrm>
              <a:prstGeom prst="triangle">
                <a:avLst>
                  <a:gd name="adj" fmla="val 50000"/>
                </a:avLst>
              </a:prstGeom>
              <a:solidFill>
                <a:schemeClr val="accent1"/>
              </a:solidFill>
              <a:ln w="12700">
                <a:noFill/>
                <a:miter lim="800000"/>
                <a:headEnd type="none" w="lg" len="med"/>
                <a:tailEnd type="none" w="lg" len="med"/>
              </a:ln>
              <a:effectLst/>
            </p:spPr>
            <p:txBody>
              <a:bodyPr wrap="none" anchor="ctr">
                <a:spAutoFit/>
              </a:bodyPr>
              <a:lstStyle/>
              <a:p>
                <a:endParaRPr lang="en-US"/>
              </a:p>
            </p:txBody>
          </p:sp>
          <p:sp>
            <p:nvSpPr>
              <p:cNvPr id="165925" name="AutoShape 37"/>
              <p:cNvSpPr>
                <a:spLocks noChangeArrowheads="1"/>
              </p:cNvSpPr>
              <p:nvPr/>
            </p:nvSpPr>
            <p:spPr bwMode="auto">
              <a:xfrm>
                <a:off x="3093" y="1641"/>
                <a:ext cx="240" cy="528"/>
              </a:xfrm>
              <a:prstGeom prst="triangle">
                <a:avLst>
                  <a:gd name="adj" fmla="val 50000"/>
                </a:avLst>
              </a:prstGeom>
              <a:solidFill>
                <a:schemeClr val="accent1"/>
              </a:solidFill>
              <a:ln w="12700">
                <a:noFill/>
                <a:miter lim="800000"/>
                <a:headEnd type="none" w="lg" len="med"/>
                <a:tailEnd type="none" w="lg" len="med"/>
              </a:ln>
              <a:effectLst/>
            </p:spPr>
            <p:txBody>
              <a:bodyPr wrap="none" anchor="ctr">
                <a:spAutoFit/>
              </a:bodyPr>
              <a:lstStyle/>
              <a:p>
                <a:endParaRPr lang="en-US"/>
              </a:p>
            </p:txBody>
          </p:sp>
          <p:sp>
            <p:nvSpPr>
              <p:cNvPr id="165926" name="AutoShape 38"/>
              <p:cNvSpPr>
                <a:spLocks noChangeArrowheads="1"/>
              </p:cNvSpPr>
              <p:nvPr/>
            </p:nvSpPr>
            <p:spPr bwMode="auto">
              <a:xfrm>
                <a:off x="3573" y="1641"/>
                <a:ext cx="240" cy="528"/>
              </a:xfrm>
              <a:prstGeom prst="triangle">
                <a:avLst>
                  <a:gd name="adj" fmla="val 50000"/>
                </a:avLst>
              </a:prstGeom>
              <a:solidFill>
                <a:schemeClr val="accent1"/>
              </a:solidFill>
              <a:ln w="12700">
                <a:noFill/>
                <a:miter lim="800000"/>
                <a:headEnd type="none" w="lg" len="med"/>
                <a:tailEnd type="none" w="lg" len="med"/>
              </a:ln>
              <a:effectLst/>
            </p:spPr>
            <p:txBody>
              <a:bodyPr wrap="none" anchor="ctr">
                <a:spAutoFit/>
              </a:bodyPr>
              <a:lstStyle/>
              <a:p>
                <a:endParaRPr lang="en-US"/>
              </a:p>
            </p:txBody>
          </p:sp>
          <p:sp>
            <p:nvSpPr>
              <p:cNvPr id="165927" name="AutoShape 39"/>
              <p:cNvSpPr>
                <a:spLocks noChangeArrowheads="1"/>
              </p:cNvSpPr>
              <p:nvPr/>
            </p:nvSpPr>
            <p:spPr bwMode="auto">
              <a:xfrm>
                <a:off x="4053" y="1641"/>
                <a:ext cx="240" cy="528"/>
              </a:xfrm>
              <a:prstGeom prst="triangle">
                <a:avLst>
                  <a:gd name="adj" fmla="val 50000"/>
                </a:avLst>
              </a:prstGeom>
              <a:solidFill>
                <a:schemeClr val="accent1"/>
              </a:solidFill>
              <a:ln w="12700">
                <a:noFill/>
                <a:miter lim="800000"/>
                <a:headEnd type="none" w="lg" len="med"/>
                <a:tailEnd type="none" w="lg" len="med"/>
              </a:ln>
              <a:effectLst/>
            </p:spPr>
            <p:txBody>
              <a:bodyPr wrap="none" anchor="ctr">
                <a:spAutoFit/>
              </a:bodyPr>
              <a:lstStyle/>
              <a:p>
                <a:endParaRPr lang="en-US"/>
              </a:p>
            </p:txBody>
          </p:sp>
          <p:sp>
            <p:nvSpPr>
              <p:cNvPr id="165928" name="AutoShape 40"/>
              <p:cNvSpPr>
                <a:spLocks noChangeArrowheads="1"/>
              </p:cNvSpPr>
              <p:nvPr/>
            </p:nvSpPr>
            <p:spPr bwMode="auto">
              <a:xfrm>
                <a:off x="4533" y="1641"/>
                <a:ext cx="240" cy="528"/>
              </a:xfrm>
              <a:prstGeom prst="triangle">
                <a:avLst>
                  <a:gd name="adj" fmla="val 50000"/>
                </a:avLst>
              </a:prstGeom>
              <a:solidFill>
                <a:schemeClr val="accent1"/>
              </a:solidFill>
              <a:ln w="12700">
                <a:noFill/>
                <a:miter lim="800000"/>
                <a:headEnd type="none" w="lg" len="med"/>
                <a:tailEnd type="none" w="lg" len="med"/>
              </a:ln>
              <a:effectLst/>
            </p:spPr>
            <p:txBody>
              <a:bodyPr wrap="none" anchor="ctr">
                <a:spAutoFit/>
              </a:bodyPr>
              <a:lstStyle/>
              <a:p>
                <a:endParaRPr lang="en-US"/>
              </a:p>
            </p:txBody>
          </p:sp>
        </p:grpSp>
      </p:grpSp>
      <p:grpSp>
        <p:nvGrpSpPr>
          <p:cNvPr id="165930" name="Group 42"/>
          <p:cNvGrpSpPr>
            <a:grpSpLocks/>
          </p:cNvGrpSpPr>
          <p:nvPr/>
        </p:nvGrpSpPr>
        <p:grpSpPr bwMode="auto">
          <a:xfrm>
            <a:off x="2949575" y="2641600"/>
            <a:ext cx="3810000" cy="609600"/>
            <a:chOff x="2613" y="1641"/>
            <a:chExt cx="2400" cy="1038"/>
          </a:xfrm>
        </p:grpSpPr>
        <p:grpSp>
          <p:nvGrpSpPr>
            <p:cNvPr id="165931" name="Group 43"/>
            <p:cNvGrpSpPr>
              <a:grpSpLocks/>
            </p:cNvGrpSpPr>
            <p:nvPr/>
          </p:nvGrpSpPr>
          <p:grpSpPr bwMode="auto">
            <a:xfrm>
              <a:off x="2613" y="1641"/>
              <a:ext cx="2160" cy="528"/>
              <a:chOff x="2613" y="1641"/>
              <a:chExt cx="2160" cy="528"/>
            </a:xfrm>
          </p:grpSpPr>
          <p:sp>
            <p:nvSpPr>
              <p:cNvPr id="165932" name="AutoShape 44"/>
              <p:cNvSpPr>
                <a:spLocks noChangeArrowheads="1"/>
              </p:cNvSpPr>
              <p:nvPr/>
            </p:nvSpPr>
            <p:spPr bwMode="auto">
              <a:xfrm>
                <a:off x="2613" y="1641"/>
                <a:ext cx="240" cy="528"/>
              </a:xfrm>
              <a:prstGeom prst="triangle">
                <a:avLst>
                  <a:gd name="adj" fmla="val 50000"/>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165933" name="AutoShape 45"/>
              <p:cNvSpPr>
                <a:spLocks noChangeArrowheads="1"/>
              </p:cNvSpPr>
              <p:nvPr/>
            </p:nvSpPr>
            <p:spPr bwMode="auto">
              <a:xfrm>
                <a:off x="3093" y="1641"/>
                <a:ext cx="240" cy="528"/>
              </a:xfrm>
              <a:prstGeom prst="triangle">
                <a:avLst>
                  <a:gd name="adj" fmla="val 50000"/>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165934" name="AutoShape 46"/>
              <p:cNvSpPr>
                <a:spLocks noChangeArrowheads="1"/>
              </p:cNvSpPr>
              <p:nvPr/>
            </p:nvSpPr>
            <p:spPr bwMode="auto">
              <a:xfrm>
                <a:off x="3573" y="1641"/>
                <a:ext cx="240" cy="528"/>
              </a:xfrm>
              <a:prstGeom prst="triangle">
                <a:avLst>
                  <a:gd name="adj" fmla="val 50000"/>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165935" name="AutoShape 47"/>
              <p:cNvSpPr>
                <a:spLocks noChangeArrowheads="1"/>
              </p:cNvSpPr>
              <p:nvPr/>
            </p:nvSpPr>
            <p:spPr bwMode="auto">
              <a:xfrm>
                <a:off x="4053" y="1641"/>
                <a:ext cx="240" cy="528"/>
              </a:xfrm>
              <a:prstGeom prst="triangle">
                <a:avLst>
                  <a:gd name="adj" fmla="val 50000"/>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165936" name="AutoShape 48"/>
              <p:cNvSpPr>
                <a:spLocks noChangeArrowheads="1"/>
              </p:cNvSpPr>
              <p:nvPr/>
            </p:nvSpPr>
            <p:spPr bwMode="auto">
              <a:xfrm>
                <a:off x="4533" y="1641"/>
                <a:ext cx="240" cy="528"/>
              </a:xfrm>
              <a:prstGeom prst="triangle">
                <a:avLst>
                  <a:gd name="adj" fmla="val 50000"/>
                </a:avLst>
              </a:prstGeom>
              <a:solidFill>
                <a:schemeClr val="hlink"/>
              </a:solidFill>
              <a:ln w="12700">
                <a:noFill/>
                <a:miter lim="800000"/>
                <a:headEnd type="none" w="lg" len="med"/>
                <a:tailEnd type="none" w="lg" len="med"/>
              </a:ln>
              <a:effectLst/>
            </p:spPr>
            <p:txBody>
              <a:bodyPr wrap="none" anchor="ctr">
                <a:spAutoFit/>
              </a:bodyPr>
              <a:lstStyle/>
              <a:p>
                <a:endParaRPr lang="en-US"/>
              </a:p>
            </p:txBody>
          </p:sp>
        </p:grpSp>
        <p:grpSp>
          <p:nvGrpSpPr>
            <p:cNvPr id="165937" name="Group 49"/>
            <p:cNvGrpSpPr>
              <a:grpSpLocks/>
            </p:cNvGrpSpPr>
            <p:nvPr/>
          </p:nvGrpSpPr>
          <p:grpSpPr bwMode="auto">
            <a:xfrm flipV="1">
              <a:off x="2853" y="2151"/>
              <a:ext cx="2160" cy="528"/>
              <a:chOff x="2613" y="1641"/>
              <a:chExt cx="2160" cy="528"/>
            </a:xfrm>
          </p:grpSpPr>
          <p:sp>
            <p:nvSpPr>
              <p:cNvPr id="165938" name="AutoShape 50"/>
              <p:cNvSpPr>
                <a:spLocks noChangeArrowheads="1"/>
              </p:cNvSpPr>
              <p:nvPr/>
            </p:nvSpPr>
            <p:spPr bwMode="auto">
              <a:xfrm>
                <a:off x="2613" y="1641"/>
                <a:ext cx="240" cy="528"/>
              </a:xfrm>
              <a:prstGeom prst="triangle">
                <a:avLst>
                  <a:gd name="adj" fmla="val 50000"/>
                </a:avLst>
              </a:prstGeom>
              <a:solidFill>
                <a:schemeClr val="accent1"/>
              </a:solidFill>
              <a:ln w="12700">
                <a:noFill/>
                <a:miter lim="800000"/>
                <a:headEnd type="none" w="lg" len="med"/>
                <a:tailEnd type="none" w="lg" len="med"/>
              </a:ln>
              <a:effectLst/>
            </p:spPr>
            <p:txBody>
              <a:bodyPr wrap="none" anchor="ctr">
                <a:spAutoFit/>
              </a:bodyPr>
              <a:lstStyle/>
              <a:p>
                <a:endParaRPr lang="en-US"/>
              </a:p>
            </p:txBody>
          </p:sp>
          <p:sp>
            <p:nvSpPr>
              <p:cNvPr id="165939" name="AutoShape 51"/>
              <p:cNvSpPr>
                <a:spLocks noChangeArrowheads="1"/>
              </p:cNvSpPr>
              <p:nvPr/>
            </p:nvSpPr>
            <p:spPr bwMode="auto">
              <a:xfrm>
                <a:off x="3093" y="1641"/>
                <a:ext cx="240" cy="528"/>
              </a:xfrm>
              <a:prstGeom prst="triangle">
                <a:avLst>
                  <a:gd name="adj" fmla="val 50000"/>
                </a:avLst>
              </a:prstGeom>
              <a:solidFill>
                <a:schemeClr val="accent1"/>
              </a:solidFill>
              <a:ln w="12700">
                <a:noFill/>
                <a:miter lim="800000"/>
                <a:headEnd type="none" w="lg" len="med"/>
                <a:tailEnd type="none" w="lg" len="med"/>
              </a:ln>
              <a:effectLst/>
            </p:spPr>
            <p:txBody>
              <a:bodyPr wrap="none" anchor="ctr">
                <a:spAutoFit/>
              </a:bodyPr>
              <a:lstStyle/>
              <a:p>
                <a:endParaRPr lang="en-US"/>
              </a:p>
            </p:txBody>
          </p:sp>
          <p:sp>
            <p:nvSpPr>
              <p:cNvPr id="165940" name="AutoShape 52"/>
              <p:cNvSpPr>
                <a:spLocks noChangeArrowheads="1"/>
              </p:cNvSpPr>
              <p:nvPr/>
            </p:nvSpPr>
            <p:spPr bwMode="auto">
              <a:xfrm>
                <a:off x="3573" y="1641"/>
                <a:ext cx="240" cy="528"/>
              </a:xfrm>
              <a:prstGeom prst="triangle">
                <a:avLst>
                  <a:gd name="adj" fmla="val 50000"/>
                </a:avLst>
              </a:prstGeom>
              <a:solidFill>
                <a:schemeClr val="accent1"/>
              </a:solidFill>
              <a:ln w="12700">
                <a:noFill/>
                <a:miter lim="800000"/>
                <a:headEnd type="none" w="lg" len="med"/>
                <a:tailEnd type="none" w="lg" len="med"/>
              </a:ln>
              <a:effectLst/>
            </p:spPr>
            <p:txBody>
              <a:bodyPr wrap="none" anchor="ctr">
                <a:spAutoFit/>
              </a:bodyPr>
              <a:lstStyle/>
              <a:p>
                <a:endParaRPr lang="en-US"/>
              </a:p>
            </p:txBody>
          </p:sp>
          <p:sp>
            <p:nvSpPr>
              <p:cNvPr id="165941" name="AutoShape 53"/>
              <p:cNvSpPr>
                <a:spLocks noChangeArrowheads="1"/>
              </p:cNvSpPr>
              <p:nvPr/>
            </p:nvSpPr>
            <p:spPr bwMode="auto">
              <a:xfrm>
                <a:off x="4053" y="1641"/>
                <a:ext cx="240" cy="528"/>
              </a:xfrm>
              <a:prstGeom prst="triangle">
                <a:avLst>
                  <a:gd name="adj" fmla="val 50000"/>
                </a:avLst>
              </a:prstGeom>
              <a:solidFill>
                <a:schemeClr val="accent1"/>
              </a:solidFill>
              <a:ln w="12700">
                <a:noFill/>
                <a:miter lim="800000"/>
                <a:headEnd type="none" w="lg" len="med"/>
                <a:tailEnd type="none" w="lg" len="med"/>
              </a:ln>
              <a:effectLst/>
            </p:spPr>
            <p:txBody>
              <a:bodyPr wrap="none" anchor="ctr">
                <a:spAutoFit/>
              </a:bodyPr>
              <a:lstStyle/>
              <a:p>
                <a:endParaRPr lang="en-US"/>
              </a:p>
            </p:txBody>
          </p:sp>
          <p:sp>
            <p:nvSpPr>
              <p:cNvPr id="165942" name="AutoShape 54"/>
              <p:cNvSpPr>
                <a:spLocks noChangeArrowheads="1"/>
              </p:cNvSpPr>
              <p:nvPr/>
            </p:nvSpPr>
            <p:spPr bwMode="auto">
              <a:xfrm>
                <a:off x="4533" y="1641"/>
                <a:ext cx="240" cy="528"/>
              </a:xfrm>
              <a:prstGeom prst="triangle">
                <a:avLst>
                  <a:gd name="adj" fmla="val 50000"/>
                </a:avLst>
              </a:prstGeom>
              <a:solidFill>
                <a:schemeClr val="accent1"/>
              </a:solidFill>
              <a:ln w="12700">
                <a:noFill/>
                <a:miter lim="800000"/>
                <a:headEnd type="none" w="lg" len="med"/>
                <a:tailEnd type="none" w="lg" len="med"/>
              </a:ln>
              <a:effectLst/>
            </p:spPr>
            <p:txBody>
              <a:bodyPr wrap="none" anchor="ctr">
                <a:spAutoFit/>
              </a:bodyPr>
              <a:lstStyle/>
              <a:p>
                <a:endParaRPr lang="en-US"/>
              </a:p>
            </p:txBody>
          </p:sp>
        </p:grpSp>
      </p:grpSp>
      <p:grpSp>
        <p:nvGrpSpPr>
          <p:cNvPr id="165943" name="Group 55"/>
          <p:cNvGrpSpPr>
            <a:grpSpLocks/>
          </p:cNvGrpSpPr>
          <p:nvPr/>
        </p:nvGrpSpPr>
        <p:grpSpPr bwMode="auto">
          <a:xfrm>
            <a:off x="2944813" y="2489200"/>
            <a:ext cx="3810000" cy="914400"/>
            <a:chOff x="2613" y="1641"/>
            <a:chExt cx="2400" cy="1038"/>
          </a:xfrm>
        </p:grpSpPr>
        <p:grpSp>
          <p:nvGrpSpPr>
            <p:cNvPr id="165944" name="Group 56"/>
            <p:cNvGrpSpPr>
              <a:grpSpLocks/>
            </p:cNvGrpSpPr>
            <p:nvPr/>
          </p:nvGrpSpPr>
          <p:grpSpPr bwMode="auto">
            <a:xfrm>
              <a:off x="2613" y="1641"/>
              <a:ext cx="2160" cy="528"/>
              <a:chOff x="2613" y="1641"/>
              <a:chExt cx="2160" cy="528"/>
            </a:xfrm>
          </p:grpSpPr>
          <p:sp>
            <p:nvSpPr>
              <p:cNvPr id="165945" name="AutoShape 57"/>
              <p:cNvSpPr>
                <a:spLocks noChangeArrowheads="1"/>
              </p:cNvSpPr>
              <p:nvPr/>
            </p:nvSpPr>
            <p:spPr bwMode="auto">
              <a:xfrm>
                <a:off x="2613" y="1641"/>
                <a:ext cx="240" cy="528"/>
              </a:xfrm>
              <a:prstGeom prst="triangle">
                <a:avLst>
                  <a:gd name="adj" fmla="val 50000"/>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165946" name="AutoShape 58"/>
              <p:cNvSpPr>
                <a:spLocks noChangeArrowheads="1"/>
              </p:cNvSpPr>
              <p:nvPr/>
            </p:nvSpPr>
            <p:spPr bwMode="auto">
              <a:xfrm>
                <a:off x="3093" y="1641"/>
                <a:ext cx="240" cy="528"/>
              </a:xfrm>
              <a:prstGeom prst="triangle">
                <a:avLst>
                  <a:gd name="adj" fmla="val 50000"/>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165947" name="AutoShape 59"/>
              <p:cNvSpPr>
                <a:spLocks noChangeArrowheads="1"/>
              </p:cNvSpPr>
              <p:nvPr/>
            </p:nvSpPr>
            <p:spPr bwMode="auto">
              <a:xfrm>
                <a:off x="3573" y="1641"/>
                <a:ext cx="240" cy="528"/>
              </a:xfrm>
              <a:prstGeom prst="triangle">
                <a:avLst>
                  <a:gd name="adj" fmla="val 50000"/>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165948" name="AutoShape 60"/>
              <p:cNvSpPr>
                <a:spLocks noChangeArrowheads="1"/>
              </p:cNvSpPr>
              <p:nvPr/>
            </p:nvSpPr>
            <p:spPr bwMode="auto">
              <a:xfrm>
                <a:off x="4053" y="1641"/>
                <a:ext cx="240" cy="528"/>
              </a:xfrm>
              <a:prstGeom prst="triangle">
                <a:avLst>
                  <a:gd name="adj" fmla="val 50000"/>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165949" name="AutoShape 61"/>
              <p:cNvSpPr>
                <a:spLocks noChangeArrowheads="1"/>
              </p:cNvSpPr>
              <p:nvPr/>
            </p:nvSpPr>
            <p:spPr bwMode="auto">
              <a:xfrm>
                <a:off x="4533" y="1641"/>
                <a:ext cx="240" cy="528"/>
              </a:xfrm>
              <a:prstGeom prst="triangle">
                <a:avLst>
                  <a:gd name="adj" fmla="val 50000"/>
                </a:avLst>
              </a:prstGeom>
              <a:solidFill>
                <a:schemeClr val="hlink"/>
              </a:solidFill>
              <a:ln w="12700">
                <a:noFill/>
                <a:miter lim="800000"/>
                <a:headEnd type="none" w="lg" len="med"/>
                <a:tailEnd type="none" w="lg" len="med"/>
              </a:ln>
              <a:effectLst/>
            </p:spPr>
            <p:txBody>
              <a:bodyPr wrap="none" anchor="ctr">
                <a:spAutoFit/>
              </a:bodyPr>
              <a:lstStyle/>
              <a:p>
                <a:endParaRPr lang="en-US"/>
              </a:p>
            </p:txBody>
          </p:sp>
        </p:grpSp>
        <p:grpSp>
          <p:nvGrpSpPr>
            <p:cNvPr id="165950" name="Group 62"/>
            <p:cNvGrpSpPr>
              <a:grpSpLocks/>
            </p:cNvGrpSpPr>
            <p:nvPr/>
          </p:nvGrpSpPr>
          <p:grpSpPr bwMode="auto">
            <a:xfrm flipV="1">
              <a:off x="2853" y="2151"/>
              <a:ext cx="2160" cy="528"/>
              <a:chOff x="2613" y="1641"/>
              <a:chExt cx="2160" cy="528"/>
            </a:xfrm>
          </p:grpSpPr>
          <p:sp>
            <p:nvSpPr>
              <p:cNvPr id="165951" name="AutoShape 63"/>
              <p:cNvSpPr>
                <a:spLocks noChangeArrowheads="1"/>
              </p:cNvSpPr>
              <p:nvPr/>
            </p:nvSpPr>
            <p:spPr bwMode="auto">
              <a:xfrm>
                <a:off x="2613" y="1641"/>
                <a:ext cx="240" cy="528"/>
              </a:xfrm>
              <a:prstGeom prst="triangle">
                <a:avLst>
                  <a:gd name="adj" fmla="val 50000"/>
                </a:avLst>
              </a:prstGeom>
              <a:solidFill>
                <a:schemeClr val="accent1"/>
              </a:solidFill>
              <a:ln w="12700">
                <a:noFill/>
                <a:miter lim="800000"/>
                <a:headEnd type="none" w="lg" len="med"/>
                <a:tailEnd type="none" w="lg" len="med"/>
              </a:ln>
              <a:effectLst/>
            </p:spPr>
            <p:txBody>
              <a:bodyPr wrap="none" anchor="ctr">
                <a:spAutoFit/>
              </a:bodyPr>
              <a:lstStyle/>
              <a:p>
                <a:endParaRPr lang="en-US"/>
              </a:p>
            </p:txBody>
          </p:sp>
          <p:sp>
            <p:nvSpPr>
              <p:cNvPr id="165952" name="AutoShape 64"/>
              <p:cNvSpPr>
                <a:spLocks noChangeArrowheads="1"/>
              </p:cNvSpPr>
              <p:nvPr/>
            </p:nvSpPr>
            <p:spPr bwMode="auto">
              <a:xfrm>
                <a:off x="3093" y="1641"/>
                <a:ext cx="240" cy="528"/>
              </a:xfrm>
              <a:prstGeom prst="triangle">
                <a:avLst>
                  <a:gd name="adj" fmla="val 50000"/>
                </a:avLst>
              </a:prstGeom>
              <a:solidFill>
                <a:schemeClr val="accent1"/>
              </a:solidFill>
              <a:ln w="12700">
                <a:noFill/>
                <a:miter lim="800000"/>
                <a:headEnd type="none" w="lg" len="med"/>
                <a:tailEnd type="none" w="lg" len="med"/>
              </a:ln>
              <a:effectLst/>
            </p:spPr>
            <p:txBody>
              <a:bodyPr wrap="none" anchor="ctr">
                <a:spAutoFit/>
              </a:bodyPr>
              <a:lstStyle/>
              <a:p>
                <a:endParaRPr lang="en-US"/>
              </a:p>
            </p:txBody>
          </p:sp>
          <p:sp>
            <p:nvSpPr>
              <p:cNvPr id="165953" name="AutoShape 65"/>
              <p:cNvSpPr>
                <a:spLocks noChangeArrowheads="1"/>
              </p:cNvSpPr>
              <p:nvPr/>
            </p:nvSpPr>
            <p:spPr bwMode="auto">
              <a:xfrm>
                <a:off x="3573" y="1641"/>
                <a:ext cx="240" cy="528"/>
              </a:xfrm>
              <a:prstGeom prst="triangle">
                <a:avLst>
                  <a:gd name="adj" fmla="val 50000"/>
                </a:avLst>
              </a:prstGeom>
              <a:solidFill>
                <a:schemeClr val="accent1"/>
              </a:solidFill>
              <a:ln w="12700">
                <a:noFill/>
                <a:miter lim="800000"/>
                <a:headEnd type="none" w="lg" len="med"/>
                <a:tailEnd type="none" w="lg" len="med"/>
              </a:ln>
              <a:effectLst/>
            </p:spPr>
            <p:txBody>
              <a:bodyPr wrap="none" anchor="ctr">
                <a:spAutoFit/>
              </a:bodyPr>
              <a:lstStyle/>
              <a:p>
                <a:endParaRPr lang="en-US"/>
              </a:p>
            </p:txBody>
          </p:sp>
          <p:sp>
            <p:nvSpPr>
              <p:cNvPr id="165954" name="AutoShape 66"/>
              <p:cNvSpPr>
                <a:spLocks noChangeArrowheads="1"/>
              </p:cNvSpPr>
              <p:nvPr/>
            </p:nvSpPr>
            <p:spPr bwMode="auto">
              <a:xfrm>
                <a:off x="4053" y="1641"/>
                <a:ext cx="240" cy="528"/>
              </a:xfrm>
              <a:prstGeom prst="triangle">
                <a:avLst>
                  <a:gd name="adj" fmla="val 50000"/>
                </a:avLst>
              </a:prstGeom>
              <a:solidFill>
                <a:schemeClr val="accent1"/>
              </a:solidFill>
              <a:ln w="12700">
                <a:noFill/>
                <a:miter lim="800000"/>
                <a:headEnd type="none" w="lg" len="med"/>
                <a:tailEnd type="none" w="lg" len="med"/>
              </a:ln>
              <a:effectLst/>
            </p:spPr>
            <p:txBody>
              <a:bodyPr wrap="none" anchor="ctr">
                <a:spAutoFit/>
              </a:bodyPr>
              <a:lstStyle/>
              <a:p>
                <a:endParaRPr lang="en-US"/>
              </a:p>
            </p:txBody>
          </p:sp>
          <p:sp>
            <p:nvSpPr>
              <p:cNvPr id="165955" name="AutoShape 67"/>
              <p:cNvSpPr>
                <a:spLocks noChangeArrowheads="1"/>
              </p:cNvSpPr>
              <p:nvPr/>
            </p:nvSpPr>
            <p:spPr bwMode="auto">
              <a:xfrm>
                <a:off x="4533" y="1641"/>
                <a:ext cx="240" cy="528"/>
              </a:xfrm>
              <a:prstGeom prst="triangle">
                <a:avLst>
                  <a:gd name="adj" fmla="val 50000"/>
                </a:avLst>
              </a:prstGeom>
              <a:solidFill>
                <a:schemeClr val="accent1"/>
              </a:solidFill>
              <a:ln w="12700">
                <a:noFill/>
                <a:miter lim="800000"/>
                <a:headEnd type="none" w="lg" len="med"/>
                <a:tailEnd type="none" w="lg" len="med"/>
              </a:ln>
              <a:effectLst/>
            </p:spPr>
            <p:txBody>
              <a:bodyPr wrap="none" anchor="ctr">
                <a:spAutoFit/>
              </a:bodyPr>
              <a:lstStyle/>
              <a:p>
                <a:endParaRPr lang="en-US"/>
              </a:p>
            </p:txBody>
          </p:sp>
        </p:grpSp>
      </p:grpSp>
      <p:grpSp>
        <p:nvGrpSpPr>
          <p:cNvPr id="165956" name="Group 68"/>
          <p:cNvGrpSpPr>
            <a:grpSpLocks/>
          </p:cNvGrpSpPr>
          <p:nvPr/>
        </p:nvGrpSpPr>
        <p:grpSpPr bwMode="auto">
          <a:xfrm>
            <a:off x="2940050" y="2336800"/>
            <a:ext cx="3810000" cy="1219200"/>
            <a:chOff x="2613" y="1641"/>
            <a:chExt cx="2400" cy="1038"/>
          </a:xfrm>
        </p:grpSpPr>
        <p:grpSp>
          <p:nvGrpSpPr>
            <p:cNvPr id="165957" name="Group 69"/>
            <p:cNvGrpSpPr>
              <a:grpSpLocks/>
            </p:cNvGrpSpPr>
            <p:nvPr/>
          </p:nvGrpSpPr>
          <p:grpSpPr bwMode="auto">
            <a:xfrm>
              <a:off x="2613" y="1641"/>
              <a:ext cx="2160" cy="528"/>
              <a:chOff x="2613" y="1641"/>
              <a:chExt cx="2160" cy="528"/>
            </a:xfrm>
          </p:grpSpPr>
          <p:sp>
            <p:nvSpPr>
              <p:cNvPr id="165958" name="AutoShape 70"/>
              <p:cNvSpPr>
                <a:spLocks noChangeArrowheads="1"/>
              </p:cNvSpPr>
              <p:nvPr/>
            </p:nvSpPr>
            <p:spPr bwMode="auto">
              <a:xfrm>
                <a:off x="2613" y="1641"/>
                <a:ext cx="240" cy="528"/>
              </a:xfrm>
              <a:prstGeom prst="triangle">
                <a:avLst>
                  <a:gd name="adj" fmla="val 50000"/>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165959" name="AutoShape 71"/>
              <p:cNvSpPr>
                <a:spLocks noChangeArrowheads="1"/>
              </p:cNvSpPr>
              <p:nvPr/>
            </p:nvSpPr>
            <p:spPr bwMode="auto">
              <a:xfrm>
                <a:off x="3093" y="1641"/>
                <a:ext cx="240" cy="528"/>
              </a:xfrm>
              <a:prstGeom prst="triangle">
                <a:avLst>
                  <a:gd name="adj" fmla="val 50000"/>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165960" name="AutoShape 72"/>
              <p:cNvSpPr>
                <a:spLocks noChangeArrowheads="1"/>
              </p:cNvSpPr>
              <p:nvPr/>
            </p:nvSpPr>
            <p:spPr bwMode="auto">
              <a:xfrm>
                <a:off x="3573" y="1641"/>
                <a:ext cx="240" cy="528"/>
              </a:xfrm>
              <a:prstGeom prst="triangle">
                <a:avLst>
                  <a:gd name="adj" fmla="val 50000"/>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165961" name="AutoShape 73"/>
              <p:cNvSpPr>
                <a:spLocks noChangeArrowheads="1"/>
              </p:cNvSpPr>
              <p:nvPr/>
            </p:nvSpPr>
            <p:spPr bwMode="auto">
              <a:xfrm>
                <a:off x="4053" y="1641"/>
                <a:ext cx="240" cy="528"/>
              </a:xfrm>
              <a:prstGeom prst="triangle">
                <a:avLst>
                  <a:gd name="adj" fmla="val 50000"/>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165962" name="AutoShape 74"/>
              <p:cNvSpPr>
                <a:spLocks noChangeArrowheads="1"/>
              </p:cNvSpPr>
              <p:nvPr/>
            </p:nvSpPr>
            <p:spPr bwMode="auto">
              <a:xfrm>
                <a:off x="4533" y="1641"/>
                <a:ext cx="240" cy="528"/>
              </a:xfrm>
              <a:prstGeom prst="triangle">
                <a:avLst>
                  <a:gd name="adj" fmla="val 50000"/>
                </a:avLst>
              </a:prstGeom>
              <a:solidFill>
                <a:schemeClr val="hlink"/>
              </a:solidFill>
              <a:ln w="12700">
                <a:noFill/>
                <a:miter lim="800000"/>
                <a:headEnd type="none" w="lg" len="med"/>
                <a:tailEnd type="none" w="lg" len="med"/>
              </a:ln>
              <a:effectLst/>
            </p:spPr>
            <p:txBody>
              <a:bodyPr wrap="none" anchor="ctr">
                <a:spAutoFit/>
              </a:bodyPr>
              <a:lstStyle/>
              <a:p>
                <a:endParaRPr lang="en-US"/>
              </a:p>
            </p:txBody>
          </p:sp>
        </p:grpSp>
        <p:grpSp>
          <p:nvGrpSpPr>
            <p:cNvPr id="165963" name="Group 75"/>
            <p:cNvGrpSpPr>
              <a:grpSpLocks/>
            </p:cNvGrpSpPr>
            <p:nvPr/>
          </p:nvGrpSpPr>
          <p:grpSpPr bwMode="auto">
            <a:xfrm flipV="1">
              <a:off x="2853" y="2151"/>
              <a:ext cx="2160" cy="528"/>
              <a:chOff x="2613" y="1641"/>
              <a:chExt cx="2160" cy="528"/>
            </a:xfrm>
          </p:grpSpPr>
          <p:sp>
            <p:nvSpPr>
              <p:cNvPr id="165964" name="AutoShape 76"/>
              <p:cNvSpPr>
                <a:spLocks noChangeArrowheads="1"/>
              </p:cNvSpPr>
              <p:nvPr/>
            </p:nvSpPr>
            <p:spPr bwMode="auto">
              <a:xfrm>
                <a:off x="2613" y="1641"/>
                <a:ext cx="240" cy="528"/>
              </a:xfrm>
              <a:prstGeom prst="triangle">
                <a:avLst>
                  <a:gd name="adj" fmla="val 50000"/>
                </a:avLst>
              </a:prstGeom>
              <a:solidFill>
                <a:schemeClr val="accent1"/>
              </a:solidFill>
              <a:ln w="12700">
                <a:noFill/>
                <a:miter lim="800000"/>
                <a:headEnd type="none" w="lg" len="med"/>
                <a:tailEnd type="none" w="lg" len="med"/>
              </a:ln>
              <a:effectLst/>
            </p:spPr>
            <p:txBody>
              <a:bodyPr wrap="none" anchor="ctr">
                <a:spAutoFit/>
              </a:bodyPr>
              <a:lstStyle/>
              <a:p>
                <a:endParaRPr lang="en-US"/>
              </a:p>
            </p:txBody>
          </p:sp>
          <p:sp>
            <p:nvSpPr>
              <p:cNvPr id="165965" name="AutoShape 77"/>
              <p:cNvSpPr>
                <a:spLocks noChangeArrowheads="1"/>
              </p:cNvSpPr>
              <p:nvPr/>
            </p:nvSpPr>
            <p:spPr bwMode="auto">
              <a:xfrm>
                <a:off x="3093" y="1641"/>
                <a:ext cx="240" cy="528"/>
              </a:xfrm>
              <a:prstGeom prst="triangle">
                <a:avLst>
                  <a:gd name="adj" fmla="val 50000"/>
                </a:avLst>
              </a:prstGeom>
              <a:solidFill>
                <a:schemeClr val="accent1"/>
              </a:solidFill>
              <a:ln w="12700">
                <a:noFill/>
                <a:miter lim="800000"/>
                <a:headEnd type="none" w="lg" len="med"/>
                <a:tailEnd type="none" w="lg" len="med"/>
              </a:ln>
              <a:effectLst/>
            </p:spPr>
            <p:txBody>
              <a:bodyPr wrap="none" anchor="ctr">
                <a:spAutoFit/>
              </a:bodyPr>
              <a:lstStyle/>
              <a:p>
                <a:endParaRPr lang="en-US"/>
              </a:p>
            </p:txBody>
          </p:sp>
          <p:sp>
            <p:nvSpPr>
              <p:cNvPr id="165966" name="AutoShape 78"/>
              <p:cNvSpPr>
                <a:spLocks noChangeArrowheads="1"/>
              </p:cNvSpPr>
              <p:nvPr/>
            </p:nvSpPr>
            <p:spPr bwMode="auto">
              <a:xfrm>
                <a:off x="3573" y="1641"/>
                <a:ext cx="240" cy="528"/>
              </a:xfrm>
              <a:prstGeom prst="triangle">
                <a:avLst>
                  <a:gd name="adj" fmla="val 50000"/>
                </a:avLst>
              </a:prstGeom>
              <a:solidFill>
                <a:schemeClr val="accent1"/>
              </a:solidFill>
              <a:ln w="12700">
                <a:noFill/>
                <a:miter lim="800000"/>
                <a:headEnd type="none" w="lg" len="med"/>
                <a:tailEnd type="none" w="lg" len="med"/>
              </a:ln>
              <a:effectLst/>
            </p:spPr>
            <p:txBody>
              <a:bodyPr wrap="none" anchor="ctr">
                <a:spAutoFit/>
              </a:bodyPr>
              <a:lstStyle/>
              <a:p>
                <a:endParaRPr lang="en-US"/>
              </a:p>
            </p:txBody>
          </p:sp>
          <p:sp>
            <p:nvSpPr>
              <p:cNvPr id="165967" name="AutoShape 79"/>
              <p:cNvSpPr>
                <a:spLocks noChangeArrowheads="1"/>
              </p:cNvSpPr>
              <p:nvPr/>
            </p:nvSpPr>
            <p:spPr bwMode="auto">
              <a:xfrm>
                <a:off x="4053" y="1641"/>
                <a:ext cx="240" cy="528"/>
              </a:xfrm>
              <a:prstGeom prst="triangle">
                <a:avLst>
                  <a:gd name="adj" fmla="val 50000"/>
                </a:avLst>
              </a:prstGeom>
              <a:solidFill>
                <a:schemeClr val="accent1"/>
              </a:solidFill>
              <a:ln w="12700">
                <a:noFill/>
                <a:miter lim="800000"/>
                <a:headEnd type="none" w="lg" len="med"/>
                <a:tailEnd type="none" w="lg" len="med"/>
              </a:ln>
              <a:effectLst/>
            </p:spPr>
            <p:txBody>
              <a:bodyPr wrap="none" anchor="ctr">
                <a:spAutoFit/>
              </a:bodyPr>
              <a:lstStyle/>
              <a:p>
                <a:endParaRPr lang="en-US"/>
              </a:p>
            </p:txBody>
          </p:sp>
          <p:sp>
            <p:nvSpPr>
              <p:cNvPr id="165968" name="AutoShape 80"/>
              <p:cNvSpPr>
                <a:spLocks noChangeArrowheads="1"/>
              </p:cNvSpPr>
              <p:nvPr/>
            </p:nvSpPr>
            <p:spPr bwMode="auto">
              <a:xfrm>
                <a:off x="4533" y="1641"/>
                <a:ext cx="240" cy="528"/>
              </a:xfrm>
              <a:prstGeom prst="triangle">
                <a:avLst>
                  <a:gd name="adj" fmla="val 50000"/>
                </a:avLst>
              </a:prstGeom>
              <a:solidFill>
                <a:schemeClr val="accent1"/>
              </a:solidFill>
              <a:ln w="12700">
                <a:noFill/>
                <a:miter lim="800000"/>
                <a:headEnd type="none" w="lg" len="med"/>
                <a:tailEnd type="none" w="lg" len="med"/>
              </a:ln>
              <a:effectLst/>
            </p:spPr>
            <p:txBody>
              <a:bodyPr wrap="none" anchor="ctr">
                <a:spAutoFit/>
              </a:bodyPr>
              <a:lstStyle/>
              <a:p>
                <a:endParaRPr lang="en-US"/>
              </a:p>
            </p:txBody>
          </p:sp>
        </p:grpSp>
      </p:grpSp>
      <p:grpSp>
        <p:nvGrpSpPr>
          <p:cNvPr id="165969" name="Group 81"/>
          <p:cNvGrpSpPr>
            <a:grpSpLocks/>
          </p:cNvGrpSpPr>
          <p:nvPr/>
        </p:nvGrpSpPr>
        <p:grpSpPr bwMode="auto">
          <a:xfrm>
            <a:off x="2935288" y="2184400"/>
            <a:ext cx="3810000" cy="1524000"/>
            <a:chOff x="2613" y="1641"/>
            <a:chExt cx="2400" cy="1038"/>
          </a:xfrm>
        </p:grpSpPr>
        <p:grpSp>
          <p:nvGrpSpPr>
            <p:cNvPr id="165970" name="Group 82"/>
            <p:cNvGrpSpPr>
              <a:grpSpLocks/>
            </p:cNvGrpSpPr>
            <p:nvPr/>
          </p:nvGrpSpPr>
          <p:grpSpPr bwMode="auto">
            <a:xfrm>
              <a:off x="2613" y="1641"/>
              <a:ext cx="2160" cy="528"/>
              <a:chOff x="2613" y="1641"/>
              <a:chExt cx="2160" cy="528"/>
            </a:xfrm>
          </p:grpSpPr>
          <p:sp>
            <p:nvSpPr>
              <p:cNvPr id="165971" name="AutoShape 83"/>
              <p:cNvSpPr>
                <a:spLocks noChangeArrowheads="1"/>
              </p:cNvSpPr>
              <p:nvPr/>
            </p:nvSpPr>
            <p:spPr bwMode="auto">
              <a:xfrm>
                <a:off x="2613" y="1641"/>
                <a:ext cx="240" cy="528"/>
              </a:xfrm>
              <a:prstGeom prst="triangle">
                <a:avLst>
                  <a:gd name="adj" fmla="val 50000"/>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165972" name="AutoShape 84"/>
              <p:cNvSpPr>
                <a:spLocks noChangeArrowheads="1"/>
              </p:cNvSpPr>
              <p:nvPr/>
            </p:nvSpPr>
            <p:spPr bwMode="auto">
              <a:xfrm>
                <a:off x="3093" y="1641"/>
                <a:ext cx="240" cy="528"/>
              </a:xfrm>
              <a:prstGeom prst="triangle">
                <a:avLst>
                  <a:gd name="adj" fmla="val 50000"/>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165973" name="AutoShape 85"/>
              <p:cNvSpPr>
                <a:spLocks noChangeArrowheads="1"/>
              </p:cNvSpPr>
              <p:nvPr/>
            </p:nvSpPr>
            <p:spPr bwMode="auto">
              <a:xfrm>
                <a:off x="3573" y="1641"/>
                <a:ext cx="240" cy="528"/>
              </a:xfrm>
              <a:prstGeom prst="triangle">
                <a:avLst>
                  <a:gd name="adj" fmla="val 50000"/>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165974" name="AutoShape 86"/>
              <p:cNvSpPr>
                <a:spLocks noChangeArrowheads="1"/>
              </p:cNvSpPr>
              <p:nvPr/>
            </p:nvSpPr>
            <p:spPr bwMode="auto">
              <a:xfrm>
                <a:off x="4053" y="1641"/>
                <a:ext cx="240" cy="528"/>
              </a:xfrm>
              <a:prstGeom prst="triangle">
                <a:avLst>
                  <a:gd name="adj" fmla="val 50000"/>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165975" name="AutoShape 87"/>
              <p:cNvSpPr>
                <a:spLocks noChangeArrowheads="1"/>
              </p:cNvSpPr>
              <p:nvPr/>
            </p:nvSpPr>
            <p:spPr bwMode="auto">
              <a:xfrm>
                <a:off x="4533" y="1641"/>
                <a:ext cx="240" cy="528"/>
              </a:xfrm>
              <a:prstGeom prst="triangle">
                <a:avLst>
                  <a:gd name="adj" fmla="val 50000"/>
                </a:avLst>
              </a:prstGeom>
              <a:solidFill>
                <a:schemeClr val="hlink"/>
              </a:solidFill>
              <a:ln w="12700">
                <a:noFill/>
                <a:miter lim="800000"/>
                <a:headEnd type="none" w="lg" len="med"/>
                <a:tailEnd type="none" w="lg" len="med"/>
              </a:ln>
              <a:effectLst/>
            </p:spPr>
            <p:txBody>
              <a:bodyPr wrap="none" anchor="ctr">
                <a:spAutoFit/>
              </a:bodyPr>
              <a:lstStyle/>
              <a:p>
                <a:endParaRPr lang="en-US"/>
              </a:p>
            </p:txBody>
          </p:sp>
        </p:grpSp>
        <p:grpSp>
          <p:nvGrpSpPr>
            <p:cNvPr id="165976" name="Group 88"/>
            <p:cNvGrpSpPr>
              <a:grpSpLocks/>
            </p:cNvGrpSpPr>
            <p:nvPr/>
          </p:nvGrpSpPr>
          <p:grpSpPr bwMode="auto">
            <a:xfrm flipV="1">
              <a:off x="2853" y="2151"/>
              <a:ext cx="2160" cy="528"/>
              <a:chOff x="2613" y="1641"/>
              <a:chExt cx="2160" cy="528"/>
            </a:xfrm>
          </p:grpSpPr>
          <p:sp>
            <p:nvSpPr>
              <p:cNvPr id="165977" name="AutoShape 89"/>
              <p:cNvSpPr>
                <a:spLocks noChangeArrowheads="1"/>
              </p:cNvSpPr>
              <p:nvPr/>
            </p:nvSpPr>
            <p:spPr bwMode="auto">
              <a:xfrm>
                <a:off x="2613" y="1641"/>
                <a:ext cx="240" cy="528"/>
              </a:xfrm>
              <a:prstGeom prst="triangle">
                <a:avLst>
                  <a:gd name="adj" fmla="val 50000"/>
                </a:avLst>
              </a:prstGeom>
              <a:solidFill>
                <a:schemeClr val="accent1"/>
              </a:solidFill>
              <a:ln w="12700">
                <a:noFill/>
                <a:miter lim="800000"/>
                <a:headEnd type="none" w="lg" len="med"/>
                <a:tailEnd type="none" w="lg" len="med"/>
              </a:ln>
              <a:effectLst/>
            </p:spPr>
            <p:txBody>
              <a:bodyPr wrap="none" anchor="ctr">
                <a:spAutoFit/>
              </a:bodyPr>
              <a:lstStyle/>
              <a:p>
                <a:endParaRPr lang="en-US"/>
              </a:p>
            </p:txBody>
          </p:sp>
          <p:sp>
            <p:nvSpPr>
              <p:cNvPr id="165978" name="AutoShape 90"/>
              <p:cNvSpPr>
                <a:spLocks noChangeArrowheads="1"/>
              </p:cNvSpPr>
              <p:nvPr/>
            </p:nvSpPr>
            <p:spPr bwMode="auto">
              <a:xfrm>
                <a:off x="3093" y="1641"/>
                <a:ext cx="240" cy="528"/>
              </a:xfrm>
              <a:prstGeom prst="triangle">
                <a:avLst>
                  <a:gd name="adj" fmla="val 50000"/>
                </a:avLst>
              </a:prstGeom>
              <a:solidFill>
                <a:schemeClr val="accent1"/>
              </a:solidFill>
              <a:ln w="12700">
                <a:noFill/>
                <a:miter lim="800000"/>
                <a:headEnd type="none" w="lg" len="med"/>
                <a:tailEnd type="none" w="lg" len="med"/>
              </a:ln>
              <a:effectLst/>
            </p:spPr>
            <p:txBody>
              <a:bodyPr wrap="none" anchor="ctr">
                <a:spAutoFit/>
              </a:bodyPr>
              <a:lstStyle/>
              <a:p>
                <a:endParaRPr lang="en-US"/>
              </a:p>
            </p:txBody>
          </p:sp>
          <p:sp>
            <p:nvSpPr>
              <p:cNvPr id="165979" name="AutoShape 91"/>
              <p:cNvSpPr>
                <a:spLocks noChangeArrowheads="1"/>
              </p:cNvSpPr>
              <p:nvPr/>
            </p:nvSpPr>
            <p:spPr bwMode="auto">
              <a:xfrm>
                <a:off x="3573" y="1641"/>
                <a:ext cx="240" cy="528"/>
              </a:xfrm>
              <a:prstGeom prst="triangle">
                <a:avLst>
                  <a:gd name="adj" fmla="val 50000"/>
                </a:avLst>
              </a:prstGeom>
              <a:solidFill>
                <a:schemeClr val="accent1"/>
              </a:solidFill>
              <a:ln w="12700">
                <a:noFill/>
                <a:miter lim="800000"/>
                <a:headEnd type="none" w="lg" len="med"/>
                <a:tailEnd type="none" w="lg" len="med"/>
              </a:ln>
              <a:effectLst/>
            </p:spPr>
            <p:txBody>
              <a:bodyPr wrap="none" anchor="ctr">
                <a:spAutoFit/>
              </a:bodyPr>
              <a:lstStyle/>
              <a:p>
                <a:endParaRPr lang="en-US"/>
              </a:p>
            </p:txBody>
          </p:sp>
          <p:sp>
            <p:nvSpPr>
              <p:cNvPr id="165980" name="AutoShape 92"/>
              <p:cNvSpPr>
                <a:spLocks noChangeArrowheads="1"/>
              </p:cNvSpPr>
              <p:nvPr/>
            </p:nvSpPr>
            <p:spPr bwMode="auto">
              <a:xfrm>
                <a:off x="4053" y="1641"/>
                <a:ext cx="240" cy="528"/>
              </a:xfrm>
              <a:prstGeom prst="triangle">
                <a:avLst>
                  <a:gd name="adj" fmla="val 50000"/>
                </a:avLst>
              </a:prstGeom>
              <a:solidFill>
                <a:schemeClr val="accent1"/>
              </a:solidFill>
              <a:ln w="12700">
                <a:noFill/>
                <a:miter lim="800000"/>
                <a:headEnd type="none" w="lg" len="med"/>
                <a:tailEnd type="none" w="lg" len="med"/>
              </a:ln>
              <a:effectLst/>
            </p:spPr>
            <p:txBody>
              <a:bodyPr wrap="none" anchor="ctr">
                <a:spAutoFit/>
              </a:bodyPr>
              <a:lstStyle/>
              <a:p>
                <a:endParaRPr lang="en-US"/>
              </a:p>
            </p:txBody>
          </p:sp>
          <p:sp>
            <p:nvSpPr>
              <p:cNvPr id="165981" name="AutoShape 93"/>
              <p:cNvSpPr>
                <a:spLocks noChangeArrowheads="1"/>
              </p:cNvSpPr>
              <p:nvPr/>
            </p:nvSpPr>
            <p:spPr bwMode="auto">
              <a:xfrm>
                <a:off x="4533" y="1641"/>
                <a:ext cx="240" cy="528"/>
              </a:xfrm>
              <a:prstGeom prst="triangle">
                <a:avLst>
                  <a:gd name="adj" fmla="val 50000"/>
                </a:avLst>
              </a:prstGeom>
              <a:solidFill>
                <a:schemeClr val="accent1"/>
              </a:solidFill>
              <a:ln w="12700">
                <a:noFill/>
                <a:miter lim="800000"/>
                <a:headEnd type="none" w="lg" len="med"/>
                <a:tailEnd type="none" w="lg" len="med"/>
              </a:ln>
              <a:effectLst/>
            </p:spPr>
            <p:txBody>
              <a:bodyPr wrap="none" anchor="ctr">
                <a:spAutoFit/>
              </a:bodyPr>
              <a:lstStyle/>
              <a:p>
                <a:endParaRPr lang="en-US"/>
              </a:p>
            </p:txBody>
          </p:sp>
        </p:grpSp>
      </p:grpSp>
      <p:grpSp>
        <p:nvGrpSpPr>
          <p:cNvPr id="165902" name="Group 14"/>
          <p:cNvGrpSpPr>
            <a:grpSpLocks/>
          </p:cNvGrpSpPr>
          <p:nvPr/>
        </p:nvGrpSpPr>
        <p:grpSpPr bwMode="auto">
          <a:xfrm>
            <a:off x="3149600" y="2108200"/>
            <a:ext cx="3048000" cy="2362200"/>
            <a:chOff x="2112" y="1488"/>
            <a:chExt cx="1920" cy="1488"/>
          </a:xfrm>
        </p:grpSpPr>
        <p:sp>
          <p:nvSpPr>
            <p:cNvPr id="165903" name="Line 15"/>
            <p:cNvSpPr>
              <a:spLocks noChangeShapeType="1"/>
            </p:cNvSpPr>
            <p:nvPr/>
          </p:nvSpPr>
          <p:spPr bwMode="auto">
            <a:xfrm flipV="1">
              <a:off x="2112" y="1488"/>
              <a:ext cx="0" cy="1488"/>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65904" name="Line 16"/>
            <p:cNvSpPr>
              <a:spLocks noChangeShapeType="1"/>
            </p:cNvSpPr>
            <p:nvPr/>
          </p:nvSpPr>
          <p:spPr bwMode="auto">
            <a:xfrm flipV="1">
              <a:off x="2592" y="1488"/>
              <a:ext cx="0" cy="1488"/>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65905" name="Line 17"/>
            <p:cNvSpPr>
              <a:spLocks noChangeShapeType="1"/>
            </p:cNvSpPr>
            <p:nvPr/>
          </p:nvSpPr>
          <p:spPr bwMode="auto">
            <a:xfrm flipV="1">
              <a:off x="3072" y="1488"/>
              <a:ext cx="0" cy="1488"/>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65906" name="Line 18"/>
            <p:cNvSpPr>
              <a:spLocks noChangeShapeType="1"/>
            </p:cNvSpPr>
            <p:nvPr/>
          </p:nvSpPr>
          <p:spPr bwMode="auto">
            <a:xfrm flipV="1">
              <a:off x="3552" y="1488"/>
              <a:ext cx="0" cy="1488"/>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65907" name="Line 19"/>
            <p:cNvSpPr>
              <a:spLocks noChangeShapeType="1"/>
            </p:cNvSpPr>
            <p:nvPr/>
          </p:nvSpPr>
          <p:spPr bwMode="auto">
            <a:xfrm flipV="1">
              <a:off x="4032" y="1488"/>
              <a:ext cx="0" cy="1488"/>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grpSp>
      <p:grpSp>
        <p:nvGrpSpPr>
          <p:cNvPr id="165895" name="Group 7"/>
          <p:cNvGrpSpPr>
            <a:grpSpLocks/>
          </p:cNvGrpSpPr>
          <p:nvPr/>
        </p:nvGrpSpPr>
        <p:grpSpPr bwMode="auto">
          <a:xfrm>
            <a:off x="2768600" y="1422400"/>
            <a:ext cx="3810000" cy="2362200"/>
            <a:chOff x="1824" y="1392"/>
            <a:chExt cx="2400" cy="1488"/>
          </a:xfrm>
        </p:grpSpPr>
        <p:sp>
          <p:nvSpPr>
            <p:cNvPr id="165896" name="Line 8"/>
            <p:cNvSpPr>
              <a:spLocks noChangeShapeType="1"/>
            </p:cNvSpPr>
            <p:nvPr/>
          </p:nvSpPr>
          <p:spPr bwMode="auto">
            <a:xfrm>
              <a:off x="1824" y="1392"/>
              <a:ext cx="0" cy="1488"/>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65897" name="Line 9"/>
            <p:cNvSpPr>
              <a:spLocks noChangeShapeType="1"/>
            </p:cNvSpPr>
            <p:nvPr/>
          </p:nvSpPr>
          <p:spPr bwMode="auto">
            <a:xfrm>
              <a:off x="2304" y="1392"/>
              <a:ext cx="0" cy="1488"/>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65898" name="Line 10"/>
            <p:cNvSpPr>
              <a:spLocks noChangeShapeType="1"/>
            </p:cNvSpPr>
            <p:nvPr/>
          </p:nvSpPr>
          <p:spPr bwMode="auto">
            <a:xfrm>
              <a:off x="2784" y="1392"/>
              <a:ext cx="0" cy="1488"/>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65899" name="Line 11"/>
            <p:cNvSpPr>
              <a:spLocks noChangeShapeType="1"/>
            </p:cNvSpPr>
            <p:nvPr/>
          </p:nvSpPr>
          <p:spPr bwMode="auto">
            <a:xfrm>
              <a:off x="3264" y="1392"/>
              <a:ext cx="0" cy="1488"/>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65900" name="Line 12"/>
            <p:cNvSpPr>
              <a:spLocks noChangeShapeType="1"/>
            </p:cNvSpPr>
            <p:nvPr/>
          </p:nvSpPr>
          <p:spPr bwMode="auto">
            <a:xfrm>
              <a:off x="3744" y="1392"/>
              <a:ext cx="0" cy="1488"/>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65901" name="Line 13"/>
            <p:cNvSpPr>
              <a:spLocks noChangeShapeType="1"/>
            </p:cNvSpPr>
            <p:nvPr/>
          </p:nvSpPr>
          <p:spPr bwMode="auto">
            <a:xfrm>
              <a:off x="4224" y="1392"/>
              <a:ext cx="0" cy="1488"/>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grpSp>
      <p:sp>
        <p:nvSpPr>
          <p:cNvPr id="84" name="Oval 83"/>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3.33333E-6 -3.71878E-6 L 3.33333E-6 0.26087 " pathEditMode="relative" rAng="0" ptsTypes="AA">
                                      <p:cBhvr>
                                        <p:cTn id="6" dur="3000" fill="hold"/>
                                        <p:tgtEl>
                                          <p:spTgt spid="165895"/>
                                        </p:tgtEl>
                                        <p:attrNameLst>
                                          <p:attrName>ppt_x</p:attrName>
                                          <p:attrName>ppt_y</p:attrName>
                                        </p:attrNameLst>
                                      </p:cBhvr>
                                      <p:rCtr x="0" y="130"/>
                                    </p:animMotion>
                                  </p:childTnLst>
                                </p:cTn>
                              </p:par>
                              <p:par>
                                <p:cTn id="7" presetID="64" presetClass="path" presetSubtype="0" accel="50000" decel="50000" fill="hold" nodeType="withEffect">
                                  <p:stCondLst>
                                    <p:cond delay="0"/>
                                  </p:stCondLst>
                                  <p:childTnLst>
                                    <p:animMotion origin="layout" path="M 3.33333E-6 -1.21184E-6 L 3.33333E-6 -0.27197 " pathEditMode="relative" rAng="0" ptsTypes="AA">
                                      <p:cBhvr>
                                        <p:cTn id="8" dur="3000" fill="hold"/>
                                        <p:tgtEl>
                                          <p:spTgt spid="165902"/>
                                        </p:tgtEl>
                                        <p:attrNameLst>
                                          <p:attrName>ppt_x</p:attrName>
                                          <p:attrName>ppt_y</p:attrName>
                                        </p:attrNameLst>
                                      </p:cBhvr>
                                      <p:rCtr x="0" y="-136"/>
                                    </p:animMotion>
                                  </p:childTnLst>
                                </p:cTn>
                              </p:par>
                              <p:par>
                                <p:cTn id="9" presetID="10" presetClass="entr" presetSubtype="0" fill="hold" nodeType="withEffect">
                                  <p:stCondLst>
                                    <p:cond delay="0"/>
                                  </p:stCondLst>
                                  <p:childTnLst>
                                    <p:set>
                                      <p:cBhvr>
                                        <p:cTn id="10" dur="1" fill="hold">
                                          <p:stCondLst>
                                            <p:cond delay="0"/>
                                          </p:stCondLst>
                                        </p:cTn>
                                        <p:tgtEl>
                                          <p:spTgt spid="165929"/>
                                        </p:tgtEl>
                                        <p:attrNameLst>
                                          <p:attrName>style.visibility</p:attrName>
                                        </p:attrNameLst>
                                      </p:cBhvr>
                                      <p:to>
                                        <p:strVal val="visible"/>
                                      </p:to>
                                    </p:set>
                                    <p:animEffect transition="in" filter="fade">
                                      <p:cBhvr>
                                        <p:cTn id="11" dur="500"/>
                                        <p:tgtEl>
                                          <p:spTgt spid="165929"/>
                                        </p:tgtEl>
                                      </p:cBhvr>
                                    </p:animEffect>
                                  </p:childTnLst>
                                </p:cTn>
                              </p:par>
                              <p:par>
                                <p:cTn id="12" presetID="10" presetClass="entr" presetSubtype="0" fill="hold" nodeType="withEffect">
                                  <p:stCondLst>
                                    <p:cond delay="600"/>
                                  </p:stCondLst>
                                  <p:childTnLst>
                                    <p:set>
                                      <p:cBhvr>
                                        <p:cTn id="13" dur="1" fill="hold">
                                          <p:stCondLst>
                                            <p:cond delay="0"/>
                                          </p:stCondLst>
                                        </p:cTn>
                                        <p:tgtEl>
                                          <p:spTgt spid="165930"/>
                                        </p:tgtEl>
                                        <p:attrNameLst>
                                          <p:attrName>style.visibility</p:attrName>
                                        </p:attrNameLst>
                                      </p:cBhvr>
                                      <p:to>
                                        <p:strVal val="visible"/>
                                      </p:to>
                                    </p:set>
                                    <p:animEffect transition="in" filter="fade">
                                      <p:cBhvr>
                                        <p:cTn id="14" dur="500"/>
                                        <p:tgtEl>
                                          <p:spTgt spid="165930"/>
                                        </p:tgtEl>
                                      </p:cBhvr>
                                    </p:animEffect>
                                  </p:childTnLst>
                                </p:cTn>
                              </p:par>
                              <p:par>
                                <p:cTn id="15" presetID="10" presetClass="entr" presetSubtype="0" fill="hold" nodeType="withEffect">
                                  <p:stCondLst>
                                    <p:cond delay="1200"/>
                                  </p:stCondLst>
                                  <p:childTnLst>
                                    <p:set>
                                      <p:cBhvr>
                                        <p:cTn id="16" dur="1" fill="hold">
                                          <p:stCondLst>
                                            <p:cond delay="0"/>
                                          </p:stCondLst>
                                        </p:cTn>
                                        <p:tgtEl>
                                          <p:spTgt spid="165943"/>
                                        </p:tgtEl>
                                        <p:attrNameLst>
                                          <p:attrName>style.visibility</p:attrName>
                                        </p:attrNameLst>
                                      </p:cBhvr>
                                      <p:to>
                                        <p:strVal val="visible"/>
                                      </p:to>
                                    </p:set>
                                    <p:animEffect transition="in" filter="fade">
                                      <p:cBhvr>
                                        <p:cTn id="17" dur="500"/>
                                        <p:tgtEl>
                                          <p:spTgt spid="165943"/>
                                        </p:tgtEl>
                                      </p:cBhvr>
                                    </p:animEffect>
                                  </p:childTnLst>
                                </p:cTn>
                              </p:par>
                              <p:par>
                                <p:cTn id="18" presetID="10" presetClass="entr" presetSubtype="0" fill="hold" nodeType="withEffect">
                                  <p:stCondLst>
                                    <p:cond delay="1800"/>
                                  </p:stCondLst>
                                  <p:childTnLst>
                                    <p:set>
                                      <p:cBhvr>
                                        <p:cTn id="19" dur="1" fill="hold">
                                          <p:stCondLst>
                                            <p:cond delay="0"/>
                                          </p:stCondLst>
                                        </p:cTn>
                                        <p:tgtEl>
                                          <p:spTgt spid="165956"/>
                                        </p:tgtEl>
                                        <p:attrNameLst>
                                          <p:attrName>style.visibility</p:attrName>
                                        </p:attrNameLst>
                                      </p:cBhvr>
                                      <p:to>
                                        <p:strVal val="visible"/>
                                      </p:to>
                                    </p:set>
                                    <p:animEffect transition="in" filter="fade">
                                      <p:cBhvr>
                                        <p:cTn id="20" dur="500"/>
                                        <p:tgtEl>
                                          <p:spTgt spid="165956"/>
                                        </p:tgtEl>
                                      </p:cBhvr>
                                    </p:animEffect>
                                  </p:childTnLst>
                                </p:cTn>
                              </p:par>
                              <p:par>
                                <p:cTn id="21" presetID="10" presetClass="entr" presetSubtype="0" fill="hold" nodeType="withEffect">
                                  <p:stCondLst>
                                    <p:cond delay="2500"/>
                                  </p:stCondLst>
                                  <p:childTnLst>
                                    <p:set>
                                      <p:cBhvr>
                                        <p:cTn id="22" dur="1" fill="hold">
                                          <p:stCondLst>
                                            <p:cond delay="0"/>
                                          </p:stCondLst>
                                        </p:cTn>
                                        <p:tgtEl>
                                          <p:spTgt spid="165969"/>
                                        </p:tgtEl>
                                        <p:attrNameLst>
                                          <p:attrName>style.visibility</p:attrName>
                                        </p:attrNameLst>
                                      </p:cBhvr>
                                      <p:to>
                                        <p:strVal val="visible"/>
                                      </p:to>
                                    </p:set>
                                    <p:animEffect transition="in" filter="fade">
                                      <p:cBhvr>
                                        <p:cTn id="23" dur="500"/>
                                        <p:tgtEl>
                                          <p:spTgt spid="1659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3573" name="Rectangle 5"/>
          <p:cNvSpPr>
            <a:spLocks noGrp="1" noChangeArrowheads="1"/>
          </p:cNvSpPr>
          <p:nvPr>
            <p:ph type="title"/>
          </p:nvPr>
        </p:nvSpPr>
        <p:spPr/>
        <p:txBody>
          <a:bodyPr/>
          <a:lstStyle/>
          <a:p>
            <a:r>
              <a:rPr lang="en-US"/>
              <a:t>Turbulent Mixing</a:t>
            </a:r>
          </a:p>
        </p:txBody>
      </p:sp>
      <p:sp>
        <p:nvSpPr>
          <p:cNvPr id="493572" name="Rectangle 4"/>
          <p:cNvSpPr>
            <a:spLocks noChangeArrowheads="1"/>
          </p:cNvSpPr>
          <p:nvPr/>
        </p:nvSpPr>
        <p:spPr bwMode="auto">
          <a:xfrm>
            <a:off x="396875" y="6461125"/>
            <a:ext cx="8394700" cy="396875"/>
          </a:xfrm>
          <a:prstGeom prst="rect">
            <a:avLst/>
          </a:prstGeom>
          <a:noFill/>
          <a:ln w="12700" algn="ctr">
            <a:noFill/>
            <a:miter lim="800000"/>
            <a:headEnd type="none" w="lg" len="med"/>
            <a:tailEnd type="none" w="lg" len="med"/>
          </a:ln>
          <a:effectLst/>
        </p:spPr>
        <p:txBody>
          <a:bodyPr anchor="ctr">
            <a:spAutoFit/>
          </a:bodyPr>
          <a:lstStyle/>
          <a:p>
            <a:pPr eaLnBrk="1" hangingPunct="1">
              <a:spcBef>
                <a:spcPct val="0"/>
              </a:spcBef>
            </a:pPr>
            <a:r>
              <a:rPr lang="en-US" sz="2000"/>
              <a:t>Cowen - "An Experimental Investigation of Scale-Dependent Plume Physics" </a:t>
            </a:r>
          </a:p>
        </p:txBody>
      </p:sp>
      <p:sp>
        <p:nvSpPr>
          <p:cNvPr id="493576" name="Line 8"/>
          <p:cNvSpPr>
            <a:spLocks noChangeShapeType="1"/>
          </p:cNvSpPr>
          <p:nvPr/>
        </p:nvSpPr>
        <p:spPr bwMode="auto">
          <a:xfrm>
            <a:off x="1300163" y="2163763"/>
            <a:ext cx="0" cy="4043362"/>
          </a:xfrm>
          <a:prstGeom prst="line">
            <a:avLst/>
          </a:prstGeom>
          <a:noFill/>
          <a:ln w="12700">
            <a:solidFill>
              <a:schemeClr val="bg2"/>
            </a:solidFill>
            <a:round/>
            <a:headEnd type="triangle" w="lg" len="med"/>
            <a:tailEnd type="triangle" w="lg" len="med"/>
          </a:ln>
          <a:effectLst/>
        </p:spPr>
        <p:txBody>
          <a:bodyPr>
            <a:spAutoFit/>
          </a:bodyPr>
          <a:lstStyle/>
          <a:p>
            <a:endParaRPr lang="en-US"/>
          </a:p>
        </p:txBody>
      </p:sp>
      <p:sp>
        <p:nvSpPr>
          <p:cNvPr id="493575" name="Text Box 7"/>
          <p:cNvSpPr txBox="1">
            <a:spLocks noChangeArrowheads="1"/>
          </p:cNvSpPr>
          <p:nvPr/>
        </p:nvSpPr>
        <p:spPr bwMode="auto">
          <a:xfrm>
            <a:off x="757238" y="4156075"/>
            <a:ext cx="1062037" cy="519113"/>
          </a:xfrm>
          <a:prstGeom prst="rect">
            <a:avLst/>
          </a:prstGeom>
          <a:solidFill>
            <a:schemeClr val="bg1"/>
          </a:solidFill>
          <a:ln w="12700" algn="ctr">
            <a:noFill/>
            <a:miter lim="800000"/>
            <a:headEnd type="none" w="lg" len="med"/>
            <a:tailEnd type="none" w="lg" len="med"/>
          </a:ln>
          <a:effectLst/>
        </p:spPr>
        <p:txBody>
          <a:bodyPr wrap="none">
            <a:spAutoFit/>
          </a:bodyPr>
          <a:lstStyle/>
          <a:p>
            <a:r>
              <a:rPr lang="en-US"/>
              <a:t>10 cm</a:t>
            </a:r>
          </a:p>
        </p:txBody>
      </p:sp>
      <p:pic>
        <p:nvPicPr>
          <p:cNvPr id="7" name="Cowen turbulent mixing.avi">
            <a:hlinkClick r:id="" action="ppaction://media"/>
          </p:cNvPr>
          <p:cNvPicPr>
            <a:picLocks noRot="1" noChangeAspect="1"/>
          </p:cNvPicPr>
          <p:nvPr>
            <a:videoFile r:link="rId1"/>
          </p:nvPr>
        </p:nvPicPr>
        <p:blipFill>
          <a:blip r:embed="rId4" cstate="print"/>
          <a:stretch>
            <a:fillRect/>
          </a:stretch>
        </p:blipFill>
        <p:spPr>
          <a:xfrm>
            <a:off x="1971304" y="1568047"/>
            <a:ext cx="5058889" cy="4793297"/>
          </a:xfrm>
          <a:prstGeom prst="rect">
            <a:avLst/>
          </a:prstGeom>
        </p:spPr>
      </p:pic>
      <p:sp>
        <p:nvSpPr>
          <p:cNvPr id="8" name="Oval 7"/>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7"/>
                                        </p:tgtEl>
                                      </p:cBhvr>
                                    </p:cmd>
                                  </p:childTnLst>
                                </p:cTn>
                              </p:par>
                            </p:childTnLst>
                          </p:cTn>
                        </p:par>
                      </p:childTnLst>
                    </p:cTn>
                  </p:par>
                </p:childTnLst>
              </p:cTn>
              <p:nextCondLst>
                <p:cond evt="onClick" delay="0">
                  <p:tgtEl>
                    <p:spTgt spid="7"/>
                  </p:tgtEl>
                </p:cond>
              </p:nextCondLst>
            </p:seq>
            <p:video>
              <p:cMediaNode>
                <p:cTn id="7" fill="hold" display="0">
                  <p:stCondLst>
                    <p:cond delay="indefinite"/>
                  </p:stCondLst>
                  <p:endCondLst>
                    <p:cond evt="onNext" delay="0">
                      <p:tgtEl>
                        <p:sldTgt/>
                      </p:tgtEl>
                    </p:cond>
                    <p:cond evt="onPrev" delay="0">
                      <p:tgtEl>
                        <p:sldTgt/>
                      </p:tgtEl>
                    </p:cond>
                  </p:endCondLst>
                </p:cTn>
                <p:tgtEl>
                  <p:spTgt spid="7"/>
                </p:tgtEl>
              </p:cMediaNode>
            </p:video>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Fast can Diffusion Mix?</a:t>
            </a:r>
          </a:p>
        </p:txBody>
      </p:sp>
      <p:sp>
        <p:nvSpPr>
          <p:cNvPr id="3" name="Content Placeholder 2"/>
          <p:cNvSpPr>
            <a:spLocks noGrp="1"/>
          </p:cNvSpPr>
          <p:nvPr>
            <p:ph idx="1"/>
          </p:nvPr>
        </p:nvSpPr>
        <p:spPr/>
        <p:txBody>
          <a:bodyPr/>
          <a:lstStyle/>
          <a:p>
            <a:r>
              <a:rPr lang="en-US" dirty="0"/>
              <a:t>What are the units of diffusion?</a:t>
            </a:r>
          </a:p>
          <a:p>
            <a:pPr lvl="1"/>
            <a:r>
              <a:rPr lang="en-US" dirty="0"/>
              <a:t>Diffusion is the product of a velocity and a path length – </a:t>
            </a:r>
            <a:r>
              <a:rPr lang="en-US" dirty="0">
                <a:solidFill>
                  <a:schemeClr val="accent4"/>
                </a:solidFill>
              </a:rPr>
              <a:t>[L</a:t>
            </a:r>
            <a:r>
              <a:rPr lang="en-US" baseline="30000" dirty="0">
                <a:solidFill>
                  <a:schemeClr val="accent4"/>
                </a:solidFill>
              </a:rPr>
              <a:t>2</a:t>
            </a:r>
            <a:r>
              <a:rPr lang="en-US" dirty="0">
                <a:solidFill>
                  <a:schemeClr val="accent4"/>
                </a:solidFill>
              </a:rPr>
              <a:t>/T]</a:t>
            </a:r>
          </a:p>
          <a:p>
            <a:r>
              <a:rPr lang="en-US" dirty="0"/>
              <a:t>How long will it take for diffusion to blur the concentration gradient left by turbulent mixing?</a:t>
            </a:r>
          </a:p>
          <a:p>
            <a:endParaRPr lang="en-US" dirty="0"/>
          </a:p>
        </p:txBody>
      </p:sp>
      <p:pic>
        <p:nvPicPr>
          <p:cNvPr id="7" name="Picture 20"/>
          <p:cNvPicPr>
            <a:picLocks noChangeAspect="1" noChangeArrowheads="1"/>
          </p:cNvPicPr>
          <p:nvPr/>
        </p:nvPicPr>
        <p:blipFill>
          <a:blip r:embed="rId5" cstate="print"/>
          <a:srcRect/>
          <a:stretch>
            <a:fillRect/>
          </a:stretch>
        </p:blipFill>
        <p:spPr bwMode="auto">
          <a:xfrm rot="2222018">
            <a:off x="7641781" y="4650116"/>
            <a:ext cx="1099141" cy="1706624"/>
          </a:xfrm>
          <a:prstGeom prst="rect">
            <a:avLst/>
          </a:prstGeom>
          <a:noFill/>
          <a:ln w="9525">
            <a:noFill/>
            <a:miter lim="800000"/>
            <a:headEnd/>
            <a:tailEnd/>
          </a:ln>
          <a:effectLst/>
        </p:spPr>
      </p:pic>
      <p:sp>
        <p:nvSpPr>
          <p:cNvPr id="8" name="Oval 7"/>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9" name="Picture 8">
            <a:extLst>
              <a:ext uri="{FF2B5EF4-FFF2-40B4-BE49-F238E27FC236}">
                <a16:creationId xmlns:a16="http://schemas.microsoft.com/office/drawing/2014/main" id="{09F19D04-F6E9-49B4-95BA-F15FA335E853}"/>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4230356" y="2826440"/>
            <a:ext cx="3252533" cy="209966"/>
          </a:xfrm>
          <a:prstGeom prst="rect">
            <a:avLst/>
          </a:prstGeom>
        </p:spPr>
      </p:pic>
      <p:pic>
        <p:nvPicPr>
          <p:cNvPr id="11" name="Picture 10">
            <a:extLst>
              <a:ext uri="{FF2B5EF4-FFF2-40B4-BE49-F238E27FC236}">
                <a16:creationId xmlns:a16="http://schemas.microsoft.com/office/drawing/2014/main" id="{19A78244-958D-42FE-8DC0-2EEF2572A667}"/>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1504480" y="4883279"/>
            <a:ext cx="3932952" cy="591238"/>
          </a:xfrm>
          <a:prstGeom prst="rect">
            <a:avLst/>
          </a:prstGeom>
        </p:spPr>
      </p:pic>
      <p:pic>
        <p:nvPicPr>
          <p:cNvPr id="13" name="Picture 12">
            <a:extLst>
              <a:ext uri="{FF2B5EF4-FFF2-40B4-BE49-F238E27FC236}">
                <a16:creationId xmlns:a16="http://schemas.microsoft.com/office/drawing/2014/main" id="{878950B6-30CF-40E3-A50B-2257696FE7D0}"/>
              </a:ext>
            </a:extLst>
          </p:cNvPr>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1604963" y="5954325"/>
            <a:ext cx="2672762" cy="664381"/>
          </a:xfrm>
          <a:prstGeom prst="rect">
            <a:avLst/>
          </a:prstGeom>
        </p:spPr>
      </p:pic>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2"/>
          <p:cNvSpPr>
            <a:spLocks noGrp="1" noChangeArrowheads="1"/>
          </p:cNvSpPr>
          <p:nvPr>
            <p:ph type="title"/>
          </p:nvPr>
        </p:nvSpPr>
        <p:spPr/>
        <p:txBody>
          <a:bodyPr/>
          <a:lstStyle/>
          <a:p>
            <a:r>
              <a:rPr lang="en-US" b="0" dirty="0"/>
              <a:t>Definitions</a:t>
            </a:r>
          </a:p>
        </p:txBody>
      </p:sp>
      <p:sp>
        <p:nvSpPr>
          <p:cNvPr id="152579" name="Rectangle 3"/>
          <p:cNvSpPr>
            <a:spLocks noGrp="1" noChangeArrowheads="1"/>
          </p:cNvSpPr>
          <p:nvPr>
            <p:ph idx="1"/>
          </p:nvPr>
        </p:nvSpPr>
        <p:spPr>
          <a:xfrm>
            <a:off x="169985" y="1781909"/>
            <a:ext cx="6348046" cy="4114800"/>
          </a:xfrm>
        </p:spPr>
        <p:txBody>
          <a:bodyPr/>
          <a:lstStyle/>
          <a:p>
            <a:r>
              <a:rPr lang="en-US" dirty="0"/>
              <a:t>Coagulation: The process of adding a sticky solid phase material (adhesive nanoparticles) that attaches to the particles so they can attach to each other (the topic of these notes)</a:t>
            </a:r>
          </a:p>
          <a:p>
            <a:r>
              <a:rPr lang="en-US" dirty="0"/>
              <a:t>Flocculation: The process of producing collisions between particles to create flocs (aggregates) (next set of notes)</a:t>
            </a:r>
          </a:p>
        </p:txBody>
      </p:sp>
      <p:grpSp>
        <p:nvGrpSpPr>
          <p:cNvPr id="4" name="Group 3"/>
          <p:cNvGrpSpPr/>
          <p:nvPr/>
        </p:nvGrpSpPr>
        <p:grpSpPr>
          <a:xfrm>
            <a:off x="6733050" y="5401387"/>
            <a:ext cx="740159" cy="957750"/>
            <a:chOff x="203296" y="-39891"/>
            <a:chExt cx="740159" cy="957750"/>
          </a:xfrm>
          <a:solidFill>
            <a:srgbClr val="0300BE"/>
          </a:solidFill>
        </p:grpSpPr>
        <p:grpSp>
          <p:nvGrpSpPr>
            <p:cNvPr id="5" name="Group 503"/>
            <p:cNvGrpSpPr/>
            <p:nvPr/>
          </p:nvGrpSpPr>
          <p:grpSpPr>
            <a:xfrm rot="18812192" flipH="1">
              <a:off x="201220" y="748357"/>
              <a:ext cx="61394" cy="57242"/>
              <a:chOff x="2263322" y="2383933"/>
              <a:chExt cx="1623415" cy="1341120"/>
            </a:xfrm>
            <a:grpFill/>
          </p:grpSpPr>
          <p:sp>
            <p:nvSpPr>
              <p:cNvPr id="840" name="Oval 839"/>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1" name="Oval 840"/>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2" name="Oval 841"/>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3" name="Oval 842"/>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4" name="Oval 843"/>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5" name="Oval 844"/>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6" name="Oval 845"/>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7" name="Oval 846"/>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8" name="Oval 847"/>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9" name="Oval 848"/>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0" name="Oval 849"/>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1" name="Oval 850"/>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2" name="Oval 851"/>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3" name="Oval 852"/>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4" name="Oval 853"/>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5" name="Oval 854"/>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6" name="Oval 855"/>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7" name="Oval 856"/>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8" name="Oval 857"/>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9" name="Oval 858"/>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0" name="Oval 859"/>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1" name="Oval 860"/>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2" name="Oval 861"/>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3" name="Oval 862"/>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4" name="Oval 863"/>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5" name="Oval 864"/>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6" name="Oval 865"/>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7" name="Oval 866"/>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8" name="Oval 867"/>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9" name="Oval 868"/>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0" name="Oval 869"/>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1" name="Oval 870"/>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2" name="Oval 871"/>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3" name="Oval 872"/>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4" name="Oval 873"/>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5" name="Oval 874"/>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6" name="Oval 875"/>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7" name="Oval 876"/>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8" name="Oval 877"/>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9" name="Oval 878"/>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0" name="Oval 879"/>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1" name="Oval 880"/>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2" name="Oval 881"/>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3" name="Oval 882"/>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4" name="Oval 883"/>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5" name="Oval 884"/>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6" name="Oval 885"/>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7" name="Oval 886"/>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6" name="Group 454"/>
            <p:cNvGrpSpPr/>
            <p:nvPr/>
          </p:nvGrpSpPr>
          <p:grpSpPr>
            <a:xfrm rot="18812192" flipH="1">
              <a:off x="849657" y="65919"/>
              <a:ext cx="61394" cy="57242"/>
              <a:chOff x="2263322" y="2383933"/>
              <a:chExt cx="1623415" cy="1341120"/>
            </a:xfrm>
            <a:grpFill/>
          </p:grpSpPr>
          <p:sp>
            <p:nvSpPr>
              <p:cNvPr id="792" name="Oval 791"/>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3" name="Oval 792"/>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4" name="Oval 793"/>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5" name="Oval 794"/>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6" name="Oval 795"/>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7" name="Oval 796"/>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8" name="Oval 797"/>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9" name="Oval 798"/>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0" name="Oval 799"/>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1" name="Oval 800"/>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2" name="Oval 801"/>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3" name="Oval 802"/>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4" name="Oval 803"/>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5" name="Oval 804"/>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6" name="Oval 805"/>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7" name="Oval 806"/>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8" name="Oval 807"/>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9" name="Oval 808"/>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0" name="Oval 809"/>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1" name="Oval 810"/>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2" name="Oval 811"/>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3" name="Oval 812"/>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4" name="Oval 813"/>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5" name="Oval 814"/>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6" name="Oval 815"/>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7" name="Oval 816"/>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8" name="Oval 817"/>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9" name="Oval 818"/>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0" name="Oval 819"/>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1" name="Oval 820"/>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2" name="Oval 821"/>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3" name="Oval 822"/>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4" name="Oval 823"/>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5" name="Oval 824"/>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6" name="Oval 825"/>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7" name="Oval 826"/>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8" name="Oval 827"/>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9" name="Oval 828"/>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0" name="Oval 829"/>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1" name="Oval 830"/>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2" name="Oval 831"/>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3" name="Oval 832"/>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4" name="Oval 833"/>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5" name="Oval 834"/>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6" name="Oval 835"/>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7" name="Oval 836"/>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8" name="Oval 837"/>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9" name="Oval 838"/>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7" name="Group 62"/>
            <p:cNvGrpSpPr/>
            <p:nvPr/>
          </p:nvGrpSpPr>
          <p:grpSpPr>
            <a:xfrm rot="18812192" flipH="1">
              <a:off x="552574" y="489381"/>
              <a:ext cx="61394" cy="57242"/>
              <a:chOff x="2263322" y="2383933"/>
              <a:chExt cx="1623415" cy="1341120"/>
            </a:xfrm>
            <a:grpFill/>
          </p:grpSpPr>
          <p:sp>
            <p:nvSpPr>
              <p:cNvPr id="744" name="Oval 743"/>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5" name="Oval 744"/>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6" name="Oval 745"/>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7" name="Oval 746"/>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8" name="Oval 747"/>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9" name="Oval 748"/>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0" name="Oval 749"/>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1" name="Oval 750"/>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2" name="Oval 751"/>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3" name="Oval 752"/>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4" name="Oval 753"/>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5" name="Oval 754"/>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6" name="Oval 755"/>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7" name="Oval 756"/>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8" name="Oval 757"/>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9" name="Oval 758"/>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0" name="Oval 759"/>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1" name="Oval 760"/>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2" name="Oval 761"/>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3" name="Oval 762"/>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4" name="Oval 763"/>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5" name="Oval 764"/>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6" name="Oval 765"/>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7" name="Oval 766"/>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8" name="Oval 767"/>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9" name="Oval 768"/>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0" name="Oval 769"/>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1" name="Oval 770"/>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2" name="Oval 771"/>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3" name="Oval 772"/>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4" name="Oval 773"/>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5" name="Oval 774"/>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6" name="Oval 95"/>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7" name="Oval 96"/>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8" name="Oval 97"/>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9" name="Oval 98"/>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0" name="Oval 99"/>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1" name="Oval 100"/>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2" name="Oval 101"/>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3" name="Oval 102"/>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4" name="Oval 103"/>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5" name="Oval 104"/>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6" name="Oval 105"/>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7" name="Oval 106"/>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8" name="Oval 107"/>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9" name="Oval 108"/>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0" name="Oval 109"/>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1" name="Oval 110"/>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sp>
          <p:nvSpPr>
            <p:cNvPr id="8" name="Flowchart: Magnetic Disk 7"/>
            <p:cNvSpPr/>
            <p:nvPr/>
          </p:nvSpPr>
          <p:spPr>
            <a:xfrm rot="18812192" flipH="1">
              <a:off x="93616" y="370294"/>
              <a:ext cx="957750" cy="137380"/>
            </a:xfrm>
            <a:prstGeom prst="flowChartMagneticDisk">
              <a:avLst/>
            </a:prstGeom>
            <a:solidFill>
              <a:schemeClr val="bg1">
                <a:lumMod val="50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9" name="Group 8"/>
            <p:cNvGrpSpPr/>
            <p:nvPr/>
          </p:nvGrpSpPr>
          <p:grpSpPr>
            <a:xfrm rot="18812192" flipH="1">
              <a:off x="884137" y="140432"/>
              <a:ext cx="61394" cy="57242"/>
              <a:chOff x="2263322" y="2383933"/>
              <a:chExt cx="1623415" cy="1341120"/>
            </a:xfrm>
            <a:grpFill/>
          </p:grpSpPr>
          <p:sp>
            <p:nvSpPr>
              <p:cNvPr id="696" name="Oval 9"/>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7" name="Oval 10"/>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8" name="Oval 11"/>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9" name="Oval 12"/>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0" name="Oval 13"/>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1" name="Oval 14"/>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2" name="Oval 15"/>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3" name="Oval 16"/>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4" name="Oval 17"/>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5" name="Oval 18"/>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6" name="Oval 19"/>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7" name="Oval 20"/>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8" name="Oval 21"/>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9" name="Oval 22"/>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0" name="Oval 23"/>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1" name="Oval 24"/>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2" name="Oval 25"/>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3" name="Oval 26"/>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4" name="Oval 27"/>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5" name="Oval 28"/>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6" name="Oval 29"/>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7" name="Oval 30"/>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8" name="Oval 717"/>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9" name="Oval 718"/>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0" name="Oval 719"/>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1" name="Oval 720"/>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2" name="Oval 721"/>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3" name="Oval 722"/>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4" name="Oval 723"/>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5" name="Oval 724"/>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6" name="Oval 725"/>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7" name="Oval 726"/>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8" name="Oval 727"/>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9" name="Oval 728"/>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0" name="Oval 729"/>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1" name="Oval 730"/>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2" name="Oval 731"/>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3" name="Oval 732"/>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4" name="Oval 733"/>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5" name="Oval 734"/>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6" name="Oval 735"/>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7" name="Oval 736"/>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8" name="Oval 737"/>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9" name="Oval 738"/>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0" name="Oval 739"/>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1" name="Oval 740"/>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2" name="Oval 741"/>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3" name="Oval 742"/>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0" name="Group 111"/>
            <p:cNvGrpSpPr/>
            <p:nvPr/>
          </p:nvGrpSpPr>
          <p:grpSpPr>
            <a:xfrm rot="18812192" flipH="1">
              <a:off x="568256" y="306674"/>
              <a:ext cx="61394" cy="57242"/>
              <a:chOff x="2263322" y="2383933"/>
              <a:chExt cx="1623415" cy="1341120"/>
            </a:xfrm>
            <a:grpFill/>
          </p:grpSpPr>
          <p:sp>
            <p:nvSpPr>
              <p:cNvPr id="648" name="Oval 647"/>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9" name="Oval 648"/>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0" name="Oval 649"/>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1" name="Oval 650"/>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2" name="Oval 651"/>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3" name="Oval 652"/>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4" name="Oval 653"/>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5" name="Oval 654"/>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6" name="Oval 655"/>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7" name="Oval 656"/>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8" name="Oval 657"/>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9" name="Oval 658"/>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0" name="Oval 659"/>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1" name="Oval 660"/>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2" name="Oval 661"/>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3" name="Oval 662"/>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4" name="Oval 663"/>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5" name="Oval 664"/>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6" name="Oval 665"/>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7" name="Oval 666"/>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8" name="Oval 667"/>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9" name="Oval 668"/>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0" name="Oval 669"/>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1" name="Oval 670"/>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2" name="Oval 671"/>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3" name="Oval 672"/>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4" name="Oval 673"/>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5" name="Oval 674"/>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6" name="Oval 675"/>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7" name="Oval 676"/>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8" name="Oval 677"/>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9" name="Oval 678"/>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0" name="Oval 679"/>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1" name="Oval 680"/>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2" name="Oval 681"/>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3" name="Oval 682"/>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4" name="Oval 683"/>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5" name="Oval 684"/>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6" name="Oval 685"/>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7" name="Oval 686"/>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8" name="Oval 687"/>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9" name="Oval 688"/>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0" name="Oval 689"/>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1" name="Oval 690"/>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2" name="Oval 691"/>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3" name="Oval 692"/>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4" name="Oval 693"/>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5" name="Oval 694"/>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1" name="Group 160"/>
            <p:cNvGrpSpPr/>
            <p:nvPr/>
          </p:nvGrpSpPr>
          <p:grpSpPr>
            <a:xfrm rot="18812192" flipH="1">
              <a:off x="707371" y="354168"/>
              <a:ext cx="61394" cy="57242"/>
              <a:chOff x="2263322" y="2383933"/>
              <a:chExt cx="1623415" cy="1341120"/>
            </a:xfrm>
            <a:grpFill/>
          </p:grpSpPr>
          <p:sp>
            <p:nvSpPr>
              <p:cNvPr id="600" name="Oval 599"/>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1" name="Oval 600"/>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2" name="Oval 601"/>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3" name="Oval 602"/>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4" name="Oval 603"/>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5" name="Oval 604"/>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6" name="Oval 605"/>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7" name="Oval 606"/>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8" name="Oval 607"/>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9" name="Oval 608"/>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0" name="Oval 609"/>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1" name="Oval 610"/>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2" name="Oval 611"/>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3" name="Oval 612"/>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4" name="Oval 613"/>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5" name="Oval 614"/>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6" name="Oval 615"/>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7" name="Oval 616"/>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8" name="Oval 617"/>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9" name="Oval 618"/>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0" name="Oval 619"/>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1" name="Oval 620"/>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2" name="Oval 621"/>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3" name="Oval 622"/>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4" name="Oval 623"/>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5" name="Oval 624"/>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6" name="Oval 625"/>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7" name="Oval 626"/>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8" name="Oval 627"/>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9" name="Oval 628"/>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0" name="Oval 629"/>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1" name="Oval 630"/>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2" name="Oval 631"/>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3" name="Oval 632"/>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4" name="Oval 633"/>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5" name="Oval 634"/>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6" name="Oval 635"/>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7" name="Oval 636"/>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8" name="Oval 637"/>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9" name="Oval 638"/>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0" name="Oval 639"/>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1" name="Oval 640"/>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2" name="Oval 641"/>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3" name="Oval 642"/>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4" name="Oval 643"/>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5" name="Oval 644"/>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6" name="Oval 645"/>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7" name="Oval 646"/>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2" name="Group 209"/>
            <p:cNvGrpSpPr/>
            <p:nvPr/>
          </p:nvGrpSpPr>
          <p:grpSpPr>
            <a:xfrm rot="18812192" flipH="1">
              <a:off x="481827" y="591538"/>
              <a:ext cx="61394" cy="57242"/>
              <a:chOff x="2263322" y="2383933"/>
              <a:chExt cx="1623415" cy="1341120"/>
            </a:xfrm>
            <a:grpFill/>
          </p:grpSpPr>
          <p:sp>
            <p:nvSpPr>
              <p:cNvPr id="552" name="Oval 551"/>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3" name="Oval 552"/>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4" name="Oval 553"/>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5" name="Oval 554"/>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6" name="Oval 555"/>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7" name="Oval 556"/>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8" name="Oval 557"/>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9" name="Oval 558"/>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0" name="Oval 559"/>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1" name="Oval 560"/>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2" name="Oval 561"/>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3" name="Oval 562"/>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4" name="Oval 563"/>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5" name="Oval 564"/>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6" name="Oval 565"/>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7" name="Oval 566"/>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8" name="Oval 567"/>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9" name="Oval 568"/>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0" name="Oval 569"/>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1" name="Oval 570"/>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2" name="Oval 571"/>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3" name="Oval 572"/>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4" name="Oval 573"/>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5" name="Oval 574"/>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6" name="Oval 575"/>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7" name="Oval 576"/>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8" name="Oval 577"/>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9" name="Oval 578"/>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0" name="Oval 579"/>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1" name="Oval 580"/>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2" name="Oval 581"/>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3" name="Oval 582"/>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4" name="Oval 583"/>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5" name="Oval 584"/>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6" name="Oval 585"/>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7" name="Oval 586"/>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8" name="Oval 587"/>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9" name="Oval 588"/>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0" name="Oval 589"/>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1" name="Oval 590"/>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2" name="Oval 591"/>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3" name="Oval 592"/>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4" name="Oval 593"/>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5" name="Oval 594"/>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6" name="Oval 595"/>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7" name="Oval 596"/>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8" name="Oval 597"/>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9" name="Oval 598"/>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3" name="Group 258"/>
            <p:cNvGrpSpPr/>
            <p:nvPr/>
          </p:nvGrpSpPr>
          <p:grpSpPr>
            <a:xfrm rot="18812192" flipH="1">
              <a:off x="369056" y="710223"/>
              <a:ext cx="61394" cy="57242"/>
              <a:chOff x="2263322" y="2383933"/>
              <a:chExt cx="1623415" cy="1341120"/>
            </a:xfrm>
            <a:grpFill/>
          </p:grpSpPr>
          <p:sp>
            <p:nvSpPr>
              <p:cNvPr id="504" name="Oval 503"/>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5" name="Oval 504"/>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6" name="Oval 505"/>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7" name="Oval 506"/>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8" name="Oval 507"/>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9" name="Oval 508"/>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0" name="Oval 509"/>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1" name="Oval 510"/>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2" name="Oval 511"/>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3" name="Oval 512"/>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4" name="Oval 513"/>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5" name="Oval 514"/>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6" name="Oval 515"/>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7" name="Oval 516"/>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8" name="Oval 517"/>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9" name="Oval 518"/>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0" name="Oval 519"/>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1" name="Oval 520"/>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2" name="Oval 521"/>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3" name="Oval 522"/>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4" name="Oval 523"/>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5" name="Oval 524"/>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6" name="Oval 525"/>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7" name="Oval 526"/>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8" name="Oval 527"/>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9" name="Oval 528"/>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0" name="Oval 529"/>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1" name="Oval 530"/>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2" name="Oval 531"/>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3" name="Oval 532"/>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4" name="Oval 533"/>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5" name="Oval 534"/>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6" name="Oval 535"/>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7" name="Oval 536"/>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8" name="Oval 537"/>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9" name="Oval 538"/>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0" name="Oval 539"/>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1" name="Oval 540"/>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2" name="Oval 541"/>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3" name="Oval 542"/>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4" name="Oval 543"/>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5" name="Oval 544"/>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6" name="Oval 545"/>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7" name="Oval 546"/>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8" name="Oval 547"/>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9" name="Oval 548"/>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0" name="Oval 549"/>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1" name="Oval 550"/>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4" name="Group 307"/>
            <p:cNvGrpSpPr/>
            <p:nvPr/>
          </p:nvGrpSpPr>
          <p:grpSpPr>
            <a:xfrm rot="18812192" flipH="1">
              <a:off x="342713" y="544045"/>
              <a:ext cx="61395" cy="57242"/>
              <a:chOff x="2263322" y="2383933"/>
              <a:chExt cx="1623415" cy="1341120"/>
            </a:xfrm>
            <a:grpFill/>
          </p:grpSpPr>
          <p:sp>
            <p:nvSpPr>
              <p:cNvPr id="456" name="Oval 455"/>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7" name="Oval 456"/>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8" name="Oval 457"/>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9" name="Oval 458"/>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0" name="Oval 459"/>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1" name="Oval 460"/>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2" name="Oval 461"/>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3" name="Oval 462"/>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4" name="Oval 463"/>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5" name="Oval 464"/>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6" name="Oval 465"/>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7" name="Oval 466"/>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8" name="Oval 467"/>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9" name="Oval 468"/>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0" name="Oval 469"/>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1" name="Oval 470"/>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2" name="Oval 471"/>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3" name="Oval 472"/>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4" name="Oval 473"/>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5" name="Oval 474"/>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6" name="Oval 475"/>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7" name="Oval 476"/>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8" name="Oval 477"/>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9" name="Oval 478"/>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0" name="Oval 479"/>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1" name="Oval 480"/>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2" name="Oval 481"/>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3" name="Oval 482"/>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4" name="Oval 483"/>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5" name="Oval 484"/>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6" name="Oval 485"/>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7" name="Oval 486"/>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8" name="Oval 487"/>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9" name="Oval 488"/>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0" name="Oval 489"/>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1" name="Oval 490"/>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2" name="Oval 491"/>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3" name="Oval 492"/>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4" name="Oval 493"/>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5" name="Oval 494"/>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6" name="Oval 495"/>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7" name="Oval 496"/>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8" name="Oval 497"/>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9" name="Oval 498"/>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0" name="Oval 499"/>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1" name="Oval 500"/>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2" name="Oval 501"/>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3" name="Oval 502"/>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5" name="Group 356"/>
            <p:cNvGrpSpPr/>
            <p:nvPr/>
          </p:nvGrpSpPr>
          <p:grpSpPr>
            <a:xfrm rot="18812192" flipH="1">
              <a:off x="695389" y="145175"/>
              <a:ext cx="61394" cy="57242"/>
              <a:chOff x="2263322" y="2383933"/>
              <a:chExt cx="1623415" cy="1341120"/>
            </a:xfrm>
            <a:grpFill/>
          </p:grpSpPr>
          <p:sp>
            <p:nvSpPr>
              <p:cNvPr id="408" name="Oval 407"/>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9" name="Oval 408"/>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0" name="Oval 409"/>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1" name="Oval 410"/>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2" name="Oval 411"/>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3" name="Oval 412"/>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4" name="Oval 413"/>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5" name="Oval 414"/>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6" name="Oval 415"/>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7" name="Oval 416"/>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8" name="Oval 417"/>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9" name="Oval 418"/>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0" name="Oval 419"/>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1" name="Oval 420"/>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2" name="Oval 421"/>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3" name="Oval 422"/>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4" name="Oval 423"/>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5" name="Oval 424"/>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6" name="Oval 425"/>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7" name="Oval 426"/>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8" name="Oval 427"/>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9" name="Oval 428"/>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0" name="Oval 429"/>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1" name="Oval 430"/>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2" name="Oval 431"/>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3" name="Oval 432"/>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4" name="Oval 433"/>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5" name="Oval 434"/>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6" name="Oval 435"/>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7" name="Oval 436"/>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8" name="Oval 437"/>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9" name="Oval 438"/>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0" name="Oval 439"/>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1" name="Oval 440"/>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2" name="Oval 441"/>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3" name="Oval 442"/>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4" name="Oval 443"/>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5" name="Oval 444"/>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6" name="Oval 445"/>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7" name="Oval 446"/>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8" name="Oval 447"/>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9" name="Oval 448"/>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0" name="Oval 449"/>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1" name="Oval 450"/>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2" name="Oval 451"/>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3" name="Oval 452"/>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4" name="Oval 453"/>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5" name="Oval 454"/>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6" name="Group 405"/>
            <p:cNvGrpSpPr/>
            <p:nvPr/>
          </p:nvGrpSpPr>
          <p:grpSpPr>
            <a:xfrm rot="18812192" flipH="1">
              <a:off x="413724" y="413909"/>
              <a:ext cx="61394" cy="57242"/>
              <a:chOff x="2263322" y="2383933"/>
              <a:chExt cx="1623415" cy="1341120"/>
            </a:xfrm>
            <a:grpFill/>
          </p:grpSpPr>
          <p:sp>
            <p:nvSpPr>
              <p:cNvPr id="360" name="Oval 359"/>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1" name="Oval 360"/>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2" name="Oval 361"/>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3" name="Oval 362"/>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4" name="Oval 363"/>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5" name="Oval 364"/>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6" name="Oval 365"/>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7" name="Oval 366"/>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8" name="Oval 367"/>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9" name="Oval 368"/>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0" name="Oval 369"/>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1" name="Oval 370"/>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2" name="Oval 371"/>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3" name="Oval 372"/>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4" name="Oval 373"/>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5" name="Oval 374"/>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6" name="Oval 375"/>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7" name="Oval 376"/>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8" name="Oval 377"/>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9" name="Oval 378"/>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0" name="Oval 379"/>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1" name="Oval 380"/>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2" name="Oval 381"/>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3" name="Oval 382"/>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4" name="Oval 383"/>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5" name="Oval 384"/>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6" name="Oval 385"/>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7" name="Oval 386"/>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8" name="Oval 387"/>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9" name="Oval 388"/>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0" name="Oval 389"/>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1" name="Oval 390"/>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2" name="Oval 391"/>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3" name="Oval 392"/>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4" name="Oval 393"/>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5" name="Oval 394"/>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6" name="Oval 395"/>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7" name="Oval 396"/>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8" name="Oval 397"/>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9" name="Oval 398"/>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0" name="Oval 399"/>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1" name="Oval 400"/>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2" name="Oval 401"/>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3" name="Oval 402"/>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4" name="Oval 403"/>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5" name="Oval 404"/>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6" name="Oval 405"/>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7" name="Oval 406"/>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 name="Group 552"/>
            <p:cNvGrpSpPr/>
            <p:nvPr/>
          </p:nvGrpSpPr>
          <p:grpSpPr>
            <a:xfrm rot="18812192" flipH="1">
              <a:off x="779175" y="140097"/>
              <a:ext cx="61394" cy="57242"/>
              <a:chOff x="2263322" y="2383933"/>
              <a:chExt cx="1623415" cy="1341120"/>
            </a:xfrm>
            <a:grpFill/>
          </p:grpSpPr>
          <p:sp>
            <p:nvSpPr>
              <p:cNvPr id="312" name="Oval 311"/>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3" name="Oval 312"/>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4" name="Oval 313"/>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5" name="Oval 314"/>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6" name="Oval 315"/>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7" name="Oval 316"/>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8" name="Oval 317"/>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9" name="Oval 318"/>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0" name="Oval 319"/>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1" name="Oval 320"/>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2" name="Oval 321"/>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3" name="Oval 322"/>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4" name="Oval 323"/>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5" name="Oval 324"/>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6" name="Oval 325"/>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7" name="Oval 326"/>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8" name="Oval 327"/>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9" name="Oval 328"/>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0" name="Oval 329"/>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1" name="Oval 330"/>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2" name="Oval 331"/>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3" name="Oval 332"/>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4" name="Oval 333"/>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5" name="Oval 334"/>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6" name="Oval 335"/>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7" name="Oval 336"/>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8" name="Oval 337"/>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9" name="Oval 338"/>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0" name="Oval 339"/>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1" name="Oval 340"/>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2" name="Oval 341"/>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3" name="Oval 342"/>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4" name="Oval 343"/>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5" name="Oval 344"/>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6" name="Oval 345"/>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7" name="Oval 346"/>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8" name="Oval 347"/>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9" name="Oval 348"/>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0" name="Oval 349"/>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1" name="Oval 350"/>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2" name="Oval 351"/>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3" name="Oval 352"/>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4" name="Oval 353"/>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5" name="Oval 354"/>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6" name="Oval 355"/>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7" name="Oval 356"/>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8" name="Oval 357"/>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9" name="Oval 358"/>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8" name="Group 601"/>
            <p:cNvGrpSpPr/>
            <p:nvPr/>
          </p:nvGrpSpPr>
          <p:grpSpPr>
            <a:xfrm rot="18812192" flipH="1">
              <a:off x="271702" y="674179"/>
              <a:ext cx="61394" cy="57242"/>
              <a:chOff x="2263322" y="2383933"/>
              <a:chExt cx="1623415" cy="1341120"/>
            </a:xfrm>
            <a:grpFill/>
          </p:grpSpPr>
          <p:sp>
            <p:nvSpPr>
              <p:cNvPr id="264" name="Oval 263"/>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 name="Oval 264"/>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6" name="Oval 265"/>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7" name="Oval 266"/>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8" name="Oval 267"/>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9" name="Oval 268"/>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0" name="Oval 269"/>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1" name="Oval 270"/>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2" name="Oval 271"/>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3" name="Oval 272"/>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4" name="Oval 273"/>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5" name="Oval 274"/>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6" name="Oval 275"/>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7" name="Oval 276"/>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8" name="Oval 277"/>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9" name="Oval 278"/>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0" name="Oval 279"/>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1" name="Oval 280"/>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2" name="Oval 281"/>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3" name="Oval 282"/>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4" name="Oval 283"/>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5" name="Oval 284"/>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6" name="Oval 285"/>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7" name="Oval 286"/>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8" name="Oval 287"/>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9" name="Oval 288"/>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0" name="Oval 289"/>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1" name="Oval 290"/>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2" name="Oval 291"/>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3" name="Oval 292"/>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4" name="Oval 293"/>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5" name="Oval 294"/>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6" name="Oval 295"/>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7" name="Oval 296"/>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8" name="Oval 297"/>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9" name="Oval 298"/>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0" name="Oval 299"/>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1" name="Oval 300"/>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2" name="Oval 301"/>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3" name="Oval 302"/>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4" name="Oval 303"/>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5" name="Oval 304"/>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6" name="Oval 305"/>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7" name="Oval 306"/>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8" name="Oval 307"/>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9" name="Oval 308"/>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0" name="Oval 309"/>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1" name="Oval 310"/>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9" name="Group 650"/>
            <p:cNvGrpSpPr/>
            <p:nvPr/>
          </p:nvGrpSpPr>
          <p:grpSpPr>
            <a:xfrm rot="18812192" flipH="1">
              <a:off x="581296" y="403753"/>
              <a:ext cx="61394" cy="57242"/>
              <a:chOff x="2263322" y="2383933"/>
              <a:chExt cx="1623415" cy="1341120"/>
            </a:xfrm>
            <a:grpFill/>
          </p:grpSpPr>
          <p:sp>
            <p:nvSpPr>
              <p:cNvPr id="216" name="Oval 215"/>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 name="Oval 216"/>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 name="Oval 217"/>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 name="Oval 218"/>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 name="Oval 219"/>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 name="Oval 220"/>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 name="Oval 221"/>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 name="Oval 222"/>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 name="Oval 223"/>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 name="Oval 224"/>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 name="Oval 225"/>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 name="Oval 226"/>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 name="Oval 227"/>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 name="Oval 228"/>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 name="Oval 229"/>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 name="Oval 230"/>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 name="Oval 231"/>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 name="Oval 232"/>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 name="Oval 233"/>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 name="Oval 234"/>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 name="Oval 235"/>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 name="Oval 236"/>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 name="Oval 237"/>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 name="Oval 238"/>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 name="Oval 239"/>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 name="Oval 240"/>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 name="Oval 241"/>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 name="Oval 242"/>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 name="Oval 243"/>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 name="Oval 244"/>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 name="Oval 245"/>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 name="Oval 246"/>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 name="Oval 247"/>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 name="Oval 248"/>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 name="Oval 249"/>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 name="Oval 250"/>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 name="Oval 251"/>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 name="Oval 252"/>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 name="Oval 253"/>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 name="Oval 254"/>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 name="Oval 255"/>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 name="Oval 256"/>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 name="Oval 257"/>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 name="Oval 258"/>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 name="Oval 259"/>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 name="Oval 260"/>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 name="Oval 261"/>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 name="Oval 262"/>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0" name="Group 3251"/>
            <p:cNvGrpSpPr/>
            <p:nvPr/>
          </p:nvGrpSpPr>
          <p:grpSpPr>
            <a:xfrm rot="18812192" flipH="1">
              <a:off x="469053" y="466480"/>
              <a:ext cx="61394" cy="57242"/>
              <a:chOff x="2263322" y="2383933"/>
              <a:chExt cx="1623415" cy="1341120"/>
            </a:xfrm>
            <a:grpFill/>
          </p:grpSpPr>
          <p:sp>
            <p:nvSpPr>
              <p:cNvPr id="168" name="Oval 167"/>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 name="Oval 168"/>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 name="Oval 169"/>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 name="Oval 170"/>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 name="Oval 171"/>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 name="Oval 172"/>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 name="Oval 173"/>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 name="Oval 174"/>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 name="Oval 175"/>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7" name="Oval 176"/>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8" name="Oval 177"/>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 name="Oval 178"/>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 name="Oval 179"/>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 name="Oval 180"/>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 name="Oval 181"/>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 name="Oval 182"/>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 name="Oval 183"/>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 name="Oval 184"/>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 name="Oval 185"/>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 name="Oval 186"/>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 name="Oval 187"/>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 name="Oval 188"/>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 name="Oval 189"/>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 name="Oval 190"/>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 name="Oval 191"/>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 name="Oval 192"/>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 name="Oval 193"/>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 name="Oval 194"/>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 name="Oval 195"/>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 name="Oval 196"/>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 name="Oval 197"/>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 name="Oval 198"/>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 name="Oval 199"/>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 name="Oval 200"/>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 name="Oval 201"/>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 name="Oval 202"/>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 name="Oval 203"/>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 name="Oval 204"/>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 name="Oval 205"/>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 name="Oval 206"/>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 name="Oval 207"/>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 name="Oval 208"/>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 name="Oval 209"/>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 name="Oval 210"/>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 name="Oval 211"/>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 name="Oval 212"/>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 name="Oval 213"/>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 name="Oval 214"/>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1" name="Group 3300"/>
            <p:cNvGrpSpPr/>
            <p:nvPr/>
          </p:nvGrpSpPr>
          <p:grpSpPr>
            <a:xfrm rot="18812192" flipH="1">
              <a:off x="397777" y="624594"/>
              <a:ext cx="61394" cy="57242"/>
              <a:chOff x="2263322" y="2383933"/>
              <a:chExt cx="1623415" cy="1341120"/>
            </a:xfrm>
            <a:grpFill/>
          </p:grpSpPr>
          <p:sp>
            <p:nvSpPr>
              <p:cNvPr id="120" name="Oval 119"/>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 name="Oval 120"/>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 name="Oval 121"/>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 name="Oval 122"/>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 name="Oval 123"/>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 name="Oval 124"/>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 name="Oval 125"/>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 name="Oval 126"/>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 name="Oval 127"/>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 name="Oval 128"/>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 name="Oval 129"/>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 name="Oval 130"/>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 name="Oval 131"/>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 name="Oval 132"/>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 name="Oval 133"/>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 name="Oval 134"/>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 name="Oval 135"/>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 name="Oval 136"/>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 name="Oval 137"/>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 name="Oval 138"/>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 name="Oval 139"/>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 name="Oval 140"/>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 name="Oval 141"/>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 name="Oval 142"/>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 name="Oval 143"/>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 name="Oval 144"/>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 name="Oval 145"/>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 name="Oval 146"/>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 name="Oval 147"/>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 name="Oval 148"/>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 name="Oval 149"/>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 name="Oval 150"/>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 name="Oval 151"/>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 name="Oval 152"/>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 name="Oval 153"/>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 name="Oval 154"/>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 name="Oval 155"/>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 name="Oval 156"/>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 name="Oval 157"/>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 name="Oval 158"/>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 name="Oval 159"/>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 name="Oval 160"/>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 name="Oval 161"/>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 name="Oval 162"/>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 name="Oval 163"/>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 name="Oval 164"/>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 name="Oval 165"/>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 name="Oval 166"/>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2" name="Group 3349"/>
            <p:cNvGrpSpPr/>
            <p:nvPr/>
          </p:nvGrpSpPr>
          <p:grpSpPr>
            <a:xfrm rot="18812192" flipH="1">
              <a:off x="244302" y="619914"/>
              <a:ext cx="61394" cy="57242"/>
              <a:chOff x="2263322" y="2383933"/>
              <a:chExt cx="1623415" cy="1341120"/>
            </a:xfrm>
            <a:grpFill/>
          </p:grpSpPr>
          <p:sp>
            <p:nvSpPr>
              <p:cNvPr id="72" name="Oval 71"/>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 name="Oval 72"/>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 name="Oval 73"/>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 name="Oval 74"/>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 name="Oval 75"/>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 name="Oval 76"/>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 name="Oval 77"/>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 name="Oval 78"/>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 name="Oval 79"/>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 name="Oval 80"/>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 name="Oval 81"/>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 name="Oval 82"/>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 name="Oval 83"/>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 name="Oval 84"/>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 name="Oval 85"/>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 name="Oval 86"/>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 name="Oval 87"/>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9" name="Oval 88"/>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 name="Oval 89"/>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 name="Oval 90"/>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 name="Oval 91"/>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 name="Oval 92"/>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 name="Oval 93"/>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 name="Oval 94"/>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 name="Oval 95"/>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 name="Oval 96"/>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 name="Oval 97"/>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 name="Oval 98"/>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 name="Oval 99"/>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 name="Oval 100"/>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 name="Oval 101"/>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 name="Oval 102"/>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 name="Oval 103"/>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 name="Oval 104"/>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 name="Oval 105"/>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 name="Oval 106"/>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 name="Oval 107"/>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 name="Oval 108"/>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 name="Oval 109"/>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 name="Oval 110"/>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 name="Oval 111"/>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 name="Oval 112"/>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 name="Oval 113"/>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 name="Oval 114"/>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 name="Oval 115"/>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 name="Oval 116"/>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 name="Oval 117"/>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 name="Oval 118"/>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3" name="Group 3398"/>
            <p:cNvGrpSpPr/>
            <p:nvPr/>
          </p:nvGrpSpPr>
          <p:grpSpPr>
            <a:xfrm rot="18812192" flipH="1">
              <a:off x="680499" y="243946"/>
              <a:ext cx="61394" cy="57242"/>
              <a:chOff x="2263322" y="2383933"/>
              <a:chExt cx="1623415" cy="1341120"/>
            </a:xfrm>
            <a:grpFill/>
          </p:grpSpPr>
          <p:sp>
            <p:nvSpPr>
              <p:cNvPr id="24" name="Oval 23"/>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 name="Oval 24"/>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 name="Oval 25"/>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 name="Oval 26"/>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 name="Oval 27"/>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 name="Oval 28"/>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 name="Oval 29"/>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 name="Oval 30"/>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 name="Oval 31"/>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 name="Oval 32"/>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 name="Oval 33"/>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 name="Oval 34"/>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 name="Oval 35"/>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 name="Oval 36"/>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 name="Oval 37"/>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 name="Oval 38"/>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 name="Oval 39"/>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 name="Oval 40"/>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 name="Oval 41"/>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 name="Oval 42"/>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 name="Oval 43"/>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 name="Oval 44"/>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 name="Oval 45"/>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 name="Oval 46"/>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 name="Oval 47"/>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 name="Oval 48"/>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 name="Oval 49"/>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 name="Oval 50"/>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 name="Oval 51"/>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 name="Oval 52"/>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 name="Oval 53"/>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 name="Oval 54"/>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 name="Oval 55"/>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 name="Oval 56"/>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 name="Oval 57"/>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 name="Oval 58"/>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 name="Oval 59"/>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 name="Oval 60"/>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 name="Oval 61"/>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 name="Oval 62"/>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 name="Oval 63"/>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 name="Oval 64"/>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 name="Oval 65"/>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 name="Oval 66"/>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 name="Oval 67"/>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 name="Oval 68"/>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 name="Oval 69"/>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 name="Oval 70"/>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grpSp>
        <p:nvGrpSpPr>
          <p:cNvPr id="888" name="Group 887"/>
          <p:cNvGrpSpPr/>
          <p:nvPr/>
        </p:nvGrpSpPr>
        <p:grpSpPr>
          <a:xfrm rot="2080559">
            <a:off x="7308961" y="6005756"/>
            <a:ext cx="740159" cy="957750"/>
            <a:chOff x="203296" y="-39891"/>
            <a:chExt cx="740159" cy="957750"/>
          </a:xfrm>
        </p:grpSpPr>
        <p:grpSp>
          <p:nvGrpSpPr>
            <p:cNvPr id="889" name="Group 503"/>
            <p:cNvGrpSpPr/>
            <p:nvPr/>
          </p:nvGrpSpPr>
          <p:grpSpPr>
            <a:xfrm rot="18812192" flipH="1">
              <a:off x="201220" y="748357"/>
              <a:ext cx="61394" cy="57242"/>
              <a:chOff x="2263322" y="2383933"/>
              <a:chExt cx="1623415" cy="1341120"/>
            </a:xfrm>
            <a:solidFill>
              <a:schemeClr val="accent5">
                <a:lumMod val="50000"/>
              </a:schemeClr>
            </a:solidFill>
          </p:grpSpPr>
          <p:sp>
            <p:nvSpPr>
              <p:cNvPr id="1724" name="Oval 1723"/>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5" name="Oval 1724"/>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6" name="Oval 1725"/>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7" name="Oval 1726"/>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8" name="Oval 1727"/>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9" name="Oval 1728"/>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0" name="Oval 1729"/>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1" name="Oval 1730"/>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2" name="Oval 1731"/>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3" name="Oval 1732"/>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4" name="Oval 1733"/>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5" name="Oval 1734"/>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6" name="Oval 1735"/>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7" name="Oval 1736"/>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8" name="Oval 1737"/>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9" name="Oval 1738"/>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0" name="Oval 1739"/>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1" name="Oval 1740"/>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2" name="Oval 1741"/>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3" name="Oval 1742"/>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4" name="Oval 1743"/>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5" name="Oval 1744"/>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6" name="Oval 1745"/>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7" name="Oval 1746"/>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8" name="Oval 1747"/>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9" name="Oval 1748"/>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0" name="Oval 1749"/>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1" name="Oval 1750"/>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2" name="Oval 1751"/>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3" name="Oval 1752"/>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4" name="Oval 1753"/>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5" name="Oval 1754"/>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6" name="Oval 1755"/>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7" name="Oval 1756"/>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8" name="Oval 1757"/>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9" name="Oval 1758"/>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0" name="Oval 1759"/>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1" name="Oval 1760"/>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2" name="Oval 1761"/>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3" name="Oval 1762"/>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4" name="Oval 1763"/>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5" name="Oval 1764"/>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6" name="Oval 1765"/>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7" name="Oval 1766"/>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8" name="Oval 1767"/>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9" name="Oval 1768"/>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70" name="Oval 1769"/>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71" name="Oval 1770"/>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890" name="Group 454"/>
            <p:cNvGrpSpPr/>
            <p:nvPr/>
          </p:nvGrpSpPr>
          <p:grpSpPr>
            <a:xfrm rot="18812192" flipH="1">
              <a:off x="849657" y="65919"/>
              <a:ext cx="61394" cy="57242"/>
              <a:chOff x="2263322" y="2383933"/>
              <a:chExt cx="1623415" cy="1341120"/>
            </a:xfrm>
            <a:solidFill>
              <a:schemeClr val="accent5">
                <a:lumMod val="50000"/>
              </a:schemeClr>
            </a:solidFill>
          </p:grpSpPr>
          <p:sp>
            <p:nvSpPr>
              <p:cNvPr id="1676" name="Oval 1675"/>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7" name="Oval 1676"/>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8" name="Oval 1677"/>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9" name="Oval 1678"/>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0" name="Oval 1679"/>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1" name="Oval 1680"/>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2" name="Oval 1681"/>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3" name="Oval 1682"/>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4" name="Oval 1683"/>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5" name="Oval 1684"/>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6" name="Oval 1685"/>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7" name="Oval 1686"/>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8" name="Oval 1687"/>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9" name="Oval 1688"/>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0" name="Oval 1689"/>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1" name="Oval 1690"/>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2" name="Oval 1691"/>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3" name="Oval 1692"/>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4" name="Oval 1693"/>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5" name="Oval 1694"/>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6" name="Oval 1695"/>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7" name="Oval 1696"/>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8" name="Oval 1697"/>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9" name="Oval 1698"/>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0" name="Oval 1699"/>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1" name="Oval 1700"/>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2" name="Oval 1701"/>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3" name="Oval 1702"/>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4" name="Oval 1703"/>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5" name="Oval 1704"/>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6" name="Oval 1705"/>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7" name="Oval 1706"/>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8" name="Oval 1707"/>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9" name="Oval 1708"/>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0" name="Oval 1709"/>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1" name="Oval 1710"/>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2" name="Oval 1711"/>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3" name="Oval 1712"/>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4" name="Oval 1713"/>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5" name="Oval 1714"/>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6" name="Oval 1715"/>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7" name="Oval 1716"/>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8" name="Oval 1717"/>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9" name="Oval 1718"/>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0" name="Oval 1719"/>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1" name="Oval 1720"/>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2" name="Oval 1721"/>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3" name="Oval 1722"/>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891" name="Group 62"/>
            <p:cNvGrpSpPr/>
            <p:nvPr/>
          </p:nvGrpSpPr>
          <p:grpSpPr>
            <a:xfrm rot="18812192" flipH="1">
              <a:off x="552574" y="489381"/>
              <a:ext cx="61394" cy="57242"/>
              <a:chOff x="2263322" y="2383933"/>
              <a:chExt cx="1623415" cy="1341120"/>
            </a:xfrm>
            <a:solidFill>
              <a:schemeClr val="accent5">
                <a:lumMod val="50000"/>
              </a:schemeClr>
            </a:solidFill>
          </p:grpSpPr>
          <p:sp>
            <p:nvSpPr>
              <p:cNvPr id="1628" name="Oval 1627"/>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9" name="Oval 1628"/>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0" name="Oval 1629"/>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1" name="Oval 1630"/>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2" name="Oval 1631"/>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3" name="Oval 1632"/>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4" name="Oval 1633"/>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5" name="Oval 1634"/>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6" name="Oval 1635"/>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7" name="Oval 1636"/>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8" name="Oval 1637"/>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9" name="Oval 1638"/>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0" name="Oval 1639"/>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1" name="Oval 1640"/>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2" name="Oval 1641"/>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3" name="Oval 1642"/>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4" name="Oval 1643"/>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5" name="Oval 1644"/>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6" name="Oval 1645"/>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7" name="Oval 1646"/>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8" name="Oval 1647"/>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9" name="Oval 1648"/>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0" name="Oval 1649"/>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1" name="Oval 1650"/>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2" name="Oval 1651"/>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3" name="Oval 1652"/>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4" name="Oval 1653"/>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5" name="Oval 1654"/>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6" name="Oval 1655"/>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7" name="Oval 1656"/>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8" name="Oval 1657"/>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9" name="Oval 1658"/>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0" name="Oval 95"/>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1" name="Oval 96"/>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2" name="Oval 97"/>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3" name="Oval 98"/>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4" name="Oval 99"/>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5" name="Oval 100"/>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6" name="Oval 101"/>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7" name="Oval 102"/>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8" name="Oval 103"/>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9" name="Oval 104"/>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0" name="Oval 105"/>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1" name="Oval 106"/>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2" name="Oval 107"/>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3" name="Oval 108"/>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4" name="Oval 109"/>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5" name="Oval 110"/>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sp>
          <p:nvSpPr>
            <p:cNvPr id="892" name="Flowchart: Magnetic Disk 891"/>
            <p:cNvSpPr/>
            <p:nvPr/>
          </p:nvSpPr>
          <p:spPr>
            <a:xfrm rot="18812192" flipH="1">
              <a:off x="93616" y="370294"/>
              <a:ext cx="957750" cy="137380"/>
            </a:xfrm>
            <a:prstGeom prst="flowChartMagneticDisk">
              <a:avLst/>
            </a:prstGeom>
            <a:solidFill>
              <a:schemeClr val="bg1">
                <a:lumMod val="50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893" name="Group 892"/>
            <p:cNvGrpSpPr/>
            <p:nvPr/>
          </p:nvGrpSpPr>
          <p:grpSpPr>
            <a:xfrm rot="18812192" flipH="1">
              <a:off x="884137" y="140432"/>
              <a:ext cx="61394" cy="57242"/>
              <a:chOff x="2263322" y="2383933"/>
              <a:chExt cx="1623415" cy="1341120"/>
            </a:xfrm>
            <a:solidFill>
              <a:schemeClr val="accent5">
                <a:lumMod val="50000"/>
              </a:schemeClr>
            </a:solidFill>
          </p:grpSpPr>
          <p:sp>
            <p:nvSpPr>
              <p:cNvPr id="1580" name="Oval 9"/>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1" name="Oval 10"/>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2" name="Oval 11"/>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3" name="Oval 12"/>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4" name="Oval 13"/>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5" name="Oval 14"/>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6" name="Oval 15"/>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7" name="Oval 16"/>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8" name="Oval 17"/>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9" name="Oval 18"/>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0" name="Oval 19"/>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1" name="Oval 20"/>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2" name="Oval 21"/>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3" name="Oval 22"/>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4" name="Oval 23"/>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5" name="Oval 24"/>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6" name="Oval 25"/>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7" name="Oval 26"/>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8" name="Oval 27"/>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9" name="Oval 28"/>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0" name="Oval 29"/>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1" name="Oval 30"/>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2" name="Oval 1601"/>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3" name="Oval 1602"/>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4" name="Oval 1603"/>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5" name="Oval 1604"/>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6" name="Oval 1605"/>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7" name="Oval 1606"/>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8" name="Oval 1607"/>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9" name="Oval 1608"/>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0" name="Oval 1609"/>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1" name="Oval 1610"/>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2" name="Oval 1611"/>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3" name="Oval 1612"/>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4" name="Oval 1613"/>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5" name="Oval 1614"/>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6" name="Oval 1615"/>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7" name="Oval 1616"/>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8" name="Oval 1617"/>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9" name="Oval 1618"/>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0" name="Oval 1619"/>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1" name="Oval 1620"/>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2" name="Oval 1621"/>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3" name="Oval 1622"/>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4" name="Oval 1623"/>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5" name="Oval 1624"/>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6" name="Oval 1625"/>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7" name="Oval 1626"/>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894" name="Group 111"/>
            <p:cNvGrpSpPr/>
            <p:nvPr/>
          </p:nvGrpSpPr>
          <p:grpSpPr>
            <a:xfrm rot="18812192" flipH="1">
              <a:off x="568256" y="306674"/>
              <a:ext cx="61394" cy="57242"/>
              <a:chOff x="2263322" y="2383933"/>
              <a:chExt cx="1623415" cy="1341120"/>
            </a:xfrm>
            <a:solidFill>
              <a:schemeClr val="accent5">
                <a:lumMod val="50000"/>
              </a:schemeClr>
            </a:solidFill>
          </p:grpSpPr>
          <p:sp>
            <p:nvSpPr>
              <p:cNvPr id="1532" name="Oval 1531"/>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3" name="Oval 1532"/>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4" name="Oval 1533"/>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5" name="Oval 1534"/>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6" name="Oval 1535"/>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7" name="Oval 1536"/>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8" name="Oval 1537"/>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9" name="Oval 1538"/>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0" name="Oval 1539"/>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1" name="Oval 1540"/>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2" name="Oval 1541"/>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3" name="Oval 1542"/>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4" name="Oval 1543"/>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5" name="Oval 1544"/>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6" name="Oval 1545"/>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7" name="Oval 1546"/>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8" name="Oval 1547"/>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9" name="Oval 1548"/>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0" name="Oval 1549"/>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1" name="Oval 1550"/>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2" name="Oval 1551"/>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3" name="Oval 1552"/>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4" name="Oval 1553"/>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5" name="Oval 1554"/>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6" name="Oval 1555"/>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7" name="Oval 1556"/>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8" name="Oval 1557"/>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9" name="Oval 1558"/>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0" name="Oval 1559"/>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1" name="Oval 1560"/>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2" name="Oval 1561"/>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3" name="Oval 1562"/>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4" name="Oval 1563"/>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5" name="Oval 1564"/>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6" name="Oval 1565"/>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7" name="Oval 1566"/>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8" name="Oval 1567"/>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9" name="Oval 1568"/>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0" name="Oval 1569"/>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1" name="Oval 1570"/>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2" name="Oval 1571"/>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3" name="Oval 1572"/>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4" name="Oval 1573"/>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5" name="Oval 1574"/>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6" name="Oval 1575"/>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7" name="Oval 1576"/>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8" name="Oval 1577"/>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9" name="Oval 1578"/>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895" name="Group 160"/>
            <p:cNvGrpSpPr/>
            <p:nvPr/>
          </p:nvGrpSpPr>
          <p:grpSpPr>
            <a:xfrm rot="18812192" flipH="1">
              <a:off x="707371" y="354168"/>
              <a:ext cx="61394" cy="57242"/>
              <a:chOff x="2263322" y="2383933"/>
              <a:chExt cx="1623415" cy="1341120"/>
            </a:xfrm>
            <a:solidFill>
              <a:schemeClr val="accent5">
                <a:lumMod val="50000"/>
              </a:schemeClr>
            </a:solidFill>
          </p:grpSpPr>
          <p:sp>
            <p:nvSpPr>
              <p:cNvPr id="1484" name="Oval 1483"/>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5" name="Oval 1484"/>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6" name="Oval 1485"/>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7" name="Oval 1486"/>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8" name="Oval 1487"/>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9" name="Oval 1488"/>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0" name="Oval 1489"/>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1" name="Oval 1490"/>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2" name="Oval 1491"/>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3" name="Oval 1492"/>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4" name="Oval 1493"/>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5" name="Oval 1494"/>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6" name="Oval 1495"/>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7" name="Oval 1496"/>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8" name="Oval 1497"/>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9" name="Oval 1498"/>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0" name="Oval 1499"/>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1" name="Oval 1500"/>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2" name="Oval 1501"/>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3" name="Oval 1502"/>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4" name="Oval 1503"/>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5" name="Oval 1504"/>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6" name="Oval 1505"/>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7" name="Oval 1506"/>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8" name="Oval 1507"/>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9" name="Oval 1508"/>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0" name="Oval 1509"/>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1" name="Oval 1510"/>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2" name="Oval 1511"/>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3" name="Oval 1512"/>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4" name="Oval 1513"/>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5" name="Oval 1514"/>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6" name="Oval 1515"/>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7" name="Oval 1516"/>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8" name="Oval 1517"/>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9" name="Oval 1518"/>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0" name="Oval 1519"/>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1" name="Oval 1520"/>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2" name="Oval 1521"/>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3" name="Oval 1522"/>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4" name="Oval 1523"/>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5" name="Oval 1524"/>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6" name="Oval 1525"/>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7" name="Oval 1526"/>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8" name="Oval 1527"/>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9" name="Oval 1528"/>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0" name="Oval 1529"/>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1" name="Oval 1530"/>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896" name="Group 209"/>
            <p:cNvGrpSpPr/>
            <p:nvPr/>
          </p:nvGrpSpPr>
          <p:grpSpPr>
            <a:xfrm rot="18812192" flipH="1">
              <a:off x="481827" y="591538"/>
              <a:ext cx="61394" cy="57242"/>
              <a:chOff x="2263322" y="2383933"/>
              <a:chExt cx="1623415" cy="1341120"/>
            </a:xfrm>
            <a:solidFill>
              <a:schemeClr val="accent5">
                <a:lumMod val="50000"/>
              </a:schemeClr>
            </a:solidFill>
          </p:grpSpPr>
          <p:sp>
            <p:nvSpPr>
              <p:cNvPr id="1436" name="Oval 1435"/>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7" name="Oval 1436"/>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8" name="Oval 1437"/>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9" name="Oval 1438"/>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0" name="Oval 1439"/>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1" name="Oval 1440"/>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2" name="Oval 1441"/>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3" name="Oval 1442"/>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4" name="Oval 1443"/>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5" name="Oval 1444"/>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6" name="Oval 1445"/>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7" name="Oval 1446"/>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8" name="Oval 1447"/>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9" name="Oval 1448"/>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0" name="Oval 1449"/>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1" name="Oval 1450"/>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2" name="Oval 1451"/>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3" name="Oval 1452"/>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4" name="Oval 1453"/>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5" name="Oval 1454"/>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6" name="Oval 1455"/>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7" name="Oval 1456"/>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8" name="Oval 1457"/>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9" name="Oval 1458"/>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0" name="Oval 1459"/>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1" name="Oval 1460"/>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2" name="Oval 1461"/>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3" name="Oval 1462"/>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4" name="Oval 1463"/>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5" name="Oval 1464"/>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6" name="Oval 1465"/>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7" name="Oval 1466"/>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8" name="Oval 1467"/>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9" name="Oval 1468"/>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0" name="Oval 1469"/>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1" name="Oval 1470"/>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2" name="Oval 1471"/>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3" name="Oval 1472"/>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4" name="Oval 1473"/>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5" name="Oval 1474"/>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6" name="Oval 1475"/>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7" name="Oval 1476"/>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8" name="Oval 1477"/>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9" name="Oval 1478"/>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0" name="Oval 1479"/>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1" name="Oval 1480"/>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2" name="Oval 1481"/>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3" name="Oval 1482"/>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897" name="Group 258"/>
            <p:cNvGrpSpPr/>
            <p:nvPr/>
          </p:nvGrpSpPr>
          <p:grpSpPr>
            <a:xfrm rot="18812192" flipH="1">
              <a:off x="369056" y="710223"/>
              <a:ext cx="61394" cy="57242"/>
              <a:chOff x="2263322" y="2383933"/>
              <a:chExt cx="1623415" cy="1341120"/>
            </a:xfrm>
            <a:solidFill>
              <a:schemeClr val="accent5">
                <a:lumMod val="50000"/>
              </a:schemeClr>
            </a:solidFill>
          </p:grpSpPr>
          <p:sp>
            <p:nvSpPr>
              <p:cNvPr id="1388" name="Oval 1387"/>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9" name="Oval 1388"/>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0" name="Oval 1389"/>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1" name="Oval 1390"/>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2" name="Oval 1391"/>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3" name="Oval 1392"/>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4" name="Oval 1393"/>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5" name="Oval 1394"/>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6" name="Oval 1395"/>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7" name="Oval 1396"/>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8" name="Oval 1397"/>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9" name="Oval 1398"/>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0" name="Oval 1399"/>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1" name="Oval 1400"/>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2" name="Oval 1401"/>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3" name="Oval 1402"/>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4" name="Oval 1403"/>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5" name="Oval 1404"/>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6" name="Oval 1405"/>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7" name="Oval 1406"/>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8" name="Oval 1407"/>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9" name="Oval 1408"/>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0" name="Oval 1409"/>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1" name="Oval 1410"/>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2" name="Oval 1411"/>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3" name="Oval 1412"/>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4" name="Oval 1413"/>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5" name="Oval 1414"/>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6" name="Oval 1415"/>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7" name="Oval 1416"/>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8" name="Oval 1417"/>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9" name="Oval 1418"/>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0" name="Oval 1419"/>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1" name="Oval 1420"/>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2" name="Oval 1421"/>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3" name="Oval 1422"/>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4" name="Oval 1423"/>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5" name="Oval 1424"/>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6" name="Oval 1425"/>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7" name="Oval 1426"/>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8" name="Oval 1427"/>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9" name="Oval 1428"/>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0" name="Oval 1429"/>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1" name="Oval 1430"/>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2" name="Oval 1431"/>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3" name="Oval 1432"/>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4" name="Oval 1433"/>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5" name="Oval 1434"/>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898" name="Group 307"/>
            <p:cNvGrpSpPr/>
            <p:nvPr/>
          </p:nvGrpSpPr>
          <p:grpSpPr>
            <a:xfrm rot="18812192" flipH="1">
              <a:off x="342713" y="544045"/>
              <a:ext cx="61395" cy="57242"/>
              <a:chOff x="2263322" y="2383933"/>
              <a:chExt cx="1623415" cy="1341120"/>
            </a:xfrm>
            <a:solidFill>
              <a:schemeClr val="accent5">
                <a:lumMod val="50000"/>
              </a:schemeClr>
            </a:solidFill>
          </p:grpSpPr>
          <p:sp>
            <p:nvSpPr>
              <p:cNvPr id="1340" name="Oval 1339"/>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1" name="Oval 1340"/>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2" name="Oval 1341"/>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3" name="Oval 1342"/>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4" name="Oval 1343"/>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5" name="Oval 1344"/>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6" name="Oval 1345"/>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7" name="Oval 1346"/>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8" name="Oval 1347"/>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9" name="Oval 1348"/>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0" name="Oval 1349"/>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1" name="Oval 1350"/>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2" name="Oval 1351"/>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3" name="Oval 1352"/>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4" name="Oval 1353"/>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5" name="Oval 1354"/>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6" name="Oval 1355"/>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7" name="Oval 1356"/>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8" name="Oval 1357"/>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9" name="Oval 1358"/>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0" name="Oval 1359"/>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1" name="Oval 1360"/>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2" name="Oval 1361"/>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3" name="Oval 1362"/>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4" name="Oval 1363"/>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5" name="Oval 1364"/>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6" name="Oval 1365"/>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7" name="Oval 1366"/>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8" name="Oval 1367"/>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9" name="Oval 1368"/>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0" name="Oval 1369"/>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1" name="Oval 1370"/>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2" name="Oval 1371"/>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3" name="Oval 1372"/>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4" name="Oval 1373"/>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5" name="Oval 1374"/>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6" name="Oval 1375"/>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7" name="Oval 1376"/>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8" name="Oval 1377"/>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9" name="Oval 1378"/>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0" name="Oval 1379"/>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1" name="Oval 1380"/>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2" name="Oval 1381"/>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3" name="Oval 1382"/>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4" name="Oval 1383"/>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5" name="Oval 1384"/>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6" name="Oval 1385"/>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7" name="Oval 1386"/>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899" name="Group 356"/>
            <p:cNvGrpSpPr/>
            <p:nvPr/>
          </p:nvGrpSpPr>
          <p:grpSpPr>
            <a:xfrm rot="18812192" flipH="1">
              <a:off x="695389" y="145175"/>
              <a:ext cx="61394" cy="57242"/>
              <a:chOff x="2263322" y="2383933"/>
              <a:chExt cx="1623415" cy="1341120"/>
            </a:xfrm>
            <a:solidFill>
              <a:schemeClr val="accent5">
                <a:lumMod val="50000"/>
              </a:schemeClr>
            </a:solidFill>
          </p:grpSpPr>
          <p:sp>
            <p:nvSpPr>
              <p:cNvPr id="1292" name="Oval 1291"/>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3" name="Oval 1292"/>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4" name="Oval 1293"/>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5" name="Oval 1294"/>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6" name="Oval 1295"/>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7" name="Oval 1296"/>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8" name="Oval 1297"/>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9" name="Oval 1298"/>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0" name="Oval 1299"/>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1" name="Oval 1300"/>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2" name="Oval 1301"/>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3" name="Oval 1302"/>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4" name="Oval 1303"/>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5" name="Oval 1304"/>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6" name="Oval 1305"/>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7" name="Oval 1306"/>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8" name="Oval 1307"/>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9" name="Oval 1308"/>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0" name="Oval 1309"/>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1" name="Oval 1310"/>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2" name="Oval 1311"/>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3" name="Oval 1312"/>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4" name="Oval 1313"/>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5" name="Oval 1314"/>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6" name="Oval 1315"/>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7" name="Oval 1316"/>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8" name="Oval 1317"/>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9" name="Oval 1318"/>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0" name="Oval 1319"/>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1" name="Oval 1320"/>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2" name="Oval 1321"/>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3" name="Oval 1322"/>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4" name="Oval 1323"/>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5" name="Oval 1324"/>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6" name="Oval 1325"/>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7" name="Oval 1326"/>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8" name="Oval 1327"/>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9" name="Oval 1328"/>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0" name="Oval 1329"/>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1" name="Oval 1330"/>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2" name="Oval 1331"/>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3" name="Oval 1332"/>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4" name="Oval 1333"/>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5" name="Oval 1334"/>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6" name="Oval 1335"/>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7" name="Oval 1336"/>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8" name="Oval 1337"/>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9" name="Oval 1338"/>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00" name="Group 405"/>
            <p:cNvGrpSpPr/>
            <p:nvPr/>
          </p:nvGrpSpPr>
          <p:grpSpPr>
            <a:xfrm rot="18812192" flipH="1">
              <a:off x="413724" y="413909"/>
              <a:ext cx="61394" cy="57242"/>
              <a:chOff x="2263322" y="2383933"/>
              <a:chExt cx="1623415" cy="1341120"/>
            </a:xfrm>
            <a:solidFill>
              <a:schemeClr val="accent5">
                <a:lumMod val="50000"/>
              </a:schemeClr>
            </a:solidFill>
          </p:grpSpPr>
          <p:sp>
            <p:nvSpPr>
              <p:cNvPr id="1244" name="Oval 1243"/>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5" name="Oval 1244"/>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6" name="Oval 1245"/>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7" name="Oval 1246"/>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8" name="Oval 1247"/>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9" name="Oval 1248"/>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0" name="Oval 1249"/>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1" name="Oval 1250"/>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2" name="Oval 1251"/>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3" name="Oval 1252"/>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4" name="Oval 1253"/>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5" name="Oval 1254"/>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6" name="Oval 1255"/>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7" name="Oval 1256"/>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8" name="Oval 1257"/>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9" name="Oval 1258"/>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0" name="Oval 1259"/>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1" name="Oval 1260"/>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2" name="Oval 1261"/>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3" name="Oval 1262"/>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4" name="Oval 1263"/>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5" name="Oval 1264"/>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6" name="Oval 1265"/>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7" name="Oval 1266"/>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8" name="Oval 1267"/>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9" name="Oval 1268"/>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0" name="Oval 1269"/>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1" name="Oval 1270"/>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2" name="Oval 1271"/>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3" name="Oval 1272"/>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4" name="Oval 1273"/>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5" name="Oval 1274"/>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6" name="Oval 1275"/>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7" name="Oval 1276"/>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8" name="Oval 1277"/>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9" name="Oval 1278"/>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0" name="Oval 1279"/>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1" name="Oval 1280"/>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2" name="Oval 1281"/>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3" name="Oval 1282"/>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4" name="Oval 1283"/>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5" name="Oval 1284"/>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6" name="Oval 1285"/>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7" name="Oval 1286"/>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8" name="Oval 1287"/>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9" name="Oval 1288"/>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0" name="Oval 1289"/>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1" name="Oval 1290"/>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01" name="Group 552"/>
            <p:cNvGrpSpPr/>
            <p:nvPr/>
          </p:nvGrpSpPr>
          <p:grpSpPr>
            <a:xfrm rot="18812192" flipH="1">
              <a:off x="779175" y="140097"/>
              <a:ext cx="61394" cy="57242"/>
              <a:chOff x="2263322" y="2383933"/>
              <a:chExt cx="1623415" cy="1341120"/>
            </a:xfrm>
            <a:solidFill>
              <a:schemeClr val="accent5">
                <a:lumMod val="50000"/>
              </a:schemeClr>
            </a:solidFill>
          </p:grpSpPr>
          <p:sp>
            <p:nvSpPr>
              <p:cNvPr id="1196" name="Oval 1195"/>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7" name="Oval 1196"/>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8" name="Oval 1197"/>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9" name="Oval 1198"/>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0" name="Oval 1199"/>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1" name="Oval 1200"/>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2" name="Oval 1201"/>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3" name="Oval 1202"/>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4" name="Oval 1203"/>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5" name="Oval 1204"/>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6" name="Oval 1205"/>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7" name="Oval 1206"/>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8" name="Oval 1207"/>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9" name="Oval 1208"/>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0" name="Oval 1209"/>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1" name="Oval 1210"/>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2" name="Oval 1211"/>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3" name="Oval 1212"/>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4" name="Oval 1213"/>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5" name="Oval 1214"/>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6" name="Oval 1215"/>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7" name="Oval 1216"/>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8" name="Oval 1217"/>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9" name="Oval 1218"/>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0" name="Oval 1219"/>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1" name="Oval 1220"/>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2" name="Oval 1221"/>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3" name="Oval 1222"/>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4" name="Oval 1223"/>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5" name="Oval 1224"/>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6" name="Oval 1225"/>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7" name="Oval 1226"/>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8" name="Oval 1227"/>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9" name="Oval 1228"/>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0" name="Oval 1229"/>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1" name="Oval 1230"/>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2" name="Oval 1231"/>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3" name="Oval 1232"/>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4" name="Oval 1233"/>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5" name="Oval 1234"/>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6" name="Oval 1235"/>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7" name="Oval 1236"/>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8" name="Oval 1237"/>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9" name="Oval 1238"/>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0" name="Oval 1239"/>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1" name="Oval 1240"/>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2" name="Oval 1241"/>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3" name="Oval 1242"/>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02" name="Group 601"/>
            <p:cNvGrpSpPr/>
            <p:nvPr/>
          </p:nvGrpSpPr>
          <p:grpSpPr>
            <a:xfrm rot="18812192" flipH="1">
              <a:off x="271702" y="674179"/>
              <a:ext cx="61394" cy="57242"/>
              <a:chOff x="2263322" y="2383933"/>
              <a:chExt cx="1623415" cy="1341120"/>
            </a:xfrm>
            <a:solidFill>
              <a:schemeClr val="accent5">
                <a:lumMod val="50000"/>
              </a:schemeClr>
            </a:solidFill>
          </p:grpSpPr>
          <p:sp>
            <p:nvSpPr>
              <p:cNvPr id="1148" name="Oval 1147"/>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9" name="Oval 1148"/>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0" name="Oval 1149"/>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1" name="Oval 1150"/>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2" name="Oval 1151"/>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3" name="Oval 1152"/>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4" name="Oval 1153"/>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5" name="Oval 1154"/>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6" name="Oval 1155"/>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7" name="Oval 1156"/>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8" name="Oval 1157"/>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9" name="Oval 1158"/>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0" name="Oval 1159"/>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1" name="Oval 1160"/>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2" name="Oval 1161"/>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3" name="Oval 1162"/>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4" name="Oval 1163"/>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5" name="Oval 1164"/>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6" name="Oval 1165"/>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7" name="Oval 1166"/>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8" name="Oval 1167"/>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9" name="Oval 1168"/>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0" name="Oval 1169"/>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1" name="Oval 1170"/>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2" name="Oval 1171"/>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3" name="Oval 1172"/>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4" name="Oval 1173"/>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5" name="Oval 1174"/>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6" name="Oval 1175"/>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7" name="Oval 1176"/>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8" name="Oval 1177"/>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9" name="Oval 1178"/>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0" name="Oval 1179"/>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1" name="Oval 1180"/>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2" name="Oval 1181"/>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3" name="Oval 1182"/>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4" name="Oval 1183"/>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5" name="Oval 1184"/>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6" name="Oval 1185"/>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7" name="Oval 1186"/>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8" name="Oval 1187"/>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9" name="Oval 1188"/>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0" name="Oval 1189"/>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1" name="Oval 1190"/>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2" name="Oval 1191"/>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3" name="Oval 1192"/>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4" name="Oval 1193"/>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5" name="Oval 1194"/>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03" name="Group 650"/>
            <p:cNvGrpSpPr/>
            <p:nvPr/>
          </p:nvGrpSpPr>
          <p:grpSpPr>
            <a:xfrm rot="18812192" flipH="1">
              <a:off x="581296" y="403753"/>
              <a:ext cx="61394" cy="57242"/>
              <a:chOff x="2263322" y="2383933"/>
              <a:chExt cx="1623415" cy="1341120"/>
            </a:xfrm>
            <a:solidFill>
              <a:schemeClr val="accent5">
                <a:lumMod val="50000"/>
              </a:schemeClr>
            </a:solidFill>
          </p:grpSpPr>
          <p:sp>
            <p:nvSpPr>
              <p:cNvPr id="1100" name="Oval 1099"/>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1" name="Oval 1100"/>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2" name="Oval 1101"/>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3" name="Oval 1102"/>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4" name="Oval 1103"/>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5" name="Oval 1104"/>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6" name="Oval 1105"/>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7" name="Oval 1106"/>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8" name="Oval 1107"/>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9" name="Oval 1108"/>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0" name="Oval 1109"/>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1" name="Oval 1110"/>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2" name="Oval 1111"/>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3" name="Oval 1112"/>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4" name="Oval 1113"/>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5" name="Oval 1114"/>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6" name="Oval 1115"/>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7" name="Oval 1116"/>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8" name="Oval 1117"/>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9" name="Oval 1118"/>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0" name="Oval 1119"/>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1" name="Oval 1120"/>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2" name="Oval 1121"/>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3" name="Oval 1122"/>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4" name="Oval 1123"/>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5" name="Oval 1124"/>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6" name="Oval 1125"/>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7" name="Oval 1126"/>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8" name="Oval 1127"/>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9" name="Oval 1128"/>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0" name="Oval 1129"/>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1" name="Oval 1130"/>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2" name="Oval 1131"/>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3" name="Oval 1132"/>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4" name="Oval 1133"/>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5" name="Oval 1134"/>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6" name="Oval 1135"/>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7" name="Oval 1136"/>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8" name="Oval 1137"/>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9" name="Oval 1138"/>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0" name="Oval 1139"/>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1" name="Oval 1140"/>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2" name="Oval 1141"/>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3" name="Oval 1142"/>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4" name="Oval 1143"/>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5" name="Oval 1144"/>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6" name="Oval 1145"/>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7" name="Oval 1146"/>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04" name="Group 3251"/>
            <p:cNvGrpSpPr/>
            <p:nvPr/>
          </p:nvGrpSpPr>
          <p:grpSpPr>
            <a:xfrm rot="18812192" flipH="1">
              <a:off x="469053" y="466480"/>
              <a:ext cx="61394" cy="57242"/>
              <a:chOff x="2263322" y="2383933"/>
              <a:chExt cx="1623415" cy="1341120"/>
            </a:xfrm>
            <a:solidFill>
              <a:schemeClr val="accent5">
                <a:lumMod val="50000"/>
              </a:schemeClr>
            </a:solidFill>
          </p:grpSpPr>
          <p:sp>
            <p:nvSpPr>
              <p:cNvPr id="1052" name="Oval 1051"/>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3" name="Oval 1052"/>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4" name="Oval 1053"/>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5" name="Oval 1054"/>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6" name="Oval 1055"/>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7" name="Oval 1056"/>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8" name="Oval 1057"/>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9" name="Oval 1058"/>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0" name="Oval 1059"/>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1" name="Oval 1060"/>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2" name="Oval 1061"/>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3" name="Oval 1062"/>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4" name="Oval 1063"/>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5" name="Oval 1064"/>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6" name="Oval 1065"/>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7" name="Oval 1066"/>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8" name="Oval 1067"/>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9" name="Oval 1068"/>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0" name="Oval 1069"/>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1" name="Oval 1070"/>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2" name="Oval 1071"/>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3" name="Oval 1072"/>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4" name="Oval 1073"/>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5" name="Oval 1074"/>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6" name="Oval 1075"/>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7" name="Oval 1076"/>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8" name="Oval 1077"/>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9" name="Oval 1078"/>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0" name="Oval 1079"/>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1" name="Oval 1080"/>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2" name="Oval 1081"/>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3" name="Oval 1082"/>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4" name="Oval 1083"/>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5" name="Oval 1084"/>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6" name="Oval 1085"/>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7" name="Oval 1086"/>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8" name="Oval 1087"/>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9" name="Oval 1088"/>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0" name="Oval 1089"/>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1" name="Oval 1090"/>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2" name="Oval 1091"/>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3" name="Oval 1092"/>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4" name="Oval 1093"/>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5" name="Oval 1094"/>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6" name="Oval 1095"/>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7" name="Oval 1096"/>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8" name="Oval 1097"/>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9" name="Oval 1098"/>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05" name="Group 3300"/>
            <p:cNvGrpSpPr/>
            <p:nvPr/>
          </p:nvGrpSpPr>
          <p:grpSpPr>
            <a:xfrm rot="18812192" flipH="1">
              <a:off x="397777" y="624594"/>
              <a:ext cx="61394" cy="57242"/>
              <a:chOff x="2263322" y="2383933"/>
              <a:chExt cx="1623415" cy="1341120"/>
            </a:xfrm>
            <a:solidFill>
              <a:schemeClr val="accent5">
                <a:lumMod val="50000"/>
              </a:schemeClr>
            </a:solidFill>
          </p:grpSpPr>
          <p:sp>
            <p:nvSpPr>
              <p:cNvPr id="1004" name="Oval 1003"/>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5" name="Oval 1004"/>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6" name="Oval 1005"/>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7" name="Oval 1006"/>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8" name="Oval 1007"/>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9" name="Oval 1008"/>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0" name="Oval 1009"/>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1" name="Oval 1010"/>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2" name="Oval 1011"/>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3" name="Oval 1012"/>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4" name="Oval 1013"/>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5" name="Oval 1014"/>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6" name="Oval 1015"/>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7" name="Oval 1016"/>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8" name="Oval 1017"/>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9" name="Oval 1018"/>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0" name="Oval 1019"/>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1" name="Oval 1020"/>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2" name="Oval 1021"/>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3" name="Oval 1022"/>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4" name="Oval 1023"/>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5" name="Oval 1024"/>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6" name="Oval 1025"/>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7" name="Oval 1026"/>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8" name="Oval 1027"/>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9" name="Oval 1028"/>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0" name="Oval 1029"/>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1" name="Oval 1030"/>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2" name="Oval 1031"/>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3" name="Oval 1032"/>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4" name="Oval 1033"/>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5" name="Oval 1034"/>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6" name="Oval 1035"/>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7" name="Oval 1036"/>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8" name="Oval 1037"/>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9" name="Oval 1038"/>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0" name="Oval 1039"/>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1" name="Oval 1040"/>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2" name="Oval 1041"/>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3" name="Oval 1042"/>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4" name="Oval 1043"/>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5" name="Oval 1044"/>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6" name="Oval 1045"/>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7" name="Oval 1046"/>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8" name="Oval 1047"/>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9" name="Oval 1048"/>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0" name="Oval 1049"/>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1" name="Oval 1050"/>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06" name="Group 3349"/>
            <p:cNvGrpSpPr/>
            <p:nvPr/>
          </p:nvGrpSpPr>
          <p:grpSpPr>
            <a:xfrm rot="18812192" flipH="1">
              <a:off x="244302" y="619914"/>
              <a:ext cx="61394" cy="57242"/>
              <a:chOff x="2263322" y="2383933"/>
              <a:chExt cx="1623415" cy="1341120"/>
            </a:xfrm>
            <a:solidFill>
              <a:schemeClr val="accent5">
                <a:lumMod val="50000"/>
              </a:schemeClr>
            </a:solidFill>
          </p:grpSpPr>
          <p:sp>
            <p:nvSpPr>
              <p:cNvPr id="956" name="Oval 955"/>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7" name="Oval 956"/>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8" name="Oval 957"/>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9" name="Oval 958"/>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0" name="Oval 959"/>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1" name="Oval 960"/>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2" name="Oval 961"/>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3" name="Oval 962"/>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4" name="Oval 963"/>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5" name="Oval 964"/>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6" name="Oval 965"/>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7" name="Oval 966"/>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8" name="Oval 967"/>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9" name="Oval 968"/>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0" name="Oval 969"/>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1" name="Oval 970"/>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2" name="Oval 971"/>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3" name="Oval 972"/>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4" name="Oval 973"/>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5" name="Oval 974"/>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6" name="Oval 975"/>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7" name="Oval 976"/>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8" name="Oval 977"/>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9" name="Oval 978"/>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0" name="Oval 979"/>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1" name="Oval 980"/>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2" name="Oval 981"/>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3" name="Oval 982"/>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4" name="Oval 983"/>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5" name="Oval 984"/>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6" name="Oval 985"/>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7" name="Oval 986"/>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8" name="Oval 987"/>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9" name="Oval 988"/>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0" name="Oval 989"/>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1" name="Oval 990"/>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2" name="Oval 991"/>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3" name="Oval 992"/>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4" name="Oval 993"/>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5" name="Oval 994"/>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6" name="Oval 995"/>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7" name="Oval 996"/>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8" name="Oval 997"/>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9" name="Oval 998"/>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0" name="Oval 999"/>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1" name="Oval 1000"/>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2" name="Oval 1001"/>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3" name="Oval 1002"/>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07" name="Group 3398"/>
            <p:cNvGrpSpPr/>
            <p:nvPr/>
          </p:nvGrpSpPr>
          <p:grpSpPr>
            <a:xfrm rot="18812192" flipH="1">
              <a:off x="680499" y="243946"/>
              <a:ext cx="61394" cy="57242"/>
              <a:chOff x="2263322" y="2383933"/>
              <a:chExt cx="1623415" cy="1341120"/>
            </a:xfrm>
            <a:solidFill>
              <a:schemeClr val="accent5">
                <a:lumMod val="50000"/>
              </a:schemeClr>
            </a:solidFill>
          </p:grpSpPr>
          <p:sp>
            <p:nvSpPr>
              <p:cNvPr id="908" name="Oval 907"/>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9" name="Oval 908"/>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0" name="Oval 909"/>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1" name="Oval 910"/>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2" name="Oval 911"/>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3" name="Oval 912"/>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4" name="Oval 913"/>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5" name="Oval 914"/>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6" name="Oval 915"/>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7" name="Oval 916"/>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8" name="Oval 917"/>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9" name="Oval 918"/>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0" name="Oval 919"/>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1" name="Oval 920"/>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2" name="Oval 921"/>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3" name="Oval 922"/>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4" name="Oval 923"/>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5" name="Oval 924"/>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6" name="Oval 925"/>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7" name="Oval 926"/>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8" name="Oval 927"/>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9" name="Oval 928"/>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0" name="Oval 929"/>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1" name="Oval 930"/>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2" name="Oval 931"/>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3" name="Oval 932"/>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4" name="Oval 933"/>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5" name="Oval 934"/>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6" name="Oval 935"/>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7" name="Oval 936"/>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8" name="Oval 937"/>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9" name="Oval 938"/>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0" name="Oval 939"/>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1" name="Oval 940"/>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2" name="Oval 941"/>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3" name="Oval 942"/>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4" name="Oval 943"/>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5" name="Oval 944"/>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6" name="Oval 945"/>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7" name="Oval 946"/>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8" name="Oval 947"/>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9" name="Oval 948"/>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0" name="Oval 949"/>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1" name="Oval 950"/>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2" name="Oval 951"/>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3" name="Oval 952"/>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4" name="Oval 953"/>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5" name="Oval 954"/>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grpSp>
        <p:nvGrpSpPr>
          <p:cNvPr id="1773" name="Group 503"/>
          <p:cNvGrpSpPr/>
          <p:nvPr/>
        </p:nvGrpSpPr>
        <p:grpSpPr>
          <a:xfrm rot="18812192" flipH="1">
            <a:off x="7542781" y="2027943"/>
            <a:ext cx="61394" cy="57242"/>
            <a:chOff x="2263322" y="2383933"/>
            <a:chExt cx="1623415" cy="1341120"/>
          </a:xfrm>
          <a:solidFill>
            <a:srgbClr val="0300BE"/>
          </a:solidFill>
        </p:grpSpPr>
        <p:sp>
          <p:nvSpPr>
            <p:cNvPr id="2608" name="Oval 2607"/>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9" name="Oval 2608"/>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0" name="Oval 2609"/>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1" name="Oval 2610"/>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2" name="Oval 2611"/>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3" name="Oval 2612"/>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4" name="Oval 2613"/>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5" name="Oval 2614"/>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6" name="Oval 2615"/>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7" name="Oval 2616"/>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8" name="Oval 2617"/>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9" name="Oval 2618"/>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0" name="Oval 2619"/>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1" name="Oval 2620"/>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2" name="Oval 2621"/>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3" name="Oval 2622"/>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4" name="Oval 2623"/>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5" name="Oval 2624"/>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6" name="Oval 2625"/>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7" name="Oval 2626"/>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8" name="Oval 2627"/>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9" name="Oval 2628"/>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0" name="Oval 2629"/>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1" name="Oval 2630"/>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2" name="Oval 2631"/>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3" name="Oval 2632"/>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4" name="Oval 2633"/>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5" name="Oval 2634"/>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6" name="Oval 2635"/>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7" name="Oval 2636"/>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8" name="Oval 2637"/>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9" name="Oval 2638"/>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0" name="Oval 2639"/>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1" name="Oval 2640"/>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2" name="Oval 2641"/>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3" name="Oval 2642"/>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4" name="Oval 2643"/>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5" name="Oval 2644"/>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6" name="Oval 2645"/>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7" name="Oval 2646"/>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8" name="Oval 2647"/>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9" name="Oval 2648"/>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0" name="Oval 2649"/>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1" name="Oval 2650"/>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2" name="Oval 2651"/>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3" name="Oval 2652"/>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4" name="Oval 2653"/>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5" name="Oval 2654"/>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74" name="Group 454"/>
          <p:cNvGrpSpPr/>
          <p:nvPr/>
        </p:nvGrpSpPr>
        <p:grpSpPr>
          <a:xfrm rot="18812192" flipH="1">
            <a:off x="7757464" y="735905"/>
            <a:ext cx="61394" cy="57242"/>
            <a:chOff x="2263322" y="2383933"/>
            <a:chExt cx="1623415" cy="1341120"/>
          </a:xfrm>
          <a:solidFill>
            <a:srgbClr val="0300BE"/>
          </a:solidFill>
        </p:grpSpPr>
        <p:sp>
          <p:nvSpPr>
            <p:cNvPr id="2560" name="Oval 2559"/>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1" name="Oval 2560"/>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2" name="Oval 2561"/>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3" name="Oval 2562"/>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4" name="Oval 2563"/>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5" name="Oval 2564"/>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6" name="Oval 2565"/>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7" name="Oval 2566"/>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8" name="Oval 2567"/>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9" name="Oval 2568"/>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0" name="Oval 2569"/>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1" name="Oval 2570"/>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2" name="Oval 2571"/>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3" name="Oval 2572"/>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4" name="Oval 2573"/>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5" name="Oval 2574"/>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6" name="Oval 2575"/>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7" name="Oval 2576"/>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8" name="Oval 2577"/>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9" name="Oval 2578"/>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0" name="Oval 2579"/>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1" name="Oval 2580"/>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2" name="Oval 2581"/>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3" name="Oval 2582"/>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4" name="Oval 2583"/>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5" name="Oval 2584"/>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6" name="Oval 2585"/>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7" name="Oval 2586"/>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8" name="Oval 2587"/>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9" name="Oval 2588"/>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0" name="Oval 2589"/>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1" name="Oval 2590"/>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2" name="Oval 2591"/>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3" name="Oval 2592"/>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4" name="Oval 2593"/>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5" name="Oval 2594"/>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6" name="Oval 2595"/>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7" name="Oval 2596"/>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8" name="Oval 2597"/>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9" name="Oval 2598"/>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0" name="Oval 2599"/>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1" name="Oval 2600"/>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2" name="Oval 2601"/>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3" name="Oval 2602"/>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4" name="Oval 2603"/>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5" name="Oval 2604"/>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6" name="Oval 2605"/>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7" name="Oval 2606"/>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75" name="Group 62"/>
          <p:cNvGrpSpPr/>
          <p:nvPr/>
        </p:nvGrpSpPr>
        <p:grpSpPr>
          <a:xfrm rot="18812192" flipH="1">
            <a:off x="8622879" y="3773613"/>
            <a:ext cx="61394" cy="57242"/>
            <a:chOff x="2263322" y="2383933"/>
            <a:chExt cx="1623415" cy="1341120"/>
          </a:xfrm>
          <a:solidFill>
            <a:srgbClr val="0300BE"/>
          </a:solidFill>
        </p:grpSpPr>
        <p:sp>
          <p:nvSpPr>
            <p:cNvPr id="2512" name="Oval 2511"/>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3" name="Oval 2512"/>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4" name="Oval 2513"/>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5" name="Oval 2514"/>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6" name="Oval 2515"/>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7" name="Oval 2516"/>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8" name="Oval 2517"/>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9" name="Oval 2518"/>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0" name="Oval 2519"/>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1" name="Oval 2520"/>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2" name="Oval 2521"/>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3" name="Oval 2522"/>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4" name="Oval 2523"/>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5" name="Oval 2524"/>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6" name="Oval 2525"/>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7" name="Oval 2526"/>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8" name="Oval 2527"/>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9" name="Oval 2528"/>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0" name="Oval 2529"/>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1" name="Oval 2530"/>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2" name="Oval 2531"/>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3" name="Oval 2532"/>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4" name="Oval 2533"/>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5" name="Oval 2534"/>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6" name="Oval 2535"/>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7" name="Oval 2536"/>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8" name="Oval 2537"/>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9" name="Oval 2538"/>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0" name="Oval 2539"/>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1" name="Oval 2540"/>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2" name="Oval 2541"/>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3" name="Oval 2542"/>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4" name="Oval 95"/>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5" name="Oval 96"/>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6" name="Oval 97"/>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7" name="Oval 98"/>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8" name="Oval 99"/>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9" name="Oval 100"/>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0" name="Oval 101"/>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1" name="Oval 102"/>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2" name="Oval 103"/>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3" name="Oval 104"/>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4" name="Oval 105"/>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5" name="Oval 106"/>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6" name="Oval 107"/>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7" name="Oval 108"/>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8" name="Oval 109"/>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9" name="Oval 110"/>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sp>
        <p:nvSpPr>
          <p:cNvPr id="1776" name="Flowchart: Magnetic Disk 1775"/>
          <p:cNvSpPr/>
          <p:nvPr/>
        </p:nvSpPr>
        <p:spPr>
          <a:xfrm rot="18812192" flipH="1">
            <a:off x="7795047" y="3006263"/>
            <a:ext cx="957750" cy="137380"/>
          </a:xfrm>
          <a:prstGeom prst="flowChartMagneticDisk">
            <a:avLst/>
          </a:prstGeom>
          <a:solidFill>
            <a:schemeClr val="bg1">
              <a:lumMod val="50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1778" name="Group 111"/>
          <p:cNvGrpSpPr/>
          <p:nvPr/>
        </p:nvGrpSpPr>
        <p:grpSpPr>
          <a:xfrm rot="18812192" flipH="1">
            <a:off x="8156002" y="3426783"/>
            <a:ext cx="61394" cy="57242"/>
            <a:chOff x="2263322" y="2383933"/>
            <a:chExt cx="1623415" cy="1341120"/>
          </a:xfrm>
          <a:solidFill>
            <a:srgbClr val="0300BE"/>
          </a:solidFill>
        </p:grpSpPr>
        <p:sp>
          <p:nvSpPr>
            <p:cNvPr id="2416" name="Oval 2415"/>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7" name="Oval 2416"/>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8" name="Oval 2417"/>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9" name="Oval 2418"/>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0" name="Oval 2419"/>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1" name="Oval 2420"/>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2" name="Oval 2421"/>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3" name="Oval 2422"/>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4" name="Oval 2423"/>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5" name="Oval 2424"/>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6" name="Oval 2425"/>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7" name="Oval 2426"/>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8" name="Oval 2427"/>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9" name="Oval 2428"/>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0" name="Oval 2429"/>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1" name="Oval 2430"/>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2" name="Oval 2431"/>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3" name="Oval 2432"/>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4" name="Oval 2433"/>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5" name="Oval 2434"/>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6" name="Oval 2435"/>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7" name="Oval 2436"/>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8" name="Oval 2437"/>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9" name="Oval 2438"/>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0" name="Oval 2439"/>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1" name="Oval 2440"/>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2" name="Oval 2441"/>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3" name="Oval 2442"/>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4" name="Oval 2443"/>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5" name="Oval 2444"/>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6" name="Oval 2445"/>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7" name="Oval 2446"/>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8" name="Oval 2447"/>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9" name="Oval 2448"/>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0" name="Oval 2449"/>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1" name="Oval 2450"/>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2" name="Oval 2451"/>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3" name="Oval 2452"/>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4" name="Oval 2453"/>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5" name="Oval 2454"/>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6" name="Oval 2455"/>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7" name="Oval 2456"/>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8" name="Oval 2457"/>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9" name="Oval 2458"/>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0" name="Oval 2459"/>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1" name="Oval 2460"/>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2" name="Oval 2461"/>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3" name="Oval 2462"/>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1" name="Group 258"/>
          <p:cNvGrpSpPr/>
          <p:nvPr/>
        </p:nvGrpSpPr>
        <p:grpSpPr>
          <a:xfrm rot="18812192" flipH="1">
            <a:off x="8414002" y="4990917"/>
            <a:ext cx="61394" cy="57242"/>
            <a:chOff x="2263322" y="2383933"/>
            <a:chExt cx="1623415" cy="1341120"/>
          </a:xfrm>
          <a:solidFill>
            <a:srgbClr val="0300BE"/>
          </a:solidFill>
        </p:grpSpPr>
        <p:sp>
          <p:nvSpPr>
            <p:cNvPr id="2272" name="Oval 2271"/>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3" name="Oval 2272"/>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4" name="Oval 2273"/>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5" name="Oval 2274"/>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6" name="Oval 2275"/>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7" name="Oval 2276"/>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8" name="Oval 2277"/>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9" name="Oval 2278"/>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0" name="Oval 2279"/>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1" name="Oval 2280"/>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2" name="Oval 2281"/>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3" name="Oval 2282"/>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4" name="Oval 2283"/>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5" name="Oval 2284"/>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6" name="Oval 2285"/>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7" name="Oval 2286"/>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8" name="Oval 2287"/>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9" name="Oval 2288"/>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0" name="Oval 2289"/>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1" name="Oval 2290"/>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2" name="Oval 2291"/>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3" name="Oval 2292"/>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4" name="Oval 2293"/>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5" name="Oval 2294"/>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6" name="Oval 2295"/>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7" name="Oval 2296"/>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8" name="Oval 2297"/>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9" name="Oval 2298"/>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0" name="Oval 2299"/>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1" name="Oval 2300"/>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2" name="Oval 2301"/>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3" name="Oval 2302"/>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4" name="Oval 2303"/>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5" name="Oval 2304"/>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6" name="Oval 2305"/>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7" name="Oval 2306"/>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8" name="Oval 2307"/>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9" name="Oval 2308"/>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0" name="Oval 2309"/>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1" name="Oval 2310"/>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2" name="Oval 2311"/>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3" name="Oval 2312"/>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4" name="Oval 2313"/>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5" name="Oval 2314"/>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6" name="Oval 2315"/>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7" name="Oval 2316"/>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8" name="Oval 2317"/>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9" name="Oval 2318"/>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2" name="Group 307"/>
          <p:cNvGrpSpPr/>
          <p:nvPr/>
        </p:nvGrpSpPr>
        <p:grpSpPr>
          <a:xfrm rot="18812192" flipH="1">
            <a:off x="7414644" y="1237477"/>
            <a:ext cx="61395" cy="57242"/>
            <a:chOff x="2263322" y="2383933"/>
            <a:chExt cx="1623415" cy="1341120"/>
          </a:xfrm>
          <a:solidFill>
            <a:srgbClr val="0300BE"/>
          </a:solidFill>
        </p:grpSpPr>
        <p:sp>
          <p:nvSpPr>
            <p:cNvPr id="2224" name="Oval 2223"/>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5" name="Oval 2224"/>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6" name="Oval 2225"/>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7" name="Oval 2226"/>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8" name="Oval 2227"/>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9" name="Oval 2228"/>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0" name="Oval 2229"/>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1" name="Oval 2230"/>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2" name="Oval 2231"/>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3" name="Oval 2232"/>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4" name="Oval 2233"/>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5" name="Oval 2234"/>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6" name="Oval 2235"/>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7" name="Oval 2236"/>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8" name="Oval 2237"/>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9" name="Oval 2238"/>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0" name="Oval 2239"/>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1" name="Oval 2240"/>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2" name="Oval 2241"/>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3" name="Oval 2242"/>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4" name="Oval 2243"/>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5" name="Oval 2244"/>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6" name="Oval 2245"/>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7" name="Oval 2246"/>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8" name="Oval 2247"/>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9" name="Oval 2248"/>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0" name="Oval 2249"/>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1" name="Oval 2250"/>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2" name="Oval 2251"/>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3" name="Oval 2252"/>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4" name="Oval 2253"/>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5" name="Oval 2254"/>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6" name="Oval 2255"/>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7" name="Oval 2256"/>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8" name="Oval 2257"/>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9" name="Oval 2258"/>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0" name="Oval 2259"/>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1" name="Oval 2260"/>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2" name="Oval 2261"/>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3" name="Oval 2262"/>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4" name="Oval 2263"/>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5" name="Oval 2264"/>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6" name="Oval 2265"/>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7" name="Oval 2266"/>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8" name="Oval 2267"/>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9" name="Oval 2268"/>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0" name="Oval 2269"/>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1" name="Oval 2270"/>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3" name="Group 356"/>
          <p:cNvGrpSpPr/>
          <p:nvPr/>
        </p:nvGrpSpPr>
        <p:grpSpPr>
          <a:xfrm rot="18812192" flipH="1">
            <a:off x="7931444" y="2327438"/>
            <a:ext cx="61394" cy="57242"/>
            <a:chOff x="2263322" y="2383933"/>
            <a:chExt cx="1623415" cy="1341120"/>
          </a:xfrm>
          <a:solidFill>
            <a:srgbClr val="0300BE"/>
          </a:solidFill>
        </p:grpSpPr>
        <p:sp>
          <p:nvSpPr>
            <p:cNvPr id="2176" name="Oval 2175"/>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7" name="Oval 2176"/>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8" name="Oval 2177"/>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9" name="Oval 2178"/>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0" name="Oval 2179"/>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1" name="Oval 2180"/>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2" name="Oval 2181"/>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3" name="Oval 2182"/>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4" name="Oval 2183"/>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5" name="Oval 2184"/>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6" name="Oval 2185"/>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7" name="Oval 2186"/>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8" name="Oval 2187"/>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9" name="Oval 2188"/>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0" name="Oval 2189"/>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1" name="Oval 2190"/>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2" name="Oval 2191"/>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3" name="Oval 2192"/>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4" name="Oval 2193"/>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5" name="Oval 2194"/>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6" name="Oval 2195"/>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7" name="Oval 2196"/>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8" name="Oval 2197"/>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9" name="Oval 2198"/>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0" name="Oval 2199"/>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1" name="Oval 2200"/>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2" name="Oval 2201"/>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3" name="Oval 2202"/>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4" name="Oval 2203"/>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5" name="Oval 2204"/>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6" name="Oval 2205"/>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7" name="Oval 2206"/>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8" name="Oval 2207"/>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9" name="Oval 2208"/>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0" name="Oval 2209"/>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1" name="Oval 2210"/>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2" name="Oval 2211"/>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3" name="Oval 2212"/>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4" name="Oval 2213"/>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5" name="Oval 2214"/>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6" name="Oval 2215"/>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7" name="Oval 2216"/>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8" name="Oval 2217"/>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9" name="Oval 2218"/>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0" name="Oval 2219"/>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1" name="Oval 2220"/>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2" name="Oval 2221"/>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3" name="Oval 2222"/>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4" name="Group 405"/>
          <p:cNvGrpSpPr/>
          <p:nvPr/>
        </p:nvGrpSpPr>
        <p:grpSpPr>
          <a:xfrm rot="18812192" flipH="1">
            <a:off x="6747104" y="3398833"/>
            <a:ext cx="61394" cy="57242"/>
            <a:chOff x="2263322" y="2383933"/>
            <a:chExt cx="1623415" cy="1341120"/>
          </a:xfrm>
          <a:solidFill>
            <a:srgbClr val="0300BE"/>
          </a:solidFill>
        </p:grpSpPr>
        <p:sp>
          <p:nvSpPr>
            <p:cNvPr id="2128" name="Oval 2127"/>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9" name="Oval 2128"/>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0" name="Oval 2129"/>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1" name="Oval 2130"/>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2" name="Oval 2131"/>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3" name="Oval 2132"/>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4" name="Oval 2133"/>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5" name="Oval 2134"/>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6" name="Oval 2135"/>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7" name="Oval 2136"/>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8" name="Oval 2137"/>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9" name="Oval 2138"/>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0" name="Oval 2139"/>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1" name="Oval 2140"/>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2" name="Oval 2141"/>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3" name="Oval 2142"/>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4" name="Oval 2143"/>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5" name="Oval 2144"/>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6" name="Oval 2145"/>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7" name="Oval 2146"/>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8" name="Oval 2147"/>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9" name="Oval 2148"/>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0" name="Oval 2149"/>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1" name="Oval 2150"/>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2" name="Oval 2151"/>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3" name="Oval 2152"/>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4" name="Oval 2153"/>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5" name="Oval 2154"/>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6" name="Oval 2155"/>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7" name="Oval 2156"/>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8" name="Oval 2157"/>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9" name="Oval 2158"/>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0" name="Oval 2159"/>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1" name="Oval 2160"/>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2" name="Oval 2161"/>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3" name="Oval 2162"/>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4" name="Oval 2163"/>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5" name="Oval 2164"/>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6" name="Oval 2165"/>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7" name="Oval 2166"/>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8" name="Oval 2167"/>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9" name="Oval 2168"/>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0" name="Oval 2169"/>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1" name="Oval 2170"/>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2" name="Oval 2171"/>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3" name="Oval 2172"/>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4" name="Oval 2173"/>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5" name="Oval 2174"/>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5" name="Group 552"/>
          <p:cNvGrpSpPr/>
          <p:nvPr/>
        </p:nvGrpSpPr>
        <p:grpSpPr>
          <a:xfrm rot="18812192" flipH="1">
            <a:off x="6940055" y="4082782"/>
            <a:ext cx="61394" cy="57242"/>
            <a:chOff x="2263322" y="2383933"/>
            <a:chExt cx="1623415" cy="1341120"/>
          </a:xfrm>
          <a:solidFill>
            <a:srgbClr val="0300BE"/>
          </a:solidFill>
        </p:grpSpPr>
        <p:sp>
          <p:nvSpPr>
            <p:cNvPr id="2080" name="Oval 2079"/>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1" name="Oval 2080"/>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2" name="Oval 2081"/>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3" name="Oval 2082"/>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4" name="Oval 2083"/>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5" name="Oval 2084"/>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6" name="Oval 2085"/>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7" name="Oval 2086"/>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8" name="Oval 2087"/>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9" name="Oval 2088"/>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0" name="Oval 2089"/>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1" name="Oval 2090"/>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2" name="Oval 2091"/>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3" name="Oval 2092"/>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4" name="Oval 2093"/>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5" name="Oval 2094"/>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6" name="Oval 2095"/>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7" name="Oval 2096"/>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8" name="Oval 2097"/>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9" name="Oval 2098"/>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0" name="Oval 2099"/>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1" name="Oval 2100"/>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2" name="Oval 2101"/>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3" name="Oval 2102"/>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4" name="Oval 2103"/>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5" name="Oval 2104"/>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6" name="Oval 2105"/>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7" name="Oval 2106"/>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8" name="Oval 2107"/>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9" name="Oval 2108"/>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0" name="Oval 2109"/>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1" name="Oval 2110"/>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2" name="Oval 2111"/>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3" name="Oval 2112"/>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4" name="Oval 2113"/>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5" name="Oval 2114"/>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6" name="Oval 2115"/>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7" name="Oval 2116"/>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8" name="Oval 2117"/>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9" name="Oval 2118"/>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0" name="Oval 2119"/>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1" name="Oval 2120"/>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2" name="Oval 2121"/>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3" name="Oval 2122"/>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4" name="Oval 2123"/>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5" name="Oval 2124"/>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6" name="Oval 2125"/>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7" name="Oval 2126"/>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6" name="Group 601"/>
          <p:cNvGrpSpPr/>
          <p:nvPr/>
        </p:nvGrpSpPr>
        <p:grpSpPr>
          <a:xfrm rot="18812192" flipH="1">
            <a:off x="7859448" y="3794288"/>
            <a:ext cx="61394" cy="57242"/>
            <a:chOff x="2263322" y="2383933"/>
            <a:chExt cx="1623415" cy="1341120"/>
          </a:xfrm>
          <a:solidFill>
            <a:srgbClr val="0300BE"/>
          </a:solidFill>
        </p:grpSpPr>
        <p:sp>
          <p:nvSpPr>
            <p:cNvPr id="2032" name="Oval 2031"/>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3" name="Oval 2032"/>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4" name="Oval 2033"/>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5" name="Oval 2034"/>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6" name="Oval 2035"/>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7" name="Oval 2036"/>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8" name="Oval 2037"/>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9" name="Oval 2038"/>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0" name="Oval 2039"/>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1" name="Oval 2040"/>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2" name="Oval 2041"/>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3" name="Oval 2042"/>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4" name="Oval 2043"/>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5" name="Oval 2044"/>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6" name="Oval 2045"/>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7" name="Oval 2046"/>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8" name="Oval 2047"/>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9" name="Oval 2048"/>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0" name="Oval 2049"/>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1" name="Oval 2050"/>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2" name="Oval 2051"/>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3" name="Oval 2052"/>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4" name="Oval 2053"/>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5" name="Oval 2054"/>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6" name="Oval 2055"/>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7" name="Oval 2056"/>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8" name="Oval 2057"/>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9" name="Oval 2058"/>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0" name="Oval 2059"/>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1" name="Oval 2060"/>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2" name="Oval 2061"/>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3" name="Oval 2062"/>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4" name="Oval 2063"/>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5" name="Oval 2064"/>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6" name="Oval 2065"/>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7" name="Oval 2066"/>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8" name="Oval 2067"/>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9" name="Oval 2068"/>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0" name="Oval 2069"/>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1" name="Oval 2070"/>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2" name="Oval 2071"/>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3" name="Oval 2072"/>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4" name="Oval 2073"/>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5" name="Oval 2074"/>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6" name="Oval 2075"/>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7" name="Oval 2076"/>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8" name="Oval 2077"/>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9" name="Oval 2078"/>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7" name="Group 650"/>
          <p:cNvGrpSpPr/>
          <p:nvPr/>
        </p:nvGrpSpPr>
        <p:grpSpPr>
          <a:xfrm rot="18812192" flipH="1">
            <a:off x="8931043" y="3088300"/>
            <a:ext cx="61394" cy="57242"/>
            <a:chOff x="2263322" y="2383933"/>
            <a:chExt cx="1623415" cy="1341120"/>
          </a:xfrm>
          <a:solidFill>
            <a:srgbClr val="0300BE"/>
          </a:solidFill>
        </p:grpSpPr>
        <p:sp>
          <p:nvSpPr>
            <p:cNvPr id="1984" name="Oval 1983"/>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5" name="Oval 1984"/>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6" name="Oval 1985"/>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7" name="Oval 1986"/>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8" name="Oval 1987"/>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9" name="Oval 1988"/>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0" name="Oval 1989"/>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1" name="Oval 1990"/>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2" name="Oval 1991"/>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3" name="Oval 1992"/>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4" name="Oval 1993"/>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5" name="Oval 1994"/>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6" name="Oval 1995"/>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7" name="Oval 1996"/>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8" name="Oval 1997"/>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9" name="Oval 1998"/>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0" name="Oval 1999"/>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1" name="Oval 2000"/>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2" name="Oval 2001"/>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3" name="Oval 2002"/>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4" name="Oval 2003"/>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5" name="Oval 2004"/>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6" name="Oval 2005"/>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7" name="Oval 2006"/>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8" name="Oval 2007"/>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9" name="Oval 2008"/>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0" name="Oval 2009"/>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1" name="Oval 2010"/>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2" name="Oval 2011"/>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3" name="Oval 2012"/>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4" name="Oval 2013"/>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5" name="Oval 2014"/>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6" name="Oval 2015"/>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7" name="Oval 2016"/>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8" name="Oval 2017"/>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9" name="Oval 2018"/>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0" name="Oval 2019"/>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1" name="Oval 2020"/>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2" name="Oval 2021"/>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3" name="Oval 2022"/>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4" name="Oval 2023"/>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5" name="Oval 2024"/>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6" name="Oval 2025"/>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7" name="Oval 2026"/>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8" name="Oval 2027"/>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9" name="Oval 2028"/>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0" name="Oval 2029"/>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1" name="Oval 2030"/>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8" name="Group 3251"/>
          <p:cNvGrpSpPr/>
          <p:nvPr/>
        </p:nvGrpSpPr>
        <p:grpSpPr>
          <a:xfrm rot="18812192" flipH="1">
            <a:off x="7599599" y="4512712"/>
            <a:ext cx="61394" cy="57242"/>
            <a:chOff x="2263322" y="2383933"/>
            <a:chExt cx="1623415" cy="1341120"/>
          </a:xfrm>
          <a:solidFill>
            <a:srgbClr val="0300BE"/>
          </a:solidFill>
        </p:grpSpPr>
        <p:sp>
          <p:nvSpPr>
            <p:cNvPr id="1936" name="Oval 1935"/>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7" name="Oval 1936"/>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8" name="Oval 1937"/>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9" name="Oval 1938"/>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0" name="Oval 1939"/>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1" name="Oval 1940"/>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2" name="Oval 1941"/>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3" name="Oval 1942"/>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4" name="Oval 1943"/>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5" name="Oval 1944"/>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6" name="Oval 1945"/>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7" name="Oval 1946"/>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8" name="Oval 1947"/>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9" name="Oval 1948"/>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0" name="Oval 1949"/>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1" name="Oval 1950"/>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2" name="Oval 1951"/>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3" name="Oval 1952"/>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4" name="Oval 1953"/>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5" name="Oval 1954"/>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6" name="Oval 1955"/>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7" name="Oval 1956"/>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8" name="Oval 1957"/>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9" name="Oval 1958"/>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0" name="Oval 1959"/>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1" name="Oval 1960"/>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2" name="Oval 1961"/>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3" name="Oval 1962"/>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4" name="Oval 1963"/>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5" name="Oval 1964"/>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6" name="Oval 1965"/>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7" name="Oval 1966"/>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8" name="Oval 1967"/>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9" name="Oval 1968"/>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0" name="Oval 1969"/>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1" name="Oval 1970"/>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2" name="Oval 1971"/>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3" name="Oval 1972"/>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4" name="Oval 1973"/>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5" name="Oval 1974"/>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6" name="Oval 1975"/>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7" name="Oval 1976"/>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8" name="Oval 1977"/>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9" name="Oval 1978"/>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0" name="Oval 1979"/>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1" name="Oval 1980"/>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2" name="Oval 1981"/>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3" name="Oval 1982"/>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9" name="Group 3300"/>
          <p:cNvGrpSpPr/>
          <p:nvPr/>
        </p:nvGrpSpPr>
        <p:grpSpPr>
          <a:xfrm rot="18812192" flipH="1">
            <a:off x="8806138" y="2361380"/>
            <a:ext cx="61394" cy="57242"/>
            <a:chOff x="2263322" y="2383933"/>
            <a:chExt cx="1623415" cy="1341120"/>
          </a:xfrm>
          <a:solidFill>
            <a:srgbClr val="0300BE"/>
          </a:solidFill>
        </p:grpSpPr>
        <p:sp>
          <p:nvSpPr>
            <p:cNvPr id="1888" name="Oval 1887"/>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9" name="Oval 1888"/>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0" name="Oval 1889"/>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1" name="Oval 1890"/>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2" name="Oval 1891"/>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3" name="Oval 1892"/>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4" name="Oval 1893"/>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5" name="Oval 1894"/>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6" name="Oval 1895"/>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7" name="Oval 1896"/>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8" name="Oval 1897"/>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9" name="Oval 1898"/>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0" name="Oval 1899"/>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1" name="Oval 1900"/>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2" name="Oval 1901"/>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3" name="Oval 1902"/>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4" name="Oval 1903"/>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5" name="Oval 1904"/>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6" name="Oval 1905"/>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7" name="Oval 1906"/>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8" name="Oval 1907"/>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9" name="Oval 1908"/>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0" name="Oval 1909"/>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1" name="Oval 1910"/>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2" name="Oval 1911"/>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3" name="Oval 1912"/>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4" name="Oval 1913"/>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5" name="Oval 1914"/>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6" name="Oval 1915"/>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7" name="Oval 1916"/>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8" name="Oval 1917"/>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9" name="Oval 1918"/>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0" name="Oval 1919"/>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1" name="Oval 1920"/>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2" name="Oval 1921"/>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3" name="Oval 1922"/>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4" name="Oval 1923"/>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5" name="Oval 1924"/>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6" name="Oval 1925"/>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7" name="Oval 1926"/>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8" name="Oval 1927"/>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9" name="Oval 1928"/>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0" name="Oval 1929"/>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1" name="Oval 1930"/>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2" name="Oval 1931"/>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3" name="Oval 1932"/>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4" name="Oval 1933"/>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5" name="Oval 1934"/>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90" name="Group 3349"/>
          <p:cNvGrpSpPr/>
          <p:nvPr/>
        </p:nvGrpSpPr>
        <p:grpSpPr>
          <a:xfrm rot="18812192" flipH="1">
            <a:off x="7905464" y="3004363"/>
            <a:ext cx="61394" cy="57242"/>
            <a:chOff x="2263322" y="2383933"/>
            <a:chExt cx="1623415" cy="1341120"/>
          </a:xfrm>
          <a:solidFill>
            <a:srgbClr val="0300BE"/>
          </a:solidFill>
        </p:grpSpPr>
        <p:sp>
          <p:nvSpPr>
            <p:cNvPr id="1840" name="Oval 1839"/>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1" name="Oval 1840"/>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2" name="Oval 1841"/>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3" name="Oval 1842"/>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4" name="Oval 1843"/>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5" name="Oval 1844"/>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6" name="Oval 1845"/>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7" name="Oval 1846"/>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8" name="Oval 1847"/>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9" name="Oval 1848"/>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0" name="Oval 1849"/>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1" name="Oval 1850"/>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2" name="Oval 1851"/>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3" name="Oval 1852"/>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4" name="Oval 1853"/>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5" name="Oval 1854"/>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6" name="Oval 1855"/>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7" name="Oval 1856"/>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8" name="Oval 1857"/>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9" name="Oval 1858"/>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0" name="Oval 1859"/>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1" name="Oval 1860"/>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2" name="Oval 1861"/>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3" name="Oval 1862"/>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4" name="Oval 1863"/>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5" name="Oval 1864"/>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6" name="Oval 1865"/>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7" name="Oval 1866"/>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8" name="Oval 1867"/>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9" name="Oval 1868"/>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0" name="Oval 1869"/>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1" name="Oval 1870"/>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2" name="Oval 1871"/>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3" name="Oval 1872"/>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4" name="Oval 1873"/>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5" name="Oval 1874"/>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6" name="Oval 1875"/>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7" name="Oval 1876"/>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8" name="Oval 1877"/>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9" name="Oval 1878"/>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0" name="Oval 1879"/>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1" name="Oval 1880"/>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2" name="Oval 1881"/>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3" name="Oval 1882"/>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4" name="Oval 1883"/>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5" name="Oval 1884"/>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6" name="Oval 1885"/>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7" name="Oval 1886"/>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91" name="Group 3398"/>
          <p:cNvGrpSpPr/>
          <p:nvPr/>
        </p:nvGrpSpPr>
        <p:grpSpPr>
          <a:xfrm rot="18812192" flipH="1">
            <a:off x="8959667" y="4395685"/>
            <a:ext cx="61394" cy="57242"/>
            <a:chOff x="2263322" y="2383933"/>
            <a:chExt cx="1623415" cy="1341120"/>
          </a:xfrm>
          <a:solidFill>
            <a:srgbClr val="0300BE"/>
          </a:solidFill>
        </p:grpSpPr>
        <p:sp>
          <p:nvSpPr>
            <p:cNvPr id="1792" name="Oval 1791"/>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3" name="Oval 1792"/>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4" name="Oval 1793"/>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5" name="Oval 1794"/>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6" name="Oval 1795"/>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7" name="Oval 1796"/>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8" name="Oval 1797"/>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9" name="Oval 1798"/>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0" name="Oval 1799"/>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1" name="Oval 1800"/>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2" name="Oval 1801"/>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3" name="Oval 1802"/>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4" name="Oval 1803"/>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5" name="Oval 1804"/>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6" name="Oval 1805"/>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7" name="Oval 1806"/>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8" name="Oval 1807"/>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9" name="Oval 1808"/>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0" name="Oval 1809"/>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1" name="Oval 1810"/>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2" name="Oval 1811"/>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3" name="Oval 1812"/>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4" name="Oval 1813"/>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5" name="Oval 1814"/>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6" name="Oval 1815"/>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7" name="Oval 1816"/>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8" name="Oval 1817"/>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9" name="Oval 1818"/>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0" name="Oval 1819"/>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1" name="Oval 1820"/>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2" name="Oval 1821"/>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3" name="Oval 1822"/>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4" name="Oval 1823"/>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5" name="Oval 1824"/>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6" name="Oval 1825"/>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7" name="Oval 1826"/>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8" name="Oval 1827"/>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9" name="Oval 1828"/>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0" name="Oval 1829"/>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1" name="Oval 1830"/>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2" name="Oval 1831"/>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3" name="Oval 1832"/>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4" name="Oval 1833"/>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5" name="Oval 1834"/>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6" name="Oval 1835"/>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7" name="Oval 1836"/>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8" name="Oval 1837"/>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9" name="Oval 1838"/>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257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nodeType="clickEffect">
                                  <p:stCondLst>
                                    <p:cond delay="0"/>
                                  </p:stCondLst>
                                  <p:childTnLst>
                                    <p:animMotion origin="layout" path="M 3.88889E-6 -4.07407E-6 L 0.07309 0.29098 " pathEditMode="relative" rAng="0" ptsTypes="AA">
                                      <p:cBhvr>
                                        <p:cTn id="10" dur="2000" fill="hold"/>
                                        <p:tgtEl>
                                          <p:spTgt spid="1774"/>
                                        </p:tgtEl>
                                        <p:attrNameLst>
                                          <p:attrName>ppt_x</p:attrName>
                                          <p:attrName>ppt_y</p:attrName>
                                        </p:attrNameLst>
                                      </p:cBhvr>
                                      <p:rCtr x="3646" y="14537"/>
                                    </p:animMotion>
                                  </p:childTnLst>
                                </p:cTn>
                              </p:par>
                              <p:par>
                                <p:cTn id="11" presetID="42" presetClass="path" presetSubtype="0" accel="50000" decel="50000" fill="hold" nodeType="withEffect">
                                  <p:stCondLst>
                                    <p:cond delay="0"/>
                                  </p:stCondLst>
                                  <p:childTnLst>
                                    <p:animMotion origin="layout" path="M 3.88889E-6 -2.22222E-6 L 0.0809 0.26713 " pathEditMode="relative" rAng="0" ptsTypes="AA">
                                      <p:cBhvr>
                                        <p:cTn id="12" dur="2000" fill="hold"/>
                                        <p:tgtEl>
                                          <p:spTgt spid="1782"/>
                                        </p:tgtEl>
                                        <p:attrNameLst>
                                          <p:attrName>ppt_x</p:attrName>
                                          <p:attrName>ppt_y</p:attrName>
                                        </p:attrNameLst>
                                      </p:cBhvr>
                                      <p:rCtr x="4045" y="13356"/>
                                    </p:animMotion>
                                  </p:childTnLst>
                                </p:cTn>
                              </p:par>
                              <p:par>
                                <p:cTn id="13" presetID="42" presetClass="path" presetSubtype="0" accel="50000" decel="50000" fill="hold" nodeType="withEffect">
                                  <p:stCondLst>
                                    <p:cond delay="0"/>
                                  </p:stCondLst>
                                  <p:childTnLst>
                                    <p:animMotion origin="layout" path="M 2.77778E-7 1.48148E-6 L 0.0474 0.07222 " pathEditMode="relative" rAng="0" ptsTypes="AA">
                                      <p:cBhvr>
                                        <p:cTn id="14" dur="2000" fill="hold"/>
                                        <p:tgtEl>
                                          <p:spTgt spid="1783"/>
                                        </p:tgtEl>
                                        <p:attrNameLst>
                                          <p:attrName>ppt_x</p:attrName>
                                          <p:attrName>ppt_y</p:attrName>
                                        </p:attrNameLst>
                                      </p:cBhvr>
                                      <p:rCtr x="2361" y="3611"/>
                                    </p:animMotion>
                                  </p:childTnLst>
                                </p:cTn>
                              </p:par>
                              <p:par>
                                <p:cTn id="15" presetID="42" presetClass="path" presetSubtype="0" accel="50000" decel="50000" fill="hold" nodeType="withEffect">
                                  <p:stCondLst>
                                    <p:cond delay="0"/>
                                  </p:stCondLst>
                                  <p:childTnLst>
                                    <p:animMotion origin="layout" path="M 5E-6 1.48148E-6 L 0.07553 0.13565 " pathEditMode="relative" rAng="0" ptsTypes="AA">
                                      <p:cBhvr>
                                        <p:cTn id="16" dur="2000" fill="hold"/>
                                        <p:tgtEl>
                                          <p:spTgt spid="1773"/>
                                        </p:tgtEl>
                                        <p:attrNameLst>
                                          <p:attrName>ppt_x</p:attrName>
                                          <p:attrName>ppt_y</p:attrName>
                                        </p:attrNameLst>
                                      </p:cBhvr>
                                      <p:rCtr x="3767" y="6782"/>
                                    </p:animMotion>
                                  </p:childTnLst>
                                </p:cTn>
                              </p:par>
                              <p:par>
                                <p:cTn id="17" presetID="42" presetClass="path" presetSubtype="0" accel="50000" decel="50000" fill="hold" nodeType="withEffect">
                                  <p:stCondLst>
                                    <p:cond delay="0"/>
                                  </p:stCondLst>
                                  <p:childTnLst>
                                    <p:animMotion origin="layout" path="M 5E-6 -4.44444E-6 L 0.00782 0.04306 " pathEditMode="relative" rAng="0" ptsTypes="AA">
                                      <p:cBhvr>
                                        <p:cTn id="18" dur="2000" fill="hold"/>
                                        <p:tgtEl>
                                          <p:spTgt spid="1790"/>
                                        </p:tgtEl>
                                        <p:attrNameLst>
                                          <p:attrName>ppt_x</p:attrName>
                                          <p:attrName>ppt_y</p:attrName>
                                        </p:attrNameLst>
                                      </p:cBhvr>
                                      <p:rCtr x="382" y="2153"/>
                                    </p:animMotion>
                                  </p:childTnLst>
                                </p:cTn>
                              </p:par>
                              <p:par>
                                <p:cTn id="19" presetID="42" presetClass="path" presetSubtype="0" accel="50000" decel="50000" fill="hold" nodeType="withEffect">
                                  <p:stCondLst>
                                    <p:cond delay="0"/>
                                  </p:stCondLst>
                                  <p:childTnLst>
                                    <p:animMotion origin="layout" path="M 3.05556E-6 4.44444E-6 L 0.12812 -0.0132 " pathEditMode="relative" rAng="0" ptsTypes="AA">
                                      <p:cBhvr>
                                        <p:cTn id="20" dur="2000" fill="hold"/>
                                        <p:tgtEl>
                                          <p:spTgt spid="1784"/>
                                        </p:tgtEl>
                                        <p:attrNameLst>
                                          <p:attrName>ppt_x</p:attrName>
                                          <p:attrName>ppt_y</p:attrName>
                                        </p:attrNameLst>
                                      </p:cBhvr>
                                      <p:rCtr x="6406" y="-671"/>
                                    </p:animMotion>
                                  </p:childTnLst>
                                </p:cTn>
                              </p:par>
                              <p:par>
                                <p:cTn id="21" presetID="42" presetClass="path" presetSubtype="0" accel="50000" decel="50000" fill="hold" nodeType="withEffect">
                                  <p:stCondLst>
                                    <p:cond delay="0"/>
                                  </p:stCondLst>
                                  <p:childTnLst>
                                    <p:animMotion origin="layout" path="M 5.55556E-7 3.7037E-7 L -0.025 0.04884 " pathEditMode="relative" rAng="0" ptsTypes="AA">
                                      <p:cBhvr>
                                        <p:cTn id="22" dur="2000" fill="hold"/>
                                        <p:tgtEl>
                                          <p:spTgt spid="1789"/>
                                        </p:tgtEl>
                                        <p:attrNameLst>
                                          <p:attrName>ppt_x</p:attrName>
                                          <p:attrName>ppt_y</p:attrName>
                                        </p:attrNameLst>
                                      </p:cBhvr>
                                      <p:rCtr x="-1250" y="2431"/>
                                    </p:animMotion>
                                  </p:childTnLst>
                                </p:cTn>
                              </p:par>
                              <p:par>
                                <p:cTn id="23" presetID="42" presetClass="path" presetSubtype="0" accel="50000" decel="50000" fill="hold" nodeType="withEffect">
                                  <p:stCondLst>
                                    <p:cond delay="0"/>
                                  </p:stCondLst>
                                  <p:childTnLst>
                                    <p:animMotion origin="layout" path="M -2.5E-6 -3.33333E-6 L 0.00278 -0.03217 " pathEditMode="relative" rAng="0" ptsTypes="AA">
                                      <p:cBhvr>
                                        <p:cTn id="24" dur="2000" fill="hold"/>
                                        <p:tgtEl>
                                          <p:spTgt spid="1778"/>
                                        </p:tgtEl>
                                        <p:attrNameLst>
                                          <p:attrName>ppt_x</p:attrName>
                                          <p:attrName>ppt_y</p:attrName>
                                        </p:attrNameLst>
                                      </p:cBhvr>
                                      <p:rCtr x="139" y="-1620"/>
                                    </p:animMotion>
                                  </p:childTnLst>
                                </p:cTn>
                              </p:par>
                              <p:par>
                                <p:cTn id="25" presetID="42" presetClass="path" presetSubtype="0" accel="50000" decel="50000" fill="hold" nodeType="withEffect">
                                  <p:stCondLst>
                                    <p:cond delay="0"/>
                                  </p:stCondLst>
                                  <p:childTnLst>
                                    <p:animMotion origin="layout" path="M -4.72222E-6 1.85185E-6 L -0.03576 -0.04653 " pathEditMode="relative" rAng="0" ptsTypes="AA">
                                      <p:cBhvr>
                                        <p:cTn id="26" dur="2000" fill="hold"/>
                                        <p:tgtEl>
                                          <p:spTgt spid="1787"/>
                                        </p:tgtEl>
                                        <p:attrNameLst>
                                          <p:attrName>ppt_x</p:attrName>
                                          <p:attrName>ppt_y</p:attrName>
                                        </p:attrNameLst>
                                      </p:cBhvr>
                                      <p:rCtr x="-1788" y="-2338"/>
                                    </p:animMotion>
                                  </p:childTnLst>
                                </p:cTn>
                              </p:par>
                              <p:par>
                                <p:cTn id="27" presetID="42" presetClass="path" presetSubtype="0" accel="50000" decel="50000" fill="hold" nodeType="withEffect">
                                  <p:stCondLst>
                                    <p:cond delay="0"/>
                                  </p:stCondLst>
                                  <p:childTnLst>
                                    <p:animMotion origin="layout" path="M -4.16667E-6 1.85185E-6 L -0.02395 -0.10834 " pathEditMode="relative" rAng="0" ptsTypes="AA">
                                      <p:cBhvr>
                                        <p:cTn id="28" dur="2000" fill="hold"/>
                                        <p:tgtEl>
                                          <p:spTgt spid="1775"/>
                                        </p:tgtEl>
                                        <p:attrNameLst>
                                          <p:attrName>ppt_x</p:attrName>
                                          <p:attrName>ppt_y</p:attrName>
                                        </p:attrNameLst>
                                      </p:cBhvr>
                                      <p:rCtr x="-1198" y="-5417"/>
                                    </p:animMotion>
                                  </p:childTnLst>
                                </p:cTn>
                              </p:par>
                              <p:par>
                                <p:cTn id="29" presetID="42" presetClass="path" presetSubtype="0" accel="50000" decel="50000" fill="hold" nodeType="withEffect">
                                  <p:stCondLst>
                                    <p:cond delay="0"/>
                                  </p:stCondLst>
                                  <p:childTnLst>
                                    <p:animMotion origin="layout" path="M 2.77778E-7 1.11111E-6 L -0.04809 -0.225 " pathEditMode="relative" rAng="0" ptsTypes="AA">
                                      <p:cBhvr>
                                        <p:cTn id="30" dur="2000" fill="hold"/>
                                        <p:tgtEl>
                                          <p:spTgt spid="1791"/>
                                        </p:tgtEl>
                                        <p:attrNameLst>
                                          <p:attrName>ppt_x</p:attrName>
                                          <p:attrName>ppt_y</p:attrName>
                                        </p:attrNameLst>
                                      </p:cBhvr>
                                      <p:rCtr x="-2413" y="-11250"/>
                                    </p:animMotion>
                                  </p:childTnLst>
                                </p:cTn>
                              </p:par>
                              <p:par>
                                <p:cTn id="31" presetID="42" presetClass="path" presetSubtype="0" accel="50000" decel="50000" fill="hold" nodeType="withEffect">
                                  <p:stCondLst>
                                    <p:cond delay="0"/>
                                  </p:stCondLst>
                                  <p:childTnLst>
                                    <p:animMotion origin="layout" path="M 3.33333E-6 0 L -0.01164 -0.27269 " pathEditMode="relative" rAng="0" ptsTypes="AA">
                                      <p:cBhvr>
                                        <p:cTn id="32" dur="2000" fill="hold"/>
                                        <p:tgtEl>
                                          <p:spTgt spid="1781"/>
                                        </p:tgtEl>
                                        <p:attrNameLst>
                                          <p:attrName>ppt_x</p:attrName>
                                          <p:attrName>ppt_y</p:attrName>
                                        </p:attrNameLst>
                                      </p:cBhvr>
                                      <p:rCtr x="-590" y="-13634"/>
                                    </p:animMotion>
                                  </p:childTnLst>
                                </p:cTn>
                              </p:par>
                              <p:par>
                                <p:cTn id="33" presetID="42" presetClass="path" presetSubtype="0" accel="50000" decel="50000" fill="hold" nodeType="withEffect">
                                  <p:stCondLst>
                                    <p:cond delay="0"/>
                                  </p:stCondLst>
                                  <p:childTnLst>
                                    <p:animMotion origin="layout" path="M 5E-6 1.48148E-6 L 0.03039 -0.16435 " pathEditMode="relative" rAng="0" ptsTypes="AA">
                                      <p:cBhvr>
                                        <p:cTn id="34" dur="2000" fill="hold"/>
                                        <p:tgtEl>
                                          <p:spTgt spid="1788"/>
                                        </p:tgtEl>
                                        <p:attrNameLst>
                                          <p:attrName>ppt_x</p:attrName>
                                          <p:attrName>ppt_y</p:attrName>
                                        </p:attrNameLst>
                                      </p:cBhvr>
                                      <p:rCtr x="1510" y="-8218"/>
                                    </p:animMotion>
                                  </p:childTnLst>
                                </p:cTn>
                              </p:par>
                              <p:par>
                                <p:cTn id="35" presetID="42" presetClass="path" presetSubtype="0" accel="50000" decel="50000" fill="hold" nodeType="withEffect">
                                  <p:stCondLst>
                                    <p:cond delay="0"/>
                                  </p:stCondLst>
                                  <p:childTnLst>
                                    <p:animMotion origin="layout" path="M 0 -2.22222E-6 L 0.02222 -0.06782 " pathEditMode="relative" rAng="0" ptsTypes="AA">
                                      <p:cBhvr>
                                        <p:cTn id="36" dur="2000" fill="hold"/>
                                        <p:tgtEl>
                                          <p:spTgt spid="1786"/>
                                        </p:tgtEl>
                                        <p:attrNameLst>
                                          <p:attrName>ppt_x</p:attrName>
                                          <p:attrName>ppt_y</p:attrName>
                                        </p:attrNameLst>
                                      </p:cBhvr>
                                      <p:rCtr x="1111" y="-3403"/>
                                    </p:animMotion>
                                  </p:childTnLst>
                                </p:cTn>
                              </p:par>
                              <p:par>
                                <p:cTn id="37" presetID="42" presetClass="path" presetSubtype="0" accel="50000" decel="50000" fill="hold" nodeType="withEffect">
                                  <p:stCondLst>
                                    <p:cond delay="0"/>
                                  </p:stCondLst>
                                  <p:childTnLst>
                                    <p:animMotion origin="layout" path="M 0 3.7037E-7 L 0.11875 -0.13704 " pathEditMode="relative" rAng="0" ptsTypes="AA">
                                      <p:cBhvr>
                                        <p:cTn id="38" dur="2000" fill="hold"/>
                                        <p:tgtEl>
                                          <p:spTgt spid="1785"/>
                                        </p:tgtEl>
                                        <p:attrNameLst>
                                          <p:attrName>ppt_x</p:attrName>
                                          <p:attrName>ppt_y</p:attrName>
                                        </p:attrNameLst>
                                      </p:cBhvr>
                                      <p:rCtr x="5937" y="-6852"/>
                                    </p:animMotion>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52579">
                                            <p:txEl>
                                              <p:pRg st="1" end="1"/>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42" presetClass="path" presetSubtype="0" accel="50000" decel="50000" fill="hold" nodeType="clickEffect">
                                  <p:stCondLst>
                                    <p:cond delay="0"/>
                                  </p:stCondLst>
                                  <p:childTnLst>
                                    <p:animMotion origin="layout" path="M 3.88889E-6 2.59259E-6 L 0.15347 0.02384 " pathEditMode="relative" rAng="0" ptsTypes="AA">
                                      <p:cBhvr>
                                        <p:cTn id="46" dur="2000" fill="hold"/>
                                        <p:tgtEl>
                                          <p:spTgt spid="4"/>
                                        </p:tgtEl>
                                        <p:attrNameLst>
                                          <p:attrName>ppt_x</p:attrName>
                                          <p:attrName>ppt_y</p:attrName>
                                        </p:attrNameLst>
                                      </p:cBhvr>
                                      <p:rCtr x="7674" y="1181"/>
                                    </p:animMotion>
                                  </p:childTnLst>
                                </p:cTn>
                              </p:par>
                              <p:par>
                                <p:cTn id="47" presetID="35" presetClass="path" presetSubtype="0" accel="50000" decel="50000" fill="hold" nodeType="withEffect">
                                  <p:stCondLst>
                                    <p:cond delay="0"/>
                                  </p:stCondLst>
                                  <p:childTnLst>
                                    <p:animMotion origin="layout" path="M 3.05556E-6 -3.7037E-7 L 0.10538 -0.04306 " pathEditMode="relative" rAng="0" ptsTypes="AA">
                                      <p:cBhvr>
                                        <p:cTn id="48" dur="2000" fill="hold"/>
                                        <p:tgtEl>
                                          <p:spTgt spid="888"/>
                                        </p:tgtEl>
                                        <p:attrNameLst>
                                          <p:attrName>ppt_x</p:attrName>
                                          <p:attrName>ppt_y</p:attrName>
                                        </p:attrNameLst>
                                      </p:cBhvr>
                                      <p:rCtr x="5260" y="-2153"/>
                                    </p:animMotion>
                                  </p:childTnLst>
                                </p:cTn>
                              </p:par>
                              <p:par>
                                <p:cTn id="49" presetID="8" presetClass="emph" presetSubtype="0" fill="hold" nodeType="withEffect">
                                  <p:stCondLst>
                                    <p:cond delay="900"/>
                                  </p:stCondLst>
                                  <p:childTnLst>
                                    <p:animRot by="1800000">
                                      <p:cBhvr>
                                        <p:cTn id="50" dur="900" fill="hold"/>
                                        <p:tgtEl>
                                          <p:spTgt spid="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2579" grpId="0" uiExpand="1"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Molecular Diffusion Quantified</a:t>
            </a:r>
          </a:p>
        </p:txBody>
      </p:sp>
      <p:sp>
        <p:nvSpPr>
          <p:cNvPr id="5" name="TextBox 4"/>
          <p:cNvSpPr txBox="1"/>
          <p:nvPr/>
        </p:nvSpPr>
        <p:spPr>
          <a:xfrm>
            <a:off x="2593352" y="2041739"/>
            <a:ext cx="6661824" cy="523220"/>
          </a:xfrm>
          <a:prstGeom prst="rect">
            <a:avLst/>
          </a:prstGeom>
          <a:noFill/>
        </p:spPr>
        <p:txBody>
          <a:bodyPr wrap="none" rtlCol="0">
            <a:spAutoFit/>
          </a:bodyPr>
          <a:lstStyle/>
          <a:p>
            <a:r>
              <a:rPr lang="en-US" dirty="0"/>
              <a:t>Einstein relation (</a:t>
            </a:r>
            <a:r>
              <a:rPr lang="de-DE" dirty="0"/>
              <a:t>by </a:t>
            </a:r>
            <a:r>
              <a:rPr lang="de-DE" dirty="0">
                <a:hlinkClick r:id="rId8" tooltip="Albert Einstein"/>
              </a:rPr>
              <a:t>Albert Einstein</a:t>
            </a:r>
            <a:r>
              <a:rPr lang="de-DE" dirty="0"/>
              <a:t> in 1905)</a:t>
            </a:r>
            <a:endParaRPr lang="en-US" dirty="0"/>
          </a:p>
        </p:txBody>
      </p:sp>
      <p:pic>
        <p:nvPicPr>
          <p:cNvPr id="774156" name="Picture 12"/>
          <p:cNvPicPr>
            <a:picLocks noChangeAspect="1" noChangeArrowheads="1"/>
          </p:cNvPicPr>
          <p:nvPr/>
        </p:nvPicPr>
        <p:blipFill>
          <a:blip r:embed="rId9" cstate="print"/>
          <a:srcRect/>
          <a:stretch>
            <a:fillRect/>
          </a:stretch>
        </p:blipFill>
        <p:spPr bwMode="auto">
          <a:xfrm>
            <a:off x="2671975" y="2659489"/>
            <a:ext cx="1571625" cy="447675"/>
          </a:xfrm>
          <a:prstGeom prst="rect">
            <a:avLst/>
          </a:prstGeom>
          <a:noFill/>
          <a:ln w="9525">
            <a:noFill/>
            <a:miter lim="800000"/>
            <a:headEnd/>
            <a:tailEnd/>
          </a:ln>
          <a:effectLst/>
        </p:spPr>
      </p:pic>
      <p:pic>
        <p:nvPicPr>
          <p:cNvPr id="774157" name="Picture 13"/>
          <p:cNvPicPr>
            <a:picLocks noChangeAspect="1" noChangeArrowheads="1"/>
          </p:cNvPicPr>
          <p:nvPr/>
        </p:nvPicPr>
        <p:blipFill>
          <a:blip r:embed="rId10" cstate="print"/>
          <a:srcRect/>
          <a:stretch>
            <a:fillRect/>
          </a:stretch>
        </p:blipFill>
        <p:spPr bwMode="auto">
          <a:xfrm>
            <a:off x="2635568" y="3236174"/>
            <a:ext cx="1724025" cy="285750"/>
          </a:xfrm>
          <a:prstGeom prst="rect">
            <a:avLst/>
          </a:prstGeom>
          <a:noFill/>
          <a:ln w="9525">
            <a:noFill/>
            <a:miter lim="800000"/>
            <a:headEnd/>
            <a:tailEnd/>
          </a:ln>
          <a:effectLst/>
        </p:spPr>
      </p:pic>
      <p:pic>
        <p:nvPicPr>
          <p:cNvPr id="774158" name="Picture 14 1"/>
          <p:cNvPicPr>
            <a:picLocks noChangeAspect="1" noChangeArrowheads="1"/>
          </p:cNvPicPr>
          <p:nvPr/>
        </p:nvPicPr>
        <p:blipFill>
          <a:blip r:embed="rId11" cstate="print"/>
          <a:srcRect/>
          <a:stretch>
            <a:fillRect/>
          </a:stretch>
        </p:blipFill>
        <p:spPr bwMode="auto">
          <a:xfrm>
            <a:off x="2956560" y="3690517"/>
            <a:ext cx="1219200" cy="428625"/>
          </a:xfrm>
          <a:prstGeom prst="rect">
            <a:avLst/>
          </a:prstGeom>
          <a:noFill/>
          <a:ln w="9525">
            <a:noFill/>
            <a:miter lim="800000"/>
            <a:headEnd/>
            <a:tailEnd/>
          </a:ln>
          <a:effectLst/>
        </p:spPr>
      </p:pic>
      <p:sp>
        <p:nvSpPr>
          <p:cNvPr id="18" name="TextBox 17"/>
          <p:cNvSpPr txBox="1"/>
          <p:nvPr/>
        </p:nvSpPr>
        <p:spPr>
          <a:xfrm>
            <a:off x="4599517" y="3104731"/>
            <a:ext cx="2278637" cy="400110"/>
          </a:xfrm>
          <a:prstGeom prst="rect">
            <a:avLst/>
          </a:prstGeom>
          <a:noFill/>
        </p:spPr>
        <p:txBody>
          <a:bodyPr wrap="none" rtlCol="0">
            <a:spAutoFit/>
          </a:bodyPr>
          <a:lstStyle/>
          <a:p>
            <a:r>
              <a:rPr lang="en-US" sz="2000" dirty="0"/>
              <a:t>Avogadro’s constant</a:t>
            </a:r>
          </a:p>
        </p:txBody>
      </p:sp>
      <p:sp>
        <p:nvSpPr>
          <p:cNvPr id="19" name="TextBox 18"/>
          <p:cNvSpPr txBox="1"/>
          <p:nvPr/>
        </p:nvSpPr>
        <p:spPr>
          <a:xfrm>
            <a:off x="4560570" y="2647529"/>
            <a:ext cx="2395464" cy="400110"/>
          </a:xfrm>
          <a:prstGeom prst="rect">
            <a:avLst/>
          </a:prstGeom>
          <a:noFill/>
        </p:spPr>
        <p:txBody>
          <a:bodyPr wrap="none" rtlCol="0">
            <a:spAutoFit/>
          </a:bodyPr>
          <a:lstStyle/>
          <a:p>
            <a:r>
              <a:rPr lang="en-US" sz="2000" dirty="0"/>
              <a:t>Boltzmann’s constant</a:t>
            </a:r>
          </a:p>
        </p:txBody>
      </p:sp>
      <p:sp>
        <p:nvSpPr>
          <p:cNvPr id="20" name="TextBox 19"/>
          <p:cNvSpPr txBox="1"/>
          <p:nvPr/>
        </p:nvSpPr>
        <p:spPr>
          <a:xfrm>
            <a:off x="240030" y="6272959"/>
            <a:ext cx="8904297" cy="523220"/>
          </a:xfrm>
          <a:prstGeom prst="rect">
            <a:avLst/>
          </a:prstGeom>
          <a:noFill/>
        </p:spPr>
        <p:txBody>
          <a:bodyPr wrap="none" rtlCol="0">
            <a:spAutoFit/>
          </a:bodyPr>
          <a:lstStyle/>
          <a:p>
            <a:r>
              <a:rPr lang="en-US" dirty="0"/>
              <a:t>For Al(OH)</a:t>
            </a:r>
            <a:r>
              <a:rPr lang="en-US" baseline="-25000" dirty="0"/>
              <a:t>3</a:t>
            </a:r>
            <a:r>
              <a:rPr lang="en-US" dirty="0"/>
              <a:t> the molecular diffusion coefficient is 10</a:t>
            </a:r>
            <a:r>
              <a:rPr lang="en-US" baseline="30000" dirty="0"/>
              <a:t>-9</a:t>
            </a:r>
            <a:r>
              <a:rPr lang="en-US" dirty="0"/>
              <a:t> m</a:t>
            </a:r>
            <a:r>
              <a:rPr lang="en-US" baseline="30000" dirty="0"/>
              <a:t>2</a:t>
            </a:r>
            <a:r>
              <a:rPr lang="en-US" dirty="0"/>
              <a:t>/s</a:t>
            </a:r>
          </a:p>
        </p:txBody>
      </p:sp>
      <p:sp>
        <p:nvSpPr>
          <p:cNvPr id="21" name="TextBox 20"/>
          <p:cNvSpPr txBox="1"/>
          <p:nvPr/>
        </p:nvSpPr>
        <p:spPr>
          <a:xfrm rot="19923595">
            <a:off x="4549140" y="4217670"/>
            <a:ext cx="1726691" cy="369332"/>
          </a:xfrm>
          <a:prstGeom prst="rect">
            <a:avLst/>
          </a:prstGeom>
          <a:noFill/>
        </p:spPr>
        <p:txBody>
          <a:bodyPr wrap="none" rtlCol="0">
            <a:spAutoFit/>
          </a:bodyPr>
          <a:lstStyle/>
          <a:p>
            <a:r>
              <a:rPr lang="en-US" sz="1800" dirty="0"/>
              <a:t>Temperature (K)</a:t>
            </a:r>
          </a:p>
        </p:txBody>
      </p:sp>
      <p:sp>
        <p:nvSpPr>
          <p:cNvPr id="22" name="TextBox 21"/>
          <p:cNvSpPr txBox="1"/>
          <p:nvPr/>
        </p:nvSpPr>
        <p:spPr>
          <a:xfrm rot="19868239">
            <a:off x="3920489" y="4087708"/>
            <a:ext cx="2395464" cy="400110"/>
          </a:xfrm>
          <a:prstGeom prst="rect">
            <a:avLst/>
          </a:prstGeom>
          <a:noFill/>
        </p:spPr>
        <p:txBody>
          <a:bodyPr wrap="none" rtlCol="0">
            <a:spAutoFit/>
          </a:bodyPr>
          <a:lstStyle/>
          <a:p>
            <a:r>
              <a:rPr lang="en-US" sz="2000" dirty="0"/>
              <a:t>Boltzmann’s constant</a:t>
            </a:r>
          </a:p>
        </p:txBody>
      </p:sp>
      <p:sp>
        <p:nvSpPr>
          <p:cNvPr id="23" name="TextBox 22"/>
          <p:cNvSpPr txBox="1"/>
          <p:nvPr/>
        </p:nvSpPr>
        <p:spPr>
          <a:xfrm rot="19923595">
            <a:off x="5354015" y="4057650"/>
            <a:ext cx="2242922" cy="369332"/>
          </a:xfrm>
          <a:prstGeom prst="rect">
            <a:avLst/>
          </a:prstGeom>
          <a:noFill/>
        </p:spPr>
        <p:txBody>
          <a:bodyPr wrap="none" rtlCol="0">
            <a:spAutoFit/>
          </a:bodyPr>
          <a:lstStyle/>
          <a:p>
            <a:r>
              <a:rPr lang="en-US" sz="1800" dirty="0"/>
              <a:t>Density of the particle</a:t>
            </a:r>
          </a:p>
        </p:txBody>
      </p:sp>
      <p:sp>
        <p:nvSpPr>
          <p:cNvPr id="24" name="TextBox 23"/>
          <p:cNvSpPr txBox="1"/>
          <p:nvPr/>
        </p:nvSpPr>
        <p:spPr>
          <a:xfrm rot="19923595">
            <a:off x="5805247" y="4103370"/>
            <a:ext cx="2071977" cy="369332"/>
          </a:xfrm>
          <a:prstGeom prst="rect">
            <a:avLst/>
          </a:prstGeom>
          <a:noFill/>
        </p:spPr>
        <p:txBody>
          <a:bodyPr wrap="none" rtlCol="0">
            <a:spAutoFit/>
          </a:bodyPr>
          <a:lstStyle/>
          <a:p>
            <a:r>
              <a:rPr lang="en-US" sz="1800" dirty="0"/>
              <a:t>Avogadro’s constant</a:t>
            </a:r>
          </a:p>
        </p:txBody>
      </p:sp>
      <p:sp>
        <p:nvSpPr>
          <p:cNvPr id="25" name="TextBox 24"/>
          <p:cNvSpPr txBox="1"/>
          <p:nvPr/>
        </p:nvSpPr>
        <p:spPr>
          <a:xfrm>
            <a:off x="5554182" y="5772150"/>
            <a:ext cx="1819729" cy="369332"/>
          </a:xfrm>
          <a:prstGeom prst="rect">
            <a:avLst/>
          </a:prstGeom>
          <a:noFill/>
        </p:spPr>
        <p:txBody>
          <a:bodyPr wrap="none" rtlCol="0">
            <a:spAutoFit/>
          </a:bodyPr>
          <a:lstStyle/>
          <a:p>
            <a:r>
              <a:rPr lang="en-US" sz="1800" dirty="0"/>
              <a:t>Molecular weight</a:t>
            </a:r>
          </a:p>
        </p:txBody>
      </p:sp>
      <p:sp>
        <p:nvSpPr>
          <p:cNvPr id="26" name="TextBox 25"/>
          <p:cNvSpPr txBox="1"/>
          <p:nvPr/>
        </p:nvSpPr>
        <p:spPr>
          <a:xfrm>
            <a:off x="2628102" y="5863590"/>
            <a:ext cx="2403222" cy="369332"/>
          </a:xfrm>
          <a:prstGeom prst="rect">
            <a:avLst/>
          </a:prstGeom>
          <a:noFill/>
        </p:spPr>
        <p:txBody>
          <a:bodyPr wrap="none" rtlCol="0">
            <a:spAutoFit/>
          </a:bodyPr>
          <a:lstStyle/>
          <a:p>
            <a:r>
              <a:rPr lang="en-US" sz="1800" dirty="0"/>
              <a:t>Fluid dynamic viscosity</a:t>
            </a:r>
          </a:p>
        </p:txBody>
      </p:sp>
      <p:sp>
        <p:nvSpPr>
          <p:cNvPr id="28" name="Oval 27"/>
          <p:cNvSpPr/>
          <p:nvPr/>
        </p:nvSpPr>
        <p:spPr bwMode="auto">
          <a:xfrm>
            <a:off x="2030095" y="2325443"/>
            <a:ext cx="348654" cy="404403"/>
          </a:xfrm>
          <a:prstGeom prst="ellipse">
            <a:avLst/>
          </a:prstGeom>
          <a:noFill/>
          <a:ln w="12700" cap="flat" cmpd="sng" algn="ctr">
            <a:solidFill>
              <a:schemeClr val="accent4"/>
            </a:solidFill>
            <a:prstDash val="solid"/>
            <a:round/>
            <a:headEnd type="none" w="lg" len="med"/>
            <a:tailEnd type="none" w="lg"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9" name="Freeform 28"/>
          <p:cNvSpPr/>
          <p:nvPr/>
        </p:nvSpPr>
        <p:spPr bwMode="auto">
          <a:xfrm>
            <a:off x="2265846" y="2729845"/>
            <a:ext cx="817922" cy="2803207"/>
          </a:xfrm>
          <a:custGeom>
            <a:avLst/>
            <a:gdLst>
              <a:gd name="connsiteX0" fmla="*/ 419878 w 1189654"/>
              <a:gd name="connsiteY0" fmla="*/ 2836506 h 2836506"/>
              <a:gd name="connsiteX1" fmla="*/ 1119674 w 1189654"/>
              <a:gd name="connsiteY1" fmla="*/ 1987420 h 2836506"/>
              <a:gd name="connsiteX2" fmla="*/ 0 w 1189654"/>
              <a:gd name="connsiteY2" fmla="*/ 0 h 2836506"/>
            </a:gdLst>
            <a:ahLst/>
            <a:cxnLst>
              <a:cxn ang="0">
                <a:pos x="connsiteX0" y="connsiteY0"/>
              </a:cxn>
              <a:cxn ang="0">
                <a:pos x="connsiteX1" y="connsiteY1"/>
              </a:cxn>
              <a:cxn ang="0">
                <a:pos x="connsiteX2" y="connsiteY2"/>
              </a:cxn>
            </a:cxnLst>
            <a:rect l="l" t="t" r="r" b="b"/>
            <a:pathLst>
              <a:path w="1189654" h="2836506">
                <a:moveTo>
                  <a:pt x="419878" y="2836506"/>
                </a:moveTo>
                <a:cubicBezTo>
                  <a:pt x="804766" y="2648338"/>
                  <a:pt x="1189654" y="2460171"/>
                  <a:pt x="1119674" y="1987420"/>
                </a:cubicBezTo>
                <a:cubicBezTo>
                  <a:pt x="1049694" y="1514669"/>
                  <a:pt x="524847" y="757334"/>
                  <a:pt x="0" y="0"/>
                </a:cubicBezTo>
              </a:path>
            </a:pathLst>
          </a:custGeom>
          <a:noFill/>
          <a:ln w="25400" cap="flat" cmpd="sng" algn="ctr">
            <a:solidFill>
              <a:schemeClr val="accent4"/>
            </a:solidFill>
            <a:prstDash val="solid"/>
            <a:round/>
            <a:headEnd type="none" w="lg" len="med"/>
            <a:tailEnd type="triangl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7" name="Oval 26"/>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4" name="Picture 3">
            <a:extLst>
              <a:ext uri="{FF2B5EF4-FFF2-40B4-BE49-F238E27FC236}">
                <a16:creationId xmlns:a16="http://schemas.microsoft.com/office/drawing/2014/main" id="{50AA8CF3-DAE6-448D-B395-5A7FB1B70F79}"/>
              </a:ext>
            </a:extLst>
          </p:cNvPr>
          <p:cNvPicPr>
            <a:picLocks noChangeAspect="1"/>
          </p:cNvPicPr>
          <p:nvPr>
            <p:custDataLst>
              <p:tags r:id="rId1"/>
            </p:custDataLst>
          </p:nvPr>
        </p:nvPicPr>
        <p:blipFill>
          <a:blip r:embed="rId12" cstate="print">
            <a:extLst>
              <a:ext uri="{28A0092B-C50C-407E-A947-70E740481C1C}">
                <a14:useLocalDpi xmlns:a14="http://schemas.microsoft.com/office/drawing/2010/main" val="0"/>
              </a:ext>
            </a:extLst>
          </a:blip>
          <a:stretch>
            <a:fillRect/>
          </a:stretch>
        </p:blipFill>
        <p:spPr>
          <a:xfrm>
            <a:off x="145419" y="2099179"/>
            <a:ext cx="2199215" cy="548350"/>
          </a:xfrm>
          <a:prstGeom prst="rect">
            <a:avLst/>
          </a:prstGeom>
        </p:spPr>
      </p:pic>
      <p:pic>
        <p:nvPicPr>
          <p:cNvPr id="7" name="Picture 6">
            <a:extLst>
              <a:ext uri="{FF2B5EF4-FFF2-40B4-BE49-F238E27FC236}">
                <a16:creationId xmlns:a16="http://schemas.microsoft.com/office/drawing/2014/main" id="{5AC6734D-3836-4930-91C1-1CB7D75CB7C1}"/>
              </a:ext>
            </a:extLst>
          </p:cNvPr>
          <p:cNvPicPr>
            <a:picLocks noChangeAspect="1"/>
          </p:cNvPicPr>
          <p:nvPr>
            <p:custDataLst>
              <p:tags r:id="rId2"/>
            </p:custDataLst>
          </p:nvPr>
        </p:nvPicPr>
        <p:blipFill>
          <a:blip r:embed="rId13" cstate="print">
            <a:extLst>
              <a:ext uri="{28A0092B-C50C-407E-A947-70E740481C1C}">
                <a14:useLocalDpi xmlns:a14="http://schemas.microsoft.com/office/drawing/2010/main" val="0"/>
              </a:ext>
            </a:extLst>
          </a:blip>
          <a:stretch>
            <a:fillRect/>
          </a:stretch>
        </p:blipFill>
        <p:spPr>
          <a:xfrm>
            <a:off x="326169" y="3282389"/>
            <a:ext cx="1837714" cy="228571"/>
          </a:xfrm>
          <a:prstGeom prst="rect">
            <a:avLst/>
          </a:prstGeom>
        </p:spPr>
      </p:pic>
      <p:pic>
        <p:nvPicPr>
          <p:cNvPr id="17" name="Picture 16">
            <a:extLst>
              <a:ext uri="{FF2B5EF4-FFF2-40B4-BE49-F238E27FC236}">
                <a16:creationId xmlns:a16="http://schemas.microsoft.com/office/drawing/2014/main" id="{4C002E78-69E2-4E8B-9567-46FFF674E695}"/>
              </a:ext>
            </a:extLst>
          </p:cNvPr>
          <p:cNvPicPr>
            <a:picLocks noChangeAspect="1"/>
          </p:cNvPicPr>
          <p:nvPr>
            <p:custDataLst>
              <p:tags r:id="rId3"/>
            </p:custDataLst>
          </p:nvPr>
        </p:nvPicPr>
        <p:blipFill>
          <a:blip r:embed="rId14" cstate="print">
            <a:extLst>
              <a:ext uri="{28A0092B-C50C-407E-A947-70E740481C1C}">
                <a14:useLocalDpi xmlns:a14="http://schemas.microsoft.com/office/drawing/2010/main" val="0"/>
              </a:ext>
            </a:extLst>
          </a:blip>
          <a:stretch>
            <a:fillRect/>
          </a:stretch>
        </p:blipFill>
        <p:spPr>
          <a:xfrm>
            <a:off x="352082" y="3814776"/>
            <a:ext cx="2026667" cy="562286"/>
          </a:xfrm>
          <a:prstGeom prst="rect">
            <a:avLst/>
          </a:prstGeom>
        </p:spPr>
      </p:pic>
      <p:pic>
        <p:nvPicPr>
          <p:cNvPr id="31" name="Picture 30">
            <a:extLst>
              <a:ext uri="{FF2B5EF4-FFF2-40B4-BE49-F238E27FC236}">
                <a16:creationId xmlns:a16="http://schemas.microsoft.com/office/drawing/2014/main" id="{CCDE5BAC-43F9-4CBB-A4D6-94501EB2A8B1}"/>
              </a:ext>
            </a:extLst>
          </p:cNvPr>
          <p:cNvPicPr>
            <a:picLocks noChangeAspect="1"/>
          </p:cNvPicPr>
          <p:nvPr>
            <p:custDataLst>
              <p:tags r:id="rId4"/>
            </p:custDataLst>
          </p:nvPr>
        </p:nvPicPr>
        <p:blipFill>
          <a:blip r:embed="rId15" cstate="print">
            <a:extLst>
              <a:ext uri="{28A0092B-C50C-407E-A947-70E740481C1C}">
                <a14:useLocalDpi xmlns:a14="http://schemas.microsoft.com/office/drawing/2010/main" val="0"/>
              </a:ext>
            </a:extLst>
          </a:blip>
          <a:stretch>
            <a:fillRect/>
          </a:stretch>
        </p:blipFill>
        <p:spPr>
          <a:xfrm>
            <a:off x="468651" y="5173357"/>
            <a:ext cx="1999238" cy="696381"/>
          </a:xfrm>
          <a:prstGeom prst="rect">
            <a:avLst/>
          </a:prstGeom>
        </p:spPr>
      </p:pic>
      <p:pic>
        <p:nvPicPr>
          <p:cNvPr id="6" name="Picture 5">
            <a:extLst>
              <a:ext uri="{FF2B5EF4-FFF2-40B4-BE49-F238E27FC236}">
                <a16:creationId xmlns:a16="http://schemas.microsoft.com/office/drawing/2014/main" id="{99644201-D989-4385-8EC9-B0FC49ADA6CF}"/>
              </a:ext>
            </a:extLst>
          </p:cNvPr>
          <p:cNvPicPr>
            <a:picLocks noChangeAspect="1"/>
          </p:cNvPicPr>
          <p:nvPr>
            <p:custDataLst>
              <p:tags r:id="rId5"/>
            </p:custDataLst>
          </p:nvPr>
        </p:nvPicPr>
        <p:blipFill>
          <a:blip r:embed="rId16" cstate="print">
            <a:extLst>
              <a:ext uri="{28A0092B-C50C-407E-A947-70E740481C1C}">
                <a14:useLocalDpi xmlns:a14="http://schemas.microsoft.com/office/drawing/2010/main" val="0"/>
              </a:ext>
            </a:extLst>
          </a:blip>
          <a:stretch>
            <a:fillRect/>
          </a:stretch>
        </p:blipFill>
        <p:spPr>
          <a:xfrm>
            <a:off x="4229975" y="4816153"/>
            <a:ext cx="4147858" cy="824520"/>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0852" name="Rectangle 4"/>
          <p:cNvSpPr>
            <a:spLocks noGrp="1" noChangeArrowheads="1"/>
          </p:cNvSpPr>
          <p:nvPr>
            <p:ph type="title"/>
          </p:nvPr>
        </p:nvSpPr>
        <p:spPr/>
        <p:txBody>
          <a:bodyPr/>
          <a:lstStyle/>
          <a:p>
            <a:r>
              <a:rPr lang="en-US" sz="4000" dirty="0"/>
              <a:t>Turbulent Mixing so that Molecular Diffusion can finish the job</a:t>
            </a:r>
          </a:p>
        </p:txBody>
      </p:sp>
      <p:sp>
        <p:nvSpPr>
          <p:cNvPr id="590859" name="Text Box 11"/>
          <p:cNvSpPr txBox="1">
            <a:spLocks noChangeArrowheads="1"/>
          </p:cNvSpPr>
          <p:nvPr/>
        </p:nvSpPr>
        <p:spPr bwMode="auto">
          <a:xfrm>
            <a:off x="2980498" y="1550196"/>
            <a:ext cx="5861355" cy="954107"/>
          </a:xfrm>
          <a:prstGeom prst="rect">
            <a:avLst/>
          </a:prstGeom>
          <a:noFill/>
          <a:ln w="12700" algn="ctr">
            <a:noFill/>
            <a:miter lim="800000"/>
            <a:headEnd type="none" w="lg" len="med"/>
            <a:tailEnd type="none" w="lg" len="med"/>
          </a:ln>
          <a:effectLst/>
        </p:spPr>
        <p:txBody>
          <a:bodyPr wrap="square">
            <a:spAutoFit/>
          </a:bodyPr>
          <a:lstStyle/>
          <a:p>
            <a:r>
              <a:rPr lang="en-US" dirty="0"/>
              <a:t>Turbulence will mix to the </a:t>
            </a:r>
            <a:r>
              <a:rPr lang="en-US" dirty="0" err="1"/>
              <a:t>Kolmogorov</a:t>
            </a:r>
            <a:r>
              <a:rPr lang="en-US" dirty="0"/>
              <a:t> length scale</a:t>
            </a:r>
          </a:p>
        </p:txBody>
      </p:sp>
      <p:sp>
        <p:nvSpPr>
          <p:cNvPr id="590860" name="Text Box 12 1"/>
          <p:cNvSpPr txBox="1">
            <a:spLocks noChangeArrowheads="1"/>
          </p:cNvSpPr>
          <p:nvPr/>
        </p:nvSpPr>
        <p:spPr bwMode="auto">
          <a:xfrm>
            <a:off x="3039221" y="2943860"/>
            <a:ext cx="5649239" cy="523220"/>
          </a:xfrm>
          <a:prstGeom prst="rect">
            <a:avLst/>
          </a:prstGeom>
          <a:noFill/>
          <a:ln w="12700" algn="ctr">
            <a:noFill/>
            <a:miter lim="800000"/>
            <a:headEnd type="none" w="lg" len="med"/>
            <a:tailEnd type="none" w="lg" len="med"/>
          </a:ln>
          <a:effectLst/>
        </p:spPr>
        <p:txBody>
          <a:bodyPr wrap="none">
            <a:spAutoFit/>
          </a:bodyPr>
          <a:lstStyle/>
          <a:p>
            <a:r>
              <a:rPr lang="en-US" dirty="0"/>
              <a:t>Diffusion will mix this far in this time</a:t>
            </a:r>
          </a:p>
        </p:txBody>
      </p:sp>
      <p:sp>
        <p:nvSpPr>
          <p:cNvPr id="14" name="Text Box 12 2"/>
          <p:cNvSpPr txBox="1">
            <a:spLocks noChangeArrowheads="1"/>
          </p:cNvSpPr>
          <p:nvPr/>
        </p:nvSpPr>
        <p:spPr bwMode="auto">
          <a:xfrm>
            <a:off x="2980498" y="3724036"/>
            <a:ext cx="3966150" cy="523220"/>
          </a:xfrm>
          <a:prstGeom prst="rect">
            <a:avLst/>
          </a:prstGeom>
          <a:noFill/>
          <a:ln w="12700" algn="ctr">
            <a:noFill/>
            <a:miter lim="800000"/>
            <a:headEnd type="none" w="lg" len="med"/>
            <a:tailEnd type="none" w="lg" len="med"/>
          </a:ln>
          <a:effectLst/>
        </p:spPr>
        <p:txBody>
          <a:bodyPr wrap="none">
            <a:spAutoFit/>
          </a:bodyPr>
          <a:lstStyle/>
          <a:p>
            <a:r>
              <a:rPr lang="en-US" dirty="0"/>
              <a:t>Set the length scales equal</a:t>
            </a:r>
          </a:p>
        </p:txBody>
      </p:sp>
      <p:pic>
        <p:nvPicPr>
          <p:cNvPr id="590869" name="Picture 21"/>
          <p:cNvPicPr>
            <a:picLocks noChangeAspect="1" noChangeArrowheads="1"/>
          </p:cNvPicPr>
          <p:nvPr/>
        </p:nvPicPr>
        <p:blipFill>
          <a:blip r:embed="rId10" cstate="print"/>
          <a:srcRect/>
          <a:stretch>
            <a:fillRect/>
          </a:stretch>
        </p:blipFill>
        <p:spPr bwMode="auto">
          <a:xfrm>
            <a:off x="3141199" y="4327467"/>
            <a:ext cx="2691164" cy="2120049"/>
          </a:xfrm>
          <a:prstGeom prst="rect">
            <a:avLst/>
          </a:prstGeom>
          <a:noFill/>
          <a:ln w="9525">
            <a:noFill/>
            <a:miter lim="800000"/>
            <a:headEnd/>
            <a:tailEnd/>
          </a:ln>
          <a:effectLst/>
        </p:spPr>
      </p:pic>
      <p:sp>
        <p:nvSpPr>
          <p:cNvPr id="18" name="TextBox 17"/>
          <p:cNvSpPr txBox="1"/>
          <p:nvPr/>
        </p:nvSpPr>
        <p:spPr>
          <a:xfrm>
            <a:off x="5947795" y="4647501"/>
            <a:ext cx="3196206" cy="1200329"/>
          </a:xfrm>
          <a:prstGeom prst="rect">
            <a:avLst/>
          </a:prstGeom>
          <a:noFill/>
        </p:spPr>
        <p:txBody>
          <a:bodyPr wrap="square" rtlCol="0">
            <a:spAutoFit/>
          </a:bodyPr>
          <a:lstStyle/>
          <a:p>
            <a:r>
              <a:rPr lang="en-US" sz="2400" dirty="0"/>
              <a:t>If we use a 1 W/kg </a:t>
            </a:r>
            <a:r>
              <a:rPr lang="en-US" sz="2400" dirty="0" err="1"/>
              <a:t>micromix</a:t>
            </a:r>
            <a:r>
              <a:rPr lang="en-US" sz="2400" dirty="0"/>
              <a:t> event then diffusion will take 1 s</a:t>
            </a:r>
          </a:p>
        </p:txBody>
      </p:sp>
      <p:sp>
        <p:nvSpPr>
          <p:cNvPr id="19" name="Oval 18"/>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
        <p:nvSpPr>
          <p:cNvPr id="2" name="TextBox 1"/>
          <p:cNvSpPr txBox="1"/>
          <p:nvPr/>
        </p:nvSpPr>
        <p:spPr>
          <a:xfrm>
            <a:off x="414284" y="6359512"/>
            <a:ext cx="8354291" cy="523220"/>
          </a:xfrm>
          <a:prstGeom prst="rect">
            <a:avLst/>
          </a:prstGeom>
          <a:noFill/>
        </p:spPr>
        <p:txBody>
          <a:bodyPr wrap="square" rtlCol="0">
            <a:spAutoFit/>
          </a:bodyPr>
          <a:lstStyle/>
          <a:p>
            <a:r>
              <a:rPr lang="en-US" sz="1400" dirty="0"/>
              <a:t>This assumes that diffusion rather than shear is the dominant transport mechanism. Need to model collision time between clay particle and nanoparticle based on shear transport to determine whether shear or diffusion dominate. </a:t>
            </a:r>
          </a:p>
        </p:txBody>
      </p:sp>
      <p:sp>
        <p:nvSpPr>
          <p:cNvPr id="5" name="TextBox 4"/>
          <p:cNvSpPr txBox="1"/>
          <p:nvPr/>
        </p:nvSpPr>
        <p:spPr>
          <a:xfrm>
            <a:off x="2673689" y="2504303"/>
            <a:ext cx="6489277" cy="523220"/>
          </a:xfrm>
          <a:prstGeom prst="rect">
            <a:avLst/>
          </a:prstGeom>
          <a:noFill/>
        </p:spPr>
        <p:txBody>
          <a:bodyPr wrap="none" rtlCol="0">
            <a:spAutoFit/>
          </a:bodyPr>
          <a:lstStyle/>
          <a:p>
            <a:r>
              <a:rPr lang="en-US" dirty="0"/>
              <a:t>Perhaps should be to the outer viscous scale</a:t>
            </a:r>
          </a:p>
        </p:txBody>
      </p:sp>
      <p:pic>
        <p:nvPicPr>
          <p:cNvPr id="7" name="Picture 6">
            <a:extLst>
              <a:ext uri="{FF2B5EF4-FFF2-40B4-BE49-F238E27FC236}">
                <a16:creationId xmlns:a16="http://schemas.microsoft.com/office/drawing/2014/main" id="{CFC91116-109A-485B-87E5-225C4F0347A3}"/>
              </a:ext>
            </a:extLst>
          </p:cNvPr>
          <p:cNvPicPr>
            <a:picLocks noChangeAspect="1"/>
          </p:cNvPicPr>
          <p:nvPr>
            <p:custDataLst>
              <p:tags r:id="rId1"/>
            </p:custDataLst>
          </p:nvPr>
        </p:nvPicPr>
        <p:blipFill>
          <a:blip r:embed="rId11" cstate="print">
            <a:extLst>
              <a:ext uri="{28A0092B-C50C-407E-A947-70E740481C1C}">
                <a14:useLocalDpi xmlns:a14="http://schemas.microsoft.com/office/drawing/2010/main" val="0"/>
              </a:ext>
            </a:extLst>
          </a:blip>
          <a:stretch>
            <a:fillRect/>
          </a:stretch>
        </p:blipFill>
        <p:spPr>
          <a:xfrm>
            <a:off x="457200" y="1701801"/>
            <a:ext cx="1653430" cy="802502"/>
          </a:xfrm>
          <a:prstGeom prst="rect">
            <a:avLst/>
          </a:prstGeom>
        </p:spPr>
      </p:pic>
      <p:pic>
        <p:nvPicPr>
          <p:cNvPr id="9" name="Picture 8">
            <a:extLst>
              <a:ext uri="{FF2B5EF4-FFF2-40B4-BE49-F238E27FC236}">
                <a16:creationId xmlns:a16="http://schemas.microsoft.com/office/drawing/2014/main" id="{81841D0D-B8F1-4DAB-806A-FD39F0B3FD65}"/>
              </a:ext>
            </a:extLst>
          </p:cNvPr>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tretch>
            <a:fillRect/>
          </a:stretch>
        </p:blipFill>
        <p:spPr>
          <a:xfrm>
            <a:off x="187036" y="3137666"/>
            <a:ext cx="2629735" cy="246923"/>
          </a:xfrm>
          <a:prstGeom prst="rect">
            <a:avLst/>
          </a:prstGeom>
        </p:spPr>
      </p:pic>
      <p:pic>
        <p:nvPicPr>
          <p:cNvPr id="11" name="Picture 10">
            <a:extLst>
              <a:ext uri="{FF2B5EF4-FFF2-40B4-BE49-F238E27FC236}">
                <a16:creationId xmlns:a16="http://schemas.microsoft.com/office/drawing/2014/main" id="{1EABB6AA-15A4-4308-9423-475B42E58EBA}"/>
              </a:ext>
            </a:extLst>
          </p:cNvPr>
          <p:cNvPicPr>
            <a:picLocks noChangeAspect="1"/>
          </p:cNvPicPr>
          <p:nvPr>
            <p:custDataLst>
              <p:tags r:id="rId3"/>
            </p:custDataLst>
          </p:nvPr>
        </p:nvPicPr>
        <p:blipFill>
          <a:blip r:embed="rId13" cstate="print">
            <a:extLst>
              <a:ext uri="{28A0092B-C50C-407E-A947-70E740481C1C}">
                <a14:useLocalDpi xmlns:a14="http://schemas.microsoft.com/office/drawing/2010/main" val="0"/>
              </a:ext>
            </a:extLst>
          </a:blip>
          <a:stretch>
            <a:fillRect/>
          </a:stretch>
        </p:blipFill>
        <p:spPr>
          <a:xfrm>
            <a:off x="969071" y="3938579"/>
            <a:ext cx="982857" cy="227048"/>
          </a:xfrm>
          <a:prstGeom prst="rect">
            <a:avLst/>
          </a:prstGeom>
        </p:spPr>
      </p:pic>
      <p:pic>
        <p:nvPicPr>
          <p:cNvPr id="20" name="Picture 19">
            <a:extLst>
              <a:ext uri="{FF2B5EF4-FFF2-40B4-BE49-F238E27FC236}">
                <a16:creationId xmlns:a16="http://schemas.microsoft.com/office/drawing/2014/main" id="{E7D6E9F8-6466-4623-A169-E771C59A18FC}"/>
              </a:ext>
            </a:extLst>
          </p:cNvPr>
          <p:cNvPicPr>
            <a:picLocks noChangeAspect="1"/>
          </p:cNvPicPr>
          <p:nvPr>
            <p:custDataLst>
              <p:tags r:id="rId4"/>
            </p:custDataLst>
          </p:nvPr>
        </p:nvPicPr>
        <p:blipFill>
          <a:blip r:embed="rId14" cstate="print">
            <a:extLst>
              <a:ext uri="{28A0092B-C50C-407E-A947-70E740481C1C}">
                <a14:useLocalDpi xmlns:a14="http://schemas.microsoft.com/office/drawing/2010/main" val="0"/>
              </a:ext>
            </a:extLst>
          </a:blip>
          <a:stretch>
            <a:fillRect/>
          </a:stretch>
        </p:blipFill>
        <p:spPr>
          <a:xfrm>
            <a:off x="281854" y="4456453"/>
            <a:ext cx="2603458" cy="622683"/>
          </a:xfrm>
          <a:prstGeom prst="rect">
            <a:avLst/>
          </a:prstGeom>
        </p:spPr>
      </p:pic>
      <p:pic>
        <p:nvPicPr>
          <p:cNvPr id="22" name="Picture 21">
            <a:extLst>
              <a:ext uri="{FF2B5EF4-FFF2-40B4-BE49-F238E27FC236}">
                <a16:creationId xmlns:a16="http://schemas.microsoft.com/office/drawing/2014/main" id="{A48B9D55-95B5-4BA7-8437-0A9DF2BDF03A}"/>
              </a:ext>
            </a:extLst>
          </p:cNvPr>
          <p:cNvPicPr>
            <a:picLocks noChangeAspect="1"/>
          </p:cNvPicPr>
          <p:nvPr>
            <p:custDataLst>
              <p:tags r:id="rId5"/>
            </p:custDataLst>
          </p:nvPr>
        </p:nvPicPr>
        <p:blipFill>
          <a:blip r:embed="rId15" cstate="print">
            <a:extLst>
              <a:ext uri="{28A0092B-C50C-407E-A947-70E740481C1C}">
                <a14:useLocalDpi xmlns:a14="http://schemas.microsoft.com/office/drawing/2010/main" val="0"/>
              </a:ext>
            </a:extLst>
          </a:blip>
          <a:stretch>
            <a:fillRect/>
          </a:stretch>
        </p:blipFill>
        <p:spPr>
          <a:xfrm>
            <a:off x="381677" y="5369962"/>
            <a:ext cx="2294857" cy="760381"/>
          </a:xfrm>
          <a:prstGeom prst="rect">
            <a:avLst/>
          </a:prstGeom>
        </p:spPr>
      </p:pic>
      <p:pic>
        <p:nvPicPr>
          <p:cNvPr id="24" name="Picture 23">
            <a:extLst>
              <a:ext uri="{FF2B5EF4-FFF2-40B4-BE49-F238E27FC236}">
                <a16:creationId xmlns:a16="http://schemas.microsoft.com/office/drawing/2014/main" id="{F5B1AB0B-C0EC-4CC4-9B05-CD59AA208CDD}"/>
              </a:ext>
            </a:extLst>
          </p:cNvPr>
          <p:cNvPicPr>
            <a:picLocks noChangeAspect="1"/>
          </p:cNvPicPr>
          <p:nvPr>
            <p:custDataLst>
              <p:tags r:id="rId6"/>
            </p:custDataLst>
          </p:nvPr>
        </p:nvPicPr>
        <p:blipFill>
          <a:blip r:embed="rId16" cstate="print">
            <a:extLst>
              <a:ext uri="{28A0092B-C50C-407E-A947-70E740481C1C}">
                <a14:useLocalDpi xmlns:a14="http://schemas.microsoft.com/office/drawing/2010/main" val="0"/>
              </a:ext>
            </a:extLst>
          </a:blip>
          <a:stretch>
            <a:fillRect/>
          </a:stretch>
        </p:blipFill>
        <p:spPr>
          <a:xfrm>
            <a:off x="-3049479" y="3467080"/>
            <a:ext cx="2780952" cy="707048"/>
          </a:xfrm>
          <a:prstGeom prst="rect">
            <a:avLst/>
          </a:prstGeom>
        </p:spPr>
      </p:pic>
      <p:pic>
        <p:nvPicPr>
          <p:cNvPr id="26" name="Picture 25">
            <a:extLst>
              <a:ext uri="{FF2B5EF4-FFF2-40B4-BE49-F238E27FC236}">
                <a16:creationId xmlns:a16="http://schemas.microsoft.com/office/drawing/2014/main" id="{D8F56FD7-C8AC-4CDF-8458-07C6E5A8633B}"/>
              </a:ext>
            </a:extLst>
          </p:cNvPr>
          <p:cNvPicPr>
            <a:picLocks noChangeAspect="1"/>
          </p:cNvPicPr>
          <p:nvPr>
            <p:custDataLst>
              <p:tags r:id="rId7"/>
            </p:custDataLst>
          </p:nvPr>
        </p:nvPicPr>
        <p:blipFill>
          <a:blip r:embed="rId17" cstate="print">
            <a:extLst>
              <a:ext uri="{28A0092B-C50C-407E-A947-70E740481C1C}">
                <a14:useLocalDpi xmlns:a14="http://schemas.microsoft.com/office/drawing/2010/main" val="0"/>
              </a:ext>
            </a:extLst>
          </a:blip>
          <a:stretch>
            <a:fillRect/>
          </a:stretch>
        </p:blipFill>
        <p:spPr>
          <a:xfrm>
            <a:off x="-3473098" y="6035494"/>
            <a:ext cx="3204571" cy="847238"/>
          </a:xfrm>
          <a:prstGeom prst="rect">
            <a:avLst/>
          </a:prstGeom>
        </p:spPr>
      </p:pic>
    </p:spTree>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z="3600" dirty="0"/>
              <a:t>Kolmogorov Length scale may be smaller than what can be achieved by eddies</a:t>
            </a:r>
          </a:p>
        </p:txBody>
      </p:sp>
      <p:sp>
        <p:nvSpPr>
          <p:cNvPr id="4" name="Rectangle 3"/>
          <p:cNvSpPr/>
          <p:nvPr/>
        </p:nvSpPr>
        <p:spPr>
          <a:xfrm rot="18983465">
            <a:off x="4231447" y="2324402"/>
            <a:ext cx="2750048" cy="523220"/>
          </a:xfrm>
          <a:prstGeom prst="rect">
            <a:avLst/>
          </a:prstGeom>
        </p:spPr>
        <p:txBody>
          <a:bodyPr wrap="none">
            <a:spAutoFit/>
          </a:bodyPr>
          <a:lstStyle/>
          <a:p>
            <a:r>
              <a:rPr lang="en-US" dirty="0" err="1"/>
              <a:t>Liepmann</a:t>
            </a:r>
            <a:r>
              <a:rPr lang="en-US" dirty="0"/>
              <a:t>–Taylor</a:t>
            </a:r>
          </a:p>
        </p:txBody>
      </p:sp>
      <p:sp>
        <p:nvSpPr>
          <p:cNvPr id="6" name="Rectangle 5"/>
          <p:cNvSpPr/>
          <p:nvPr/>
        </p:nvSpPr>
        <p:spPr>
          <a:xfrm>
            <a:off x="6866163" y="2140815"/>
            <a:ext cx="1986441" cy="523220"/>
          </a:xfrm>
          <a:prstGeom prst="rect">
            <a:avLst/>
          </a:prstGeom>
        </p:spPr>
        <p:txBody>
          <a:bodyPr wrap="none">
            <a:spAutoFit/>
          </a:bodyPr>
          <a:lstStyle/>
          <a:p>
            <a:r>
              <a:rPr lang="en-US" dirty="0"/>
              <a:t>outer scale </a:t>
            </a:r>
            <a:r>
              <a:rPr lang="el-GR" dirty="0"/>
              <a:t>δ</a:t>
            </a:r>
            <a:endParaRPr lang="en-US" dirty="0"/>
          </a:p>
        </p:txBody>
      </p:sp>
      <p:sp>
        <p:nvSpPr>
          <p:cNvPr id="7" name="Rectangle 6"/>
          <p:cNvSpPr/>
          <p:nvPr/>
        </p:nvSpPr>
        <p:spPr>
          <a:xfrm rot="19309037">
            <a:off x="1052493" y="2479369"/>
            <a:ext cx="3484883" cy="369332"/>
          </a:xfrm>
          <a:prstGeom prst="rect">
            <a:avLst/>
          </a:prstGeom>
        </p:spPr>
        <p:txBody>
          <a:bodyPr wrap="square">
            <a:spAutoFit/>
          </a:bodyPr>
          <a:lstStyle/>
          <a:p>
            <a:r>
              <a:rPr lang="en-US" sz="1800" dirty="0"/>
              <a:t>Kolmogorov dissipation scale, </a:t>
            </a:r>
            <a:r>
              <a:rPr lang="el-GR" sz="1800" dirty="0"/>
              <a:t>λ</a:t>
            </a:r>
            <a:r>
              <a:rPr lang="en-US" sz="1800" baseline="-25000" dirty="0"/>
              <a:t>K</a:t>
            </a:r>
          </a:p>
        </p:txBody>
      </p:sp>
      <p:sp>
        <p:nvSpPr>
          <p:cNvPr id="8" name="Rectangle 7"/>
          <p:cNvSpPr/>
          <p:nvPr/>
        </p:nvSpPr>
        <p:spPr>
          <a:xfrm rot="19158268">
            <a:off x="2157523" y="2625682"/>
            <a:ext cx="2787879" cy="400110"/>
          </a:xfrm>
          <a:prstGeom prst="rect">
            <a:avLst/>
          </a:prstGeom>
        </p:spPr>
        <p:txBody>
          <a:bodyPr wrap="none">
            <a:spAutoFit/>
          </a:bodyPr>
          <a:lstStyle/>
          <a:p>
            <a:r>
              <a:rPr lang="en-US" sz="2000" dirty="0"/>
              <a:t>an inner viscous scale, </a:t>
            </a:r>
            <a:r>
              <a:rPr lang="el-GR" sz="2000" dirty="0"/>
              <a:t>λ</a:t>
            </a:r>
            <a:r>
              <a:rPr lang="el-GR" sz="2000" baseline="-25000" dirty="0"/>
              <a:t>ν</a:t>
            </a:r>
            <a:endParaRPr lang="en-US" sz="2000" baseline="-25000" dirty="0"/>
          </a:p>
        </p:txBody>
      </p:sp>
      <p:pic>
        <p:nvPicPr>
          <p:cNvPr id="984069" name="Picture 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19195" y="4763159"/>
            <a:ext cx="5165125" cy="9533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Box 8"/>
          <p:cNvSpPr txBox="1"/>
          <p:nvPr/>
        </p:nvSpPr>
        <p:spPr>
          <a:xfrm>
            <a:off x="6014558" y="5003774"/>
            <a:ext cx="2960491" cy="646331"/>
          </a:xfrm>
          <a:prstGeom prst="rect">
            <a:avLst/>
          </a:prstGeom>
          <a:noFill/>
        </p:spPr>
        <p:txBody>
          <a:bodyPr wrap="square" rtlCol="0">
            <a:spAutoFit/>
          </a:bodyPr>
          <a:lstStyle/>
          <a:p>
            <a:r>
              <a:rPr lang="el-GR" sz="1800" dirty="0"/>
              <a:t>λ</a:t>
            </a:r>
            <a:r>
              <a:rPr lang="el-GR" sz="1800" baseline="-25000" dirty="0"/>
              <a:t>ν</a:t>
            </a:r>
            <a:r>
              <a:rPr lang="en-US" sz="1800" dirty="0"/>
              <a:t> is the scale where viscous effects become negligible</a:t>
            </a:r>
          </a:p>
        </p:txBody>
      </p:sp>
      <p:sp>
        <p:nvSpPr>
          <p:cNvPr id="11" name="Oval 10"/>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graphicFrame>
        <p:nvGraphicFramePr>
          <p:cNvPr id="2" name="Object 1">
            <a:hlinkClick r:id="" action="ppaction://ole?verb=0"/>
          </p:cNvPr>
          <p:cNvGraphicFramePr>
            <a:graphicFrameLocks/>
          </p:cNvGraphicFramePr>
          <p:nvPr>
            <p:extLst>
              <p:ext uri="{D42A27DB-BD31-4B8C-83A1-F6EECF244321}">
                <p14:modId xmlns:p14="http://schemas.microsoft.com/office/powerpoint/2010/main" val="2472841753"/>
              </p:ext>
            </p:extLst>
          </p:nvPr>
        </p:nvGraphicFramePr>
        <p:xfrm>
          <a:off x="6999288" y="2673350"/>
          <a:ext cx="1346200" cy="841375"/>
        </p:xfrm>
        <a:graphic>
          <a:graphicData uri="http://schemas.openxmlformats.org/presentationml/2006/ole">
            <mc:AlternateContent xmlns:mc="http://schemas.openxmlformats.org/markup-compatibility/2006">
              <mc:Choice xmlns:v="urn:schemas-microsoft-com:vml" Requires="v">
                <p:oleObj spid="_x0000_s997486" name="Equation" r:id="rId7" imgW="1346040" imgH="838080" progId="Equation.DSMT4">
                  <p:embed/>
                </p:oleObj>
              </mc:Choice>
              <mc:Fallback>
                <p:oleObj name="Equation" r:id="rId7" imgW="1346040" imgH="838080" progId="Equation.DSMT4">
                  <p:embed/>
                  <p:pic>
                    <p:nvPicPr>
                      <p:cNvPr id="0" name="Object 10"/>
                      <p:cNvPicPr>
                        <a:picLocks noChangeArrowheads="1"/>
                      </p:cNvPicPr>
                      <p:nvPr/>
                    </p:nvPicPr>
                    <p:blipFill>
                      <a:blip r:embed="rId8"/>
                      <a:srcRect/>
                      <a:stretch>
                        <a:fillRect/>
                      </a:stretch>
                    </p:blipFill>
                    <p:spPr bwMode="auto">
                      <a:xfrm>
                        <a:off x="6999288" y="2673350"/>
                        <a:ext cx="1346200" cy="8413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17961" dir="2700000" algn="ctr" rotWithShape="0">
                                <a:schemeClr val="bg2">
                                  <a:alpha val="50000"/>
                                </a:schemeClr>
                              </a:outerShdw>
                            </a:effectLst>
                          </a14:hiddenEffects>
                        </a:ext>
                      </a:extLst>
                    </p:spPr>
                  </p:pic>
                </p:oleObj>
              </mc:Fallback>
            </mc:AlternateContent>
          </a:graphicData>
        </a:graphic>
      </p:graphicFrame>
      <p:pic>
        <p:nvPicPr>
          <p:cNvPr id="18" name="Picture 17">
            <a:extLst>
              <a:ext uri="{FF2B5EF4-FFF2-40B4-BE49-F238E27FC236}">
                <a16:creationId xmlns:a16="http://schemas.microsoft.com/office/drawing/2014/main" id="{945FE0DF-7452-49EB-9D45-B0735A0E0983}"/>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1159446" y="3753710"/>
            <a:ext cx="4467632" cy="863809"/>
          </a:xfrm>
          <a:prstGeom prst="rect">
            <a:avLst/>
          </a:prstGeom>
        </p:spPr>
      </p:pic>
      <p:pic>
        <p:nvPicPr>
          <p:cNvPr id="22" name="Picture 21">
            <a:extLst>
              <a:ext uri="{FF2B5EF4-FFF2-40B4-BE49-F238E27FC236}">
                <a16:creationId xmlns:a16="http://schemas.microsoft.com/office/drawing/2014/main" id="{6E100E1F-81AD-4D98-A3A8-F422163B8E64}"/>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662676" y="5862105"/>
            <a:ext cx="7183126" cy="646331"/>
          </a:xfrm>
          <a:prstGeom prst="rect">
            <a:avLst/>
          </a:prstGeom>
        </p:spPr>
      </p:pic>
    </p:spTree>
    <p:extLst>
      <p:ext uri="{BB962C8B-B14F-4D97-AF65-F5344CB8AC3E}">
        <p14:creationId xmlns:p14="http://schemas.microsoft.com/office/powerpoint/2010/main" val="906368701"/>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Viscous energy dissipation</a:t>
            </a:r>
          </a:p>
        </p:txBody>
      </p:sp>
      <p:pic>
        <p:nvPicPr>
          <p:cNvPr id="98713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4670" y="1517644"/>
            <a:ext cx="3796260" cy="51854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4" name="Straight Connector 3"/>
          <p:cNvCxnSpPr/>
          <p:nvPr/>
        </p:nvCxnSpPr>
        <p:spPr>
          <a:xfrm>
            <a:off x="1436336" y="1804524"/>
            <a:ext cx="2273862" cy="2783660"/>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3058789" y="3560496"/>
            <a:ext cx="0" cy="3083065"/>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3487667" y="3620007"/>
            <a:ext cx="0" cy="3083065"/>
          </a:xfrm>
          <a:prstGeom prst="line">
            <a:avLst/>
          </a:prstGeom>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4375337" y="4522567"/>
            <a:ext cx="4513606" cy="2123658"/>
          </a:xfrm>
          <a:prstGeom prst="rect">
            <a:avLst/>
          </a:prstGeom>
          <a:noFill/>
        </p:spPr>
        <p:txBody>
          <a:bodyPr wrap="square" rtlCol="0">
            <a:spAutoFit/>
          </a:bodyPr>
          <a:lstStyle/>
          <a:p>
            <a:r>
              <a:rPr lang="en-US" sz="2400" dirty="0"/>
              <a:t>Viscous effects extend up to about 50x the Kolmogorov length scale.</a:t>
            </a:r>
          </a:p>
          <a:p>
            <a:r>
              <a:rPr lang="en-US" sz="2400" dirty="0"/>
              <a:t>Energy is dissipated well before the eddies reach the Kolmogorov length scale</a:t>
            </a:r>
          </a:p>
        </p:txBody>
      </p:sp>
      <p:sp>
        <p:nvSpPr>
          <p:cNvPr id="9" name="Oval 8"/>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14" name="Picture 13">
            <a:extLst>
              <a:ext uri="{FF2B5EF4-FFF2-40B4-BE49-F238E27FC236}">
                <a16:creationId xmlns:a16="http://schemas.microsoft.com/office/drawing/2014/main" id="{E800C04D-B592-4E7A-9E1A-A32EADA09F7B}"/>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4742214" y="1600199"/>
            <a:ext cx="2665395" cy="2841172"/>
          </a:xfrm>
          <a:prstGeom prst="rect">
            <a:avLst/>
          </a:prstGeom>
        </p:spPr>
      </p:pic>
    </p:spTree>
    <p:extLst>
      <p:ext uri="{BB962C8B-B14F-4D97-AF65-F5344CB8AC3E}">
        <p14:creationId xmlns:p14="http://schemas.microsoft.com/office/powerpoint/2010/main" val="2439885484"/>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13" name="Picture 12 1" descr="MCED00214_0000[1]"/>
          <p:cNvPicPr>
            <a:picLocks noChangeAspect="1" noChangeArrowheads="1"/>
          </p:cNvPicPr>
          <p:nvPr/>
        </p:nvPicPr>
        <p:blipFill>
          <a:blip r:embed="rId10" cstate="print"/>
          <a:srcRect/>
          <a:stretch>
            <a:fillRect/>
          </a:stretch>
        </p:blipFill>
        <p:spPr bwMode="auto">
          <a:xfrm>
            <a:off x="7106507" y="2512518"/>
            <a:ext cx="220663" cy="220662"/>
          </a:xfrm>
          <a:prstGeom prst="rect">
            <a:avLst/>
          </a:prstGeom>
          <a:noFill/>
          <a:ln w="9525">
            <a:noFill/>
            <a:miter lim="800000"/>
            <a:headEnd/>
            <a:tailEnd/>
          </a:ln>
        </p:spPr>
      </p:pic>
      <p:sp>
        <p:nvSpPr>
          <p:cNvPr id="25605" name="Rectangle 2"/>
          <p:cNvSpPr>
            <a:spLocks noGrp="1" noChangeArrowheads="1"/>
          </p:cNvSpPr>
          <p:nvPr>
            <p:ph type="title"/>
          </p:nvPr>
        </p:nvSpPr>
        <p:spPr>
          <a:effectLst/>
        </p:spPr>
        <p:txBody>
          <a:bodyPr/>
          <a:lstStyle/>
          <a:p>
            <a:pPr>
              <a:defRPr/>
            </a:pPr>
            <a:r>
              <a:rPr lang="en-US" sz="3600" dirty="0"/>
              <a:t>Average distance between particles is the cube root of the volume occupied (</a:t>
            </a:r>
            <a:r>
              <a:rPr lang="en-US" sz="3600" dirty="0">
                <a:latin typeface="Symbol" pitchFamily="18" charset="2"/>
                <a:cs typeface="GreekC"/>
              </a:rPr>
              <a:t>L</a:t>
            </a:r>
            <a:r>
              <a:rPr lang="en-US" sz="3600" dirty="0">
                <a:cs typeface="GreekC"/>
              </a:rPr>
              <a:t>)</a:t>
            </a:r>
            <a:endParaRPr lang="en-US" sz="3600" dirty="0"/>
          </a:p>
        </p:txBody>
      </p:sp>
      <p:sp>
        <p:nvSpPr>
          <p:cNvPr id="25606" name="Rectangle 3"/>
          <p:cNvSpPr>
            <a:spLocks noGrp="1" noChangeArrowheads="1"/>
          </p:cNvSpPr>
          <p:nvPr>
            <p:ph idx="1"/>
          </p:nvPr>
        </p:nvSpPr>
        <p:spPr>
          <a:xfrm>
            <a:off x="345989" y="1981200"/>
            <a:ext cx="6188161" cy="3670300"/>
          </a:xfrm>
        </p:spPr>
        <p:txBody>
          <a:bodyPr/>
          <a:lstStyle/>
          <a:p>
            <a:r>
              <a:rPr lang="en-US" dirty="0"/>
              <a:t>The average volume of</a:t>
            </a:r>
            <a:br>
              <a:rPr lang="en-US" dirty="0"/>
            </a:br>
            <a:r>
              <a:rPr lang="en-US" dirty="0"/>
              <a:t>water “occupied” by a particle!</a:t>
            </a:r>
          </a:p>
          <a:p>
            <a:r>
              <a:rPr lang="en-US" dirty="0"/>
              <a:t>Need to know number of particles per volume (</a:t>
            </a:r>
            <a:r>
              <a:rPr lang="en-US" i="1" dirty="0" err="1"/>
              <a:t>n</a:t>
            </a:r>
            <a:r>
              <a:rPr lang="en-US" i="1" baseline="-25000" dirty="0" err="1"/>
              <a:t>P</a:t>
            </a:r>
            <a:r>
              <a:rPr lang="en-US" dirty="0"/>
              <a:t>)</a:t>
            </a:r>
            <a:br>
              <a:rPr lang="en-US" dirty="0"/>
            </a:br>
            <a:endParaRPr lang="en-US" dirty="0"/>
          </a:p>
          <a:p>
            <a:pPr marL="0" indent="0">
              <a:buNone/>
            </a:pPr>
            <a:br>
              <a:rPr lang="en-US" dirty="0"/>
            </a:br>
            <a:endParaRPr lang="en-US" sz="1100" dirty="0"/>
          </a:p>
          <a:p>
            <a:r>
              <a:rPr lang="en-US" dirty="0"/>
              <a:t>The number of flocs decreases as the flocs grow in size</a:t>
            </a:r>
          </a:p>
        </p:txBody>
      </p:sp>
      <p:sp>
        <p:nvSpPr>
          <p:cNvPr id="25612" name="AutoShape 11 1"/>
          <p:cNvSpPr>
            <a:spLocks noChangeArrowheads="1"/>
          </p:cNvSpPr>
          <p:nvPr/>
        </p:nvSpPr>
        <p:spPr bwMode="auto">
          <a:xfrm>
            <a:off x="6477000" y="1906736"/>
            <a:ext cx="1400175" cy="1171575"/>
          </a:xfrm>
          <a:prstGeom prst="cube">
            <a:avLst>
              <a:gd name="adj" fmla="val 25000"/>
            </a:avLst>
          </a:prstGeom>
          <a:solidFill>
            <a:schemeClr val="accent1">
              <a:alpha val="50196"/>
            </a:schemeClr>
          </a:solidFill>
          <a:ln w="12700">
            <a:solidFill>
              <a:schemeClr val="bg2"/>
            </a:solidFill>
            <a:miter lim="800000"/>
            <a:headEnd type="none" w="lg" len="med"/>
            <a:tailEnd type="none" w="lg" len="med"/>
          </a:ln>
        </p:spPr>
        <p:txBody>
          <a:bodyPr wrap="none" anchor="ctr">
            <a:spAutoFit/>
          </a:bodyPr>
          <a:lstStyle/>
          <a:p>
            <a:endParaRPr lang="en-US"/>
          </a:p>
        </p:txBody>
      </p:sp>
      <p:pic>
        <p:nvPicPr>
          <p:cNvPr id="14" name="Picture 12 2" descr="MCED00214_0000[1]"/>
          <p:cNvPicPr>
            <a:picLocks noChangeAspect="1" noChangeArrowheads="1"/>
          </p:cNvPicPr>
          <p:nvPr/>
        </p:nvPicPr>
        <p:blipFill>
          <a:blip r:embed="rId10" cstate="print"/>
          <a:srcRect/>
          <a:stretch>
            <a:fillRect/>
          </a:stretch>
        </p:blipFill>
        <p:spPr bwMode="auto">
          <a:xfrm>
            <a:off x="8171806" y="2494454"/>
            <a:ext cx="220663" cy="220662"/>
          </a:xfrm>
          <a:prstGeom prst="rect">
            <a:avLst/>
          </a:prstGeom>
          <a:noFill/>
          <a:ln w="9525">
            <a:noFill/>
            <a:miter lim="800000"/>
            <a:headEnd/>
            <a:tailEnd/>
          </a:ln>
        </p:spPr>
      </p:pic>
      <p:sp>
        <p:nvSpPr>
          <p:cNvPr id="15" name="AutoShape 11 2"/>
          <p:cNvSpPr>
            <a:spLocks noChangeArrowheads="1"/>
          </p:cNvSpPr>
          <p:nvPr/>
        </p:nvSpPr>
        <p:spPr bwMode="auto">
          <a:xfrm>
            <a:off x="7574735" y="1906736"/>
            <a:ext cx="1400175" cy="1171575"/>
          </a:xfrm>
          <a:prstGeom prst="cube">
            <a:avLst>
              <a:gd name="adj" fmla="val 25000"/>
            </a:avLst>
          </a:prstGeom>
          <a:solidFill>
            <a:schemeClr val="accent1">
              <a:alpha val="50196"/>
            </a:schemeClr>
          </a:solidFill>
          <a:ln w="12700">
            <a:solidFill>
              <a:schemeClr val="bg2"/>
            </a:solidFill>
            <a:miter lim="800000"/>
            <a:headEnd type="none" w="lg" len="med"/>
            <a:tailEnd type="none" w="lg" len="med"/>
          </a:ln>
        </p:spPr>
        <p:txBody>
          <a:bodyPr wrap="none" anchor="ctr">
            <a:spAutoFit/>
          </a:bodyPr>
          <a:lstStyle/>
          <a:p>
            <a:endParaRPr lang="en-US"/>
          </a:p>
        </p:txBody>
      </p:sp>
      <p:cxnSp>
        <p:nvCxnSpPr>
          <p:cNvPr id="17" name="Straight Arrow Connector 16"/>
          <p:cNvCxnSpPr/>
          <p:nvPr/>
        </p:nvCxnSpPr>
        <p:spPr bwMode="auto">
          <a:xfrm>
            <a:off x="7162800" y="2744936"/>
            <a:ext cx="1095375" cy="1588"/>
          </a:xfrm>
          <a:prstGeom prst="straightConnector1">
            <a:avLst/>
          </a:prstGeom>
          <a:noFill/>
          <a:ln w="25400" cap="flat" cmpd="sng" algn="ctr">
            <a:solidFill>
              <a:schemeClr val="accent4"/>
            </a:solidFill>
            <a:prstDash val="solid"/>
            <a:round/>
            <a:headEnd type="triangle" w="lg" len="med"/>
            <a:tailEnd type="triangle" w="lg" len="med"/>
          </a:ln>
          <a:effectLst/>
        </p:spPr>
      </p:cxnSp>
      <p:cxnSp>
        <p:nvCxnSpPr>
          <p:cNvPr id="20" name="Straight Arrow Connector 19"/>
          <p:cNvCxnSpPr/>
          <p:nvPr/>
        </p:nvCxnSpPr>
        <p:spPr bwMode="auto">
          <a:xfrm flipV="1">
            <a:off x="7350919" y="2763988"/>
            <a:ext cx="173830" cy="659797"/>
          </a:xfrm>
          <a:prstGeom prst="straightConnector1">
            <a:avLst/>
          </a:prstGeom>
          <a:noFill/>
          <a:ln w="12700" cap="flat" cmpd="sng" algn="ctr">
            <a:solidFill>
              <a:schemeClr val="tx1"/>
            </a:solidFill>
            <a:prstDash val="solid"/>
            <a:round/>
            <a:headEnd type="none" w="lg" len="med"/>
            <a:tailEnd type="arrow"/>
          </a:ln>
          <a:effectLst/>
        </p:spPr>
      </p:cxnSp>
      <p:sp>
        <p:nvSpPr>
          <p:cNvPr id="22" name="Oval 21"/>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5" name="Picture 4">
            <a:extLst>
              <a:ext uri="{FF2B5EF4-FFF2-40B4-BE49-F238E27FC236}">
                <a16:creationId xmlns:a16="http://schemas.microsoft.com/office/drawing/2014/main" id="{B8A4AD60-068E-4E38-9A8A-19173D174BAE}"/>
              </a:ext>
            </a:extLst>
          </p:cNvPr>
          <p:cNvPicPr>
            <a:picLocks noChangeAspect="1"/>
          </p:cNvPicPr>
          <p:nvPr>
            <p:custDataLst>
              <p:tags r:id="rId1"/>
            </p:custDataLst>
          </p:nvPr>
        </p:nvPicPr>
        <p:blipFill>
          <a:blip r:embed="rId11" cstate="print">
            <a:extLst>
              <a:ext uri="{28A0092B-C50C-407E-A947-70E740481C1C}">
                <a14:useLocalDpi xmlns:a14="http://schemas.microsoft.com/office/drawing/2010/main" val="0"/>
              </a:ext>
            </a:extLst>
          </a:blip>
          <a:stretch>
            <a:fillRect/>
          </a:stretch>
        </p:blipFill>
        <p:spPr>
          <a:xfrm>
            <a:off x="-3332571" y="62341"/>
            <a:ext cx="3332571" cy="664381"/>
          </a:xfrm>
          <a:prstGeom prst="rect">
            <a:avLst/>
          </a:prstGeom>
        </p:spPr>
      </p:pic>
      <p:pic>
        <p:nvPicPr>
          <p:cNvPr id="9" name="Picture 8">
            <a:extLst>
              <a:ext uri="{FF2B5EF4-FFF2-40B4-BE49-F238E27FC236}">
                <a16:creationId xmlns:a16="http://schemas.microsoft.com/office/drawing/2014/main" id="{60A999E3-537B-4BDD-A5A0-15A41C820065}"/>
              </a:ext>
            </a:extLst>
          </p:cNvPr>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tretch>
            <a:fillRect/>
          </a:stretch>
        </p:blipFill>
        <p:spPr>
          <a:xfrm>
            <a:off x="-4985223" y="1090748"/>
            <a:ext cx="4837605" cy="5027829"/>
          </a:xfrm>
          <a:prstGeom prst="rect">
            <a:avLst/>
          </a:prstGeom>
        </p:spPr>
      </p:pic>
      <p:pic>
        <p:nvPicPr>
          <p:cNvPr id="11" name="Picture 10">
            <a:extLst>
              <a:ext uri="{FF2B5EF4-FFF2-40B4-BE49-F238E27FC236}">
                <a16:creationId xmlns:a16="http://schemas.microsoft.com/office/drawing/2014/main" id="{A8439EA4-A765-4024-9907-5070CA7702D3}"/>
              </a:ext>
            </a:extLst>
          </p:cNvPr>
          <p:cNvPicPr>
            <a:picLocks noChangeAspect="1"/>
          </p:cNvPicPr>
          <p:nvPr>
            <p:custDataLst>
              <p:tags r:id="rId3"/>
            </p:custDataLst>
          </p:nvPr>
        </p:nvPicPr>
        <p:blipFill>
          <a:blip r:embed="rId13" cstate="print">
            <a:extLst>
              <a:ext uri="{28A0092B-C50C-407E-A947-70E740481C1C}">
                <a14:useLocalDpi xmlns:a14="http://schemas.microsoft.com/office/drawing/2010/main" val="0"/>
              </a:ext>
            </a:extLst>
          </a:blip>
          <a:stretch>
            <a:fillRect/>
          </a:stretch>
        </p:blipFill>
        <p:spPr>
          <a:xfrm>
            <a:off x="405961" y="4471294"/>
            <a:ext cx="1574504" cy="629384"/>
          </a:xfrm>
          <a:prstGeom prst="rect">
            <a:avLst/>
          </a:prstGeom>
        </p:spPr>
      </p:pic>
      <p:pic>
        <p:nvPicPr>
          <p:cNvPr id="13" name="Picture 12">
            <a:extLst>
              <a:ext uri="{FF2B5EF4-FFF2-40B4-BE49-F238E27FC236}">
                <a16:creationId xmlns:a16="http://schemas.microsoft.com/office/drawing/2014/main" id="{6C38E6E6-42DF-4EF2-9123-8ADD23A56863}"/>
              </a:ext>
            </a:extLst>
          </p:cNvPr>
          <p:cNvPicPr>
            <a:picLocks noChangeAspect="1"/>
          </p:cNvPicPr>
          <p:nvPr>
            <p:custDataLst>
              <p:tags r:id="rId4"/>
            </p:custDataLst>
          </p:nvPr>
        </p:nvPicPr>
        <p:blipFill>
          <a:blip r:embed="rId14" cstate="print">
            <a:extLst>
              <a:ext uri="{28A0092B-C50C-407E-A947-70E740481C1C}">
                <a14:useLocalDpi xmlns:a14="http://schemas.microsoft.com/office/drawing/2010/main" val="0"/>
              </a:ext>
            </a:extLst>
          </a:blip>
          <a:stretch>
            <a:fillRect/>
          </a:stretch>
        </p:blipFill>
        <p:spPr>
          <a:xfrm>
            <a:off x="2780668" y="4316989"/>
            <a:ext cx="3358669" cy="783689"/>
          </a:xfrm>
          <a:prstGeom prst="rect">
            <a:avLst/>
          </a:prstGeom>
        </p:spPr>
      </p:pic>
      <p:pic>
        <p:nvPicPr>
          <p:cNvPr id="25" name="Picture 24">
            <a:extLst>
              <a:ext uri="{FF2B5EF4-FFF2-40B4-BE49-F238E27FC236}">
                <a16:creationId xmlns:a16="http://schemas.microsoft.com/office/drawing/2014/main" id="{50FD88DF-CA64-4A3C-B8F7-666CD151BFEC}"/>
              </a:ext>
            </a:extLst>
          </p:cNvPr>
          <p:cNvPicPr>
            <a:picLocks noChangeAspect="1"/>
          </p:cNvPicPr>
          <p:nvPr>
            <p:custDataLst>
              <p:tags r:id="rId5"/>
            </p:custDataLst>
          </p:nvPr>
        </p:nvPicPr>
        <p:blipFill>
          <a:blip r:embed="rId15" cstate="print">
            <a:extLst>
              <a:ext uri="{28A0092B-C50C-407E-A947-70E740481C1C}">
                <a14:useLocalDpi xmlns:a14="http://schemas.microsoft.com/office/drawing/2010/main" val="0"/>
              </a:ext>
            </a:extLst>
          </a:blip>
          <a:stretch>
            <a:fillRect/>
          </a:stretch>
        </p:blipFill>
        <p:spPr>
          <a:xfrm>
            <a:off x="7177087" y="3367699"/>
            <a:ext cx="857905" cy="684190"/>
          </a:xfrm>
          <a:prstGeom prst="rect">
            <a:avLst/>
          </a:prstGeom>
        </p:spPr>
      </p:pic>
      <p:pic>
        <p:nvPicPr>
          <p:cNvPr id="27" name="Picture 26">
            <a:extLst>
              <a:ext uri="{FF2B5EF4-FFF2-40B4-BE49-F238E27FC236}">
                <a16:creationId xmlns:a16="http://schemas.microsoft.com/office/drawing/2014/main" id="{9FB1DC60-65AB-4BF9-879C-89A9E1EF2B70}"/>
              </a:ext>
            </a:extLst>
          </p:cNvPr>
          <p:cNvPicPr>
            <a:picLocks noChangeAspect="1"/>
          </p:cNvPicPr>
          <p:nvPr>
            <p:custDataLst>
              <p:tags r:id="rId6"/>
            </p:custDataLst>
          </p:nvPr>
        </p:nvPicPr>
        <p:blipFill>
          <a:blip r:embed="rId16" cstate="print">
            <a:extLst>
              <a:ext uri="{28A0092B-C50C-407E-A947-70E740481C1C}">
                <a14:useLocalDpi xmlns:a14="http://schemas.microsoft.com/office/drawing/2010/main" val="0"/>
              </a:ext>
            </a:extLst>
          </a:blip>
          <a:stretch>
            <a:fillRect/>
          </a:stretch>
        </p:blipFill>
        <p:spPr>
          <a:xfrm>
            <a:off x="6809413" y="4390585"/>
            <a:ext cx="1961143" cy="696381"/>
          </a:xfrm>
          <a:prstGeom prst="rect">
            <a:avLst/>
          </a:prstGeom>
        </p:spPr>
      </p:pic>
      <p:pic>
        <p:nvPicPr>
          <p:cNvPr id="29" name="Picture 28">
            <a:extLst>
              <a:ext uri="{FF2B5EF4-FFF2-40B4-BE49-F238E27FC236}">
                <a16:creationId xmlns:a16="http://schemas.microsoft.com/office/drawing/2014/main" id="{79958A45-2398-493B-B734-D2788A96810C}"/>
              </a:ext>
            </a:extLst>
          </p:cNvPr>
          <p:cNvPicPr>
            <a:picLocks noChangeAspect="1"/>
          </p:cNvPicPr>
          <p:nvPr>
            <p:custDataLst>
              <p:tags r:id="rId7"/>
            </p:custDataLst>
          </p:nvPr>
        </p:nvPicPr>
        <p:blipFill>
          <a:blip r:embed="rId17" cstate="print">
            <a:extLst>
              <a:ext uri="{28A0092B-C50C-407E-A947-70E740481C1C}">
                <a14:useLocalDpi xmlns:a14="http://schemas.microsoft.com/office/drawing/2010/main" val="0"/>
              </a:ext>
            </a:extLst>
          </a:blip>
          <a:stretch>
            <a:fillRect/>
          </a:stretch>
        </p:blipFill>
        <p:spPr>
          <a:xfrm>
            <a:off x="6373767" y="5681320"/>
            <a:ext cx="2601143" cy="664381"/>
          </a:xfrm>
          <a:prstGeom prst="rect">
            <a:avLst/>
          </a:prstGeom>
        </p:spPr>
      </p:pic>
    </p:spTree>
    <p:extLst>
      <p:ext uri="{BB962C8B-B14F-4D97-AF65-F5344CB8AC3E}">
        <p14:creationId xmlns:p14="http://schemas.microsoft.com/office/powerpoint/2010/main" val="786147021"/>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a:t>Hypothesis</a:t>
            </a:r>
            <a:r>
              <a:rPr lang="en-US" dirty="0"/>
              <a:t>: Energy Dissipation Rate for </a:t>
            </a:r>
            <a:r>
              <a:rPr lang="en-US" dirty="0" err="1"/>
              <a:t>Micromixing</a:t>
            </a:r>
            <a:endParaRPr lang="en-US" dirty="0"/>
          </a:p>
        </p:txBody>
      </p:sp>
      <p:sp>
        <p:nvSpPr>
          <p:cNvPr id="3" name="Content Placeholder 2"/>
          <p:cNvSpPr>
            <a:spLocks noGrp="1"/>
          </p:cNvSpPr>
          <p:nvPr>
            <p:ph idx="1"/>
          </p:nvPr>
        </p:nvSpPr>
        <p:spPr>
          <a:xfrm>
            <a:off x="457200" y="1600200"/>
            <a:ext cx="6201296" cy="4525963"/>
          </a:xfrm>
        </p:spPr>
        <p:txBody>
          <a:bodyPr/>
          <a:lstStyle/>
          <a:p>
            <a:r>
              <a:rPr lang="en-US" dirty="0"/>
              <a:t>If the inner viscous length scale is large compared with the distance between particles, then distribution of nanoparticles between particles may be non-uniform </a:t>
            </a:r>
          </a:p>
          <a:p>
            <a:r>
              <a:rPr lang="en-US" dirty="0"/>
              <a:t>Set energy dissipation rate to make inner viscous length scale less than separation distance between particles</a:t>
            </a:r>
          </a:p>
        </p:txBody>
      </p:sp>
      <p:grpSp>
        <p:nvGrpSpPr>
          <p:cNvPr id="8" name="Group 7"/>
          <p:cNvGrpSpPr/>
          <p:nvPr/>
        </p:nvGrpSpPr>
        <p:grpSpPr>
          <a:xfrm>
            <a:off x="6695563" y="3700826"/>
            <a:ext cx="381956" cy="713232"/>
            <a:chOff x="6629062" y="3283557"/>
            <a:chExt cx="1909778" cy="3566160"/>
          </a:xfrm>
        </p:grpSpPr>
        <p:grpSp>
          <p:nvGrpSpPr>
            <p:cNvPr id="9" name="Group 503"/>
            <p:cNvGrpSpPr/>
            <p:nvPr/>
          </p:nvGrpSpPr>
          <p:grpSpPr>
            <a:xfrm rot="3960000">
              <a:off x="8287363" y="6563142"/>
              <a:ext cx="228601" cy="228600"/>
              <a:chOff x="2263322" y="2383933"/>
              <a:chExt cx="1623415" cy="1341120"/>
            </a:xfrm>
            <a:solidFill>
              <a:schemeClr val="accent5">
                <a:lumMod val="50000"/>
              </a:schemeClr>
            </a:solidFill>
          </p:grpSpPr>
          <p:sp>
            <p:nvSpPr>
              <p:cNvPr id="844" name="Oval 843"/>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5" name="Oval 844"/>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6" name="Oval 845"/>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7" name="Oval 846"/>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8" name="Oval 847"/>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9" name="Oval 848"/>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0" name="Oval 849"/>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1" name="Oval 850"/>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2" name="Oval 851"/>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3" name="Oval 852"/>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4" name="Oval 853"/>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5" name="Oval 854"/>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6" name="Oval 855"/>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7" name="Oval 856"/>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8" name="Oval 857"/>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9" name="Oval 858"/>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0" name="Oval 859"/>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1" name="Oval 860"/>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2" name="Oval 861"/>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3" name="Oval 862"/>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4" name="Oval 863"/>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5" name="Oval 864"/>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6" name="Oval 865"/>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7" name="Oval 866"/>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8" name="Oval 867"/>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9" name="Oval 868"/>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0" name="Oval 869"/>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1" name="Oval 870"/>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2" name="Oval 871"/>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3" name="Oval 872"/>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4" name="Oval 873"/>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5" name="Oval 874"/>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6" name="Oval 87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7" name="Oval 87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8" name="Oval 87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9" name="Oval 87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0" name="Oval 87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1" name="Oval 88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2" name="Oval 88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3" name="Oval 88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4" name="Oval 88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5" name="Oval 88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6" name="Oval 88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7" name="Oval 88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8" name="Oval 88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9" name="Oval 88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90" name="Oval 88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91" name="Oval 89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0" name="Group 454"/>
            <p:cNvGrpSpPr/>
            <p:nvPr/>
          </p:nvGrpSpPr>
          <p:grpSpPr>
            <a:xfrm rot="3960000">
              <a:off x="6861669" y="3360983"/>
              <a:ext cx="228601" cy="228600"/>
              <a:chOff x="2263322" y="2383933"/>
              <a:chExt cx="1623415" cy="1341120"/>
            </a:xfrm>
            <a:solidFill>
              <a:schemeClr val="accent5">
                <a:lumMod val="50000"/>
              </a:schemeClr>
            </a:solidFill>
          </p:grpSpPr>
          <p:sp>
            <p:nvSpPr>
              <p:cNvPr id="796" name="Oval 795"/>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7" name="Oval 796"/>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8" name="Oval 797"/>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9" name="Oval 798"/>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0" name="Oval 799"/>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1" name="Oval 800"/>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2" name="Oval 801"/>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3" name="Oval 802"/>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4" name="Oval 803"/>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5" name="Oval 804"/>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6" name="Oval 805"/>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7" name="Oval 806"/>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8" name="Oval 807"/>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9" name="Oval 808"/>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0" name="Oval 809"/>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1" name="Oval 810"/>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2" name="Oval 811"/>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3" name="Oval 812"/>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4" name="Oval 813"/>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5" name="Oval 814"/>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6" name="Oval 815"/>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7" name="Oval 816"/>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8" name="Oval 817"/>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9" name="Oval 818"/>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0" name="Oval 819"/>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1" name="Oval 820"/>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2" name="Oval 821"/>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3" name="Oval 822"/>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4" name="Oval 823"/>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5" name="Oval 824"/>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6" name="Oval 825"/>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7" name="Oval 826"/>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8" name="Oval 827"/>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9" name="Oval 828"/>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0" name="Oval 829"/>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1" name="Oval 830"/>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2" name="Oval 831"/>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3" name="Oval 832"/>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4" name="Oval 833"/>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5" name="Oval 834"/>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6" name="Oval 835"/>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7" name="Oval 836"/>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8" name="Oval 837"/>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9" name="Oval 838"/>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0" name="Oval 839"/>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1" name="Oval 840"/>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2" name="Oval 841"/>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3" name="Oval 842"/>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1" name="Group 62"/>
            <p:cNvGrpSpPr/>
            <p:nvPr/>
          </p:nvGrpSpPr>
          <p:grpSpPr>
            <a:xfrm rot="3960000">
              <a:off x="7358054" y="5225260"/>
              <a:ext cx="228601" cy="228600"/>
              <a:chOff x="2263322" y="2383933"/>
              <a:chExt cx="1623415" cy="1341120"/>
            </a:xfrm>
            <a:solidFill>
              <a:schemeClr val="accent5">
                <a:lumMod val="50000"/>
              </a:schemeClr>
            </a:solidFill>
          </p:grpSpPr>
          <p:sp>
            <p:nvSpPr>
              <p:cNvPr id="748" name="Oval 747"/>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9" name="Oval 748"/>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0" name="Oval 749"/>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1" name="Oval 750"/>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2" name="Oval 751"/>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3" name="Oval 752"/>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4" name="Oval 753"/>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5" name="Oval 754"/>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6" name="Oval 755"/>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7" name="Oval 756"/>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8" name="Oval 757"/>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9" name="Oval 758"/>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0" name="Oval 759"/>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1" name="Oval 760"/>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2" name="Oval 761"/>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3" name="Oval 762"/>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4" name="Oval 763"/>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5" name="Oval 764"/>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6" name="Oval 765"/>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7" name="Oval 766"/>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8" name="Oval 767"/>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9" name="Oval 768"/>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0" name="Oval 769"/>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1" name="Oval 770"/>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2" name="Oval 771"/>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3" name="Oval 772"/>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4" name="Oval 773"/>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5" name="Oval 774"/>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6" name="Oval 775"/>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7" name="Oval 776"/>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8" name="Oval 777"/>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9" name="Oval 778"/>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0" name="Oval 95 1"/>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1" name="Oval 96 1"/>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2" name="Oval 97 1"/>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3" name="Oval 98 1"/>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4" name="Oval 99 1"/>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5" name="Oval 100 1"/>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6" name="Oval 101 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7" name="Oval 102 1"/>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8" name="Oval 103 1"/>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9" name="Oval 104 1"/>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0" name="Oval 105 1"/>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1" name="Oval 106 1"/>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2" name="Oval 107 1"/>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3" name="Oval 108 1"/>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4" name="Oval 109 1"/>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5" name="Oval 110 1"/>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sp>
          <p:nvSpPr>
            <p:cNvPr id="12" name="Flowchart: Magnetic Disk 11"/>
            <p:cNvSpPr/>
            <p:nvPr/>
          </p:nvSpPr>
          <p:spPr>
            <a:xfrm rot="3960000">
              <a:off x="5871368" y="4792317"/>
              <a:ext cx="3566160" cy="548640"/>
            </a:xfrm>
            <a:prstGeom prst="flowChartMagneticDisk">
              <a:avLst/>
            </a:prstGeom>
            <a:solidFill>
              <a:schemeClr val="bg1">
                <a:lumMod val="50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13" name="Group 8"/>
            <p:cNvGrpSpPr/>
            <p:nvPr/>
          </p:nvGrpSpPr>
          <p:grpSpPr>
            <a:xfrm rot="3960000">
              <a:off x="6629061" y="3587910"/>
              <a:ext cx="228601" cy="228600"/>
              <a:chOff x="2263322" y="2383933"/>
              <a:chExt cx="1623415" cy="1341120"/>
            </a:xfrm>
            <a:solidFill>
              <a:schemeClr val="accent5">
                <a:lumMod val="50000"/>
              </a:schemeClr>
            </a:solidFill>
          </p:grpSpPr>
          <p:sp>
            <p:nvSpPr>
              <p:cNvPr id="700" name="Oval 9 1"/>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1" name="Oval 10 1"/>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2" name="Oval 11 1"/>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3" name="Oval 12 1"/>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4" name="Oval 13 1"/>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5" name="Oval 14 1"/>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6" name="Oval 15 1"/>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7" name="Oval 16 1"/>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8" name="Oval 17 1"/>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9" name="Oval 18 1"/>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0" name="Oval 19 1"/>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1" name="Oval 20 1"/>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2" name="Oval 21 1"/>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3" name="Oval 22 1"/>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4" name="Oval 23 1"/>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5" name="Oval 24 1"/>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6" name="Oval 25 1"/>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7" name="Oval 26 1"/>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8" name="Oval 27 1"/>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9" name="Oval 28 1"/>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0" name="Oval 29 1"/>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1" name="Oval 30 1"/>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2" name="Oval 721"/>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3" name="Oval 722"/>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4" name="Oval 723"/>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5" name="Oval 724"/>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6" name="Oval 725"/>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7" name="Oval 726"/>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8" name="Oval 727"/>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9" name="Oval 728"/>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0" name="Oval 729"/>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1" name="Oval 730"/>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2" name="Oval 731"/>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3" name="Oval 732"/>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4" name="Oval 733"/>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5" name="Oval 734"/>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6" name="Oval 735"/>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7" name="Oval 736"/>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8" name="Oval 737"/>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9" name="Oval 738"/>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0" name="Oval 739"/>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1" name="Oval 740"/>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2" name="Oval 741"/>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3" name="Oval 742"/>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4" name="Oval 743"/>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5" name="Oval 744"/>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6" name="Oval 745"/>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7" name="Oval 746"/>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4" name="Group 111"/>
            <p:cNvGrpSpPr/>
            <p:nvPr/>
          </p:nvGrpSpPr>
          <p:grpSpPr>
            <a:xfrm rot="3960000">
              <a:off x="7558774" y="4552015"/>
              <a:ext cx="228601" cy="228600"/>
              <a:chOff x="2263322" y="2383933"/>
              <a:chExt cx="1623415" cy="1341120"/>
            </a:xfrm>
            <a:solidFill>
              <a:schemeClr val="accent5">
                <a:lumMod val="50000"/>
              </a:schemeClr>
            </a:solidFill>
          </p:grpSpPr>
          <p:sp>
            <p:nvSpPr>
              <p:cNvPr id="652" name="Oval 651"/>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3" name="Oval 652"/>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4" name="Oval 653"/>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5" name="Oval 654"/>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6" name="Oval 655"/>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7" name="Oval 656"/>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8" name="Oval 657"/>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9" name="Oval 658"/>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0" name="Oval 659"/>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1" name="Oval 660"/>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2" name="Oval 661"/>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3" name="Oval 662"/>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4" name="Oval 663"/>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5" name="Oval 664"/>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6" name="Oval 665"/>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7" name="Oval 666"/>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8" name="Oval 667"/>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9" name="Oval 668"/>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0" name="Oval 669"/>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1" name="Oval 670"/>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2" name="Oval 671"/>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3" name="Oval 672"/>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4" name="Oval 673"/>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5" name="Oval 674"/>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6" name="Oval 675"/>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7" name="Oval 676"/>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8" name="Oval 677"/>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9" name="Oval 678"/>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0" name="Oval 679"/>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1" name="Oval 680"/>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2" name="Oval 681"/>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3" name="Oval 682"/>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4" name="Oval 683"/>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5" name="Oval 684"/>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6" name="Oval 685"/>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7" name="Oval 686"/>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8" name="Oval 687"/>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9" name="Oval 688"/>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0" name="Oval 689"/>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1" name="Oval 690"/>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2" name="Oval 691"/>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3" name="Oval 692"/>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4" name="Oval 693"/>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5" name="Oval 694"/>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6" name="Oval 695"/>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7" name="Oval 696"/>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8" name="Oval 697"/>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9" name="Oval 698"/>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5" name="Group 160"/>
            <p:cNvGrpSpPr/>
            <p:nvPr/>
          </p:nvGrpSpPr>
          <p:grpSpPr>
            <a:xfrm rot="3960000">
              <a:off x="6978509" y="4560132"/>
              <a:ext cx="228601" cy="228600"/>
              <a:chOff x="2263322" y="2383933"/>
              <a:chExt cx="1623415" cy="1341120"/>
            </a:xfrm>
            <a:solidFill>
              <a:schemeClr val="accent5">
                <a:lumMod val="50000"/>
              </a:schemeClr>
            </a:solidFill>
          </p:grpSpPr>
          <p:sp>
            <p:nvSpPr>
              <p:cNvPr id="604" name="Oval 603"/>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5" name="Oval 604"/>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6" name="Oval 605"/>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7" name="Oval 606"/>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8" name="Oval 607"/>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9" name="Oval 608"/>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0" name="Oval 609"/>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1" name="Oval 610"/>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2" name="Oval 611"/>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3" name="Oval 612"/>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4" name="Oval 613"/>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5" name="Oval 614"/>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6" name="Oval 615"/>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7" name="Oval 616"/>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8" name="Oval 617"/>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9" name="Oval 618"/>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0" name="Oval 619"/>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1" name="Oval 620"/>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2" name="Oval 621"/>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3" name="Oval 622"/>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4" name="Oval 623"/>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5" name="Oval 624"/>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6" name="Oval 625"/>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7" name="Oval 626"/>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8" name="Oval 627"/>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9" name="Oval 628"/>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0" name="Oval 629"/>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1" name="Oval 630"/>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2" name="Oval 631"/>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3" name="Oval 632"/>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4" name="Oval 633"/>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5" name="Oval 634"/>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6" name="Oval 63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7" name="Oval 63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8" name="Oval 63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9" name="Oval 63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0" name="Oval 63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1" name="Oval 64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2" name="Oval 64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3" name="Oval 64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4" name="Oval 64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5" name="Oval 64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6" name="Oval 64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7" name="Oval 64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8" name="Oval 64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9" name="Oval 64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0" name="Oval 64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1" name="Oval 65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6" name="Group 209"/>
            <p:cNvGrpSpPr/>
            <p:nvPr/>
          </p:nvGrpSpPr>
          <p:grpSpPr>
            <a:xfrm rot="3960000">
              <a:off x="7474402" y="5673926"/>
              <a:ext cx="228601" cy="228600"/>
              <a:chOff x="2263322" y="2383933"/>
              <a:chExt cx="1623415" cy="1341120"/>
            </a:xfrm>
            <a:solidFill>
              <a:schemeClr val="accent5">
                <a:lumMod val="50000"/>
              </a:schemeClr>
            </a:solidFill>
          </p:grpSpPr>
          <p:sp>
            <p:nvSpPr>
              <p:cNvPr id="556" name="Oval 555"/>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7" name="Oval 556"/>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8" name="Oval 557"/>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9" name="Oval 558"/>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0" name="Oval 559"/>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1" name="Oval 560"/>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2" name="Oval 561"/>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3" name="Oval 562"/>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4" name="Oval 563"/>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5" name="Oval 564"/>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6" name="Oval 565"/>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7" name="Oval 566"/>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8" name="Oval 567"/>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9" name="Oval 568"/>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0" name="Oval 569"/>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1" name="Oval 570"/>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2" name="Oval 571"/>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3" name="Oval 572"/>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4" name="Oval 573"/>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5" name="Oval 574"/>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6" name="Oval 575"/>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7" name="Oval 576"/>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8" name="Oval 577"/>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9" name="Oval 578"/>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0" name="Oval 579"/>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1" name="Oval 580"/>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2" name="Oval 581"/>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3" name="Oval 582"/>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4" name="Oval 583"/>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5" name="Oval 584"/>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6" name="Oval 585"/>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7" name="Oval 586"/>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8" name="Oval 587"/>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9" name="Oval 588"/>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0" name="Oval 589"/>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1" name="Oval 590"/>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2" name="Oval 591"/>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3" name="Oval 592"/>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4" name="Oval 593"/>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5" name="Oval 594"/>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6" name="Oval 595"/>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7" name="Oval 596"/>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8" name="Oval 597"/>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9" name="Oval 598"/>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0" name="Oval 599"/>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1" name="Oval 600"/>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2" name="Oval 601"/>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3" name="Oval 602"/>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 name="Group 258"/>
            <p:cNvGrpSpPr/>
            <p:nvPr/>
          </p:nvGrpSpPr>
          <p:grpSpPr>
            <a:xfrm rot="3960000">
              <a:off x="7722349" y="6230824"/>
              <a:ext cx="228601" cy="228600"/>
              <a:chOff x="2263322" y="2383933"/>
              <a:chExt cx="1623415" cy="1341120"/>
            </a:xfrm>
            <a:solidFill>
              <a:schemeClr val="accent5">
                <a:lumMod val="50000"/>
              </a:schemeClr>
            </a:solidFill>
          </p:grpSpPr>
          <p:sp>
            <p:nvSpPr>
              <p:cNvPr id="508" name="Oval 507"/>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9" name="Oval 508"/>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0" name="Oval 509"/>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1" name="Oval 510"/>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2" name="Oval 511"/>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3" name="Oval 512"/>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4" name="Oval 513"/>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5" name="Oval 514"/>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6" name="Oval 515"/>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7" name="Oval 516"/>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8" name="Oval 517"/>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9" name="Oval 518"/>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0" name="Oval 519"/>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1" name="Oval 520"/>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2" name="Oval 521"/>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3" name="Oval 522"/>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4" name="Oval 523"/>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5" name="Oval 524"/>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6" name="Oval 525"/>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7" name="Oval 526"/>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8" name="Oval 527"/>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9" name="Oval 528"/>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0" name="Oval 529"/>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1" name="Oval 530"/>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2" name="Oval 531"/>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3" name="Oval 532"/>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4" name="Oval 533"/>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5" name="Oval 534"/>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6" name="Oval 535"/>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7" name="Oval 536"/>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8" name="Oval 537"/>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9" name="Oval 538"/>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0" name="Oval 539"/>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1" name="Oval 540"/>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2" name="Oval 541"/>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3" name="Oval 542"/>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4" name="Oval 543"/>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5" name="Oval 544"/>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6" name="Oval 545"/>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7" name="Oval 546"/>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8" name="Oval 547"/>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9" name="Oval 548"/>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0" name="Oval 549"/>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1" name="Oval 550"/>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2" name="Oval 551"/>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3" name="Oval 552"/>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4" name="Oval 553"/>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5" name="Oval 554"/>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8" name="Group 307"/>
            <p:cNvGrpSpPr/>
            <p:nvPr/>
          </p:nvGrpSpPr>
          <p:grpSpPr>
            <a:xfrm rot="3960000">
              <a:off x="8054667" y="5665809"/>
              <a:ext cx="228601" cy="228600"/>
              <a:chOff x="2263322" y="2383933"/>
              <a:chExt cx="1623415" cy="1341120"/>
            </a:xfrm>
            <a:solidFill>
              <a:schemeClr val="accent5">
                <a:lumMod val="50000"/>
              </a:schemeClr>
            </a:solidFill>
          </p:grpSpPr>
          <p:sp>
            <p:nvSpPr>
              <p:cNvPr id="460" name="Oval 459"/>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1" name="Oval 460"/>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2" name="Oval 461"/>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3" name="Oval 46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4" name="Oval 463"/>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5" name="Oval 464"/>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6" name="Oval 465"/>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7" name="Oval 466"/>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8" name="Oval 467"/>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9" name="Oval 468"/>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0" name="Oval 469"/>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1" name="Oval 470"/>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2" name="Oval 471"/>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3" name="Oval 472"/>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4" name="Oval 473"/>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5" name="Oval 474"/>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6" name="Oval 475"/>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7" name="Oval 476"/>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8" name="Oval 477"/>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9" name="Oval 478"/>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0" name="Oval 479"/>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1" name="Oval 480"/>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2" name="Oval 481"/>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3" name="Oval 482"/>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4" name="Oval 483"/>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5" name="Oval 484"/>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6" name="Oval 485"/>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7" name="Oval 486"/>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8" name="Oval 487"/>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9" name="Oval 488"/>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0" name="Oval 489"/>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1" name="Oval 490"/>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2" name="Oval 491"/>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3" name="Oval 492"/>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4" name="Oval 493"/>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5" name="Oval 494"/>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6" name="Oval 495"/>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7" name="Oval 496"/>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8" name="Oval 497"/>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9" name="Oval 498"/>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0" name="Oval 499"/>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1" name="Oval 500"/>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2" name="Oval 501"/>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3" name="Oval 502"/>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4" name="Oval 503"/>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5" name="Oval 504"/>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6" name="Oval 505"/>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7" name="Oval 506"/>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9" name="Group 356"/>
            <p:cNvGrpSpPr/>
            <p:nvPr/>
          </p:nvGrpSpPr>
          <p:grpSpPr>
            <a:xfrm rot="3960000">
              <a:off x="7318453" y="3824900"/>
              <a:ext cx="228601" cy="228600"/>
              <a:chOff x="2263322" y="2383933"/>
              <a:chExt cx="1623415" cy="1341120"/>
            </a:xfrm>
            <a:solidFill>
              <a:schemeClr val="accent5">
                <a:lumMod val="50000"/>
              </a:schemeClr>
            </a:solidFill>
          </p:grpSpPr>
          <p:sp>
            <p:nvSpPr>
              <p:cNvPr id="412" name="Oval 411"/>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3" name="Oval 412"/>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4" name="Oval 413"/>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5" name="Oval 414"/>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6" name="Oval 415"/>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7" name="Oval 416"/>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8" name="Oval 417"/>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9" name="Oval 418"/>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0" name="Oval 419"/>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1" name="Oval 420"/>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2" name="Oval 421"/>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3" name="Oval 422"/>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4" name="Oval 423"/>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5" name="Oval 424"/>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6" name="Oval 425"/>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7" name="Oval 426"/>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8" name="Oval 427"/>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9" name="Oval 428"/>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0" name="Oval 429"/>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1" name="Oval 430"/>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2" name="Oval 431"/>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3" name="Oval 432"/>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4" name="Oval 433"/>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5" name="Oval 434"/>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6" name="Oval 435"/>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7" name="Oval 436"/>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8" name="Oval 437"/>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9" name="Oval 438"/>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0" name="Oval 439"/>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1" name="Oval 440"/>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2" name="Oval 441"/>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3" name="Oval 442"/>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4" name="Oval 443"/>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5" name="Oval 444"/>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6" name="Oval 445"/>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7" name="Oval 446"/>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8" name="Oval 447"/>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9" name="Oval 448"/>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0" name="Oval 449"/>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1" name="Oval 450"/>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2" name="Oval 451"/>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3" name="Oval 452"/>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4" name="Oval 453"/>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5" name="Oval 454"/>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6" name="Oval 455"/>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7" name="Oval 456"/>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8" name="Oval 457"/>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9" name="Oval 458"/>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0" name="Group 405"/>
            <p:cNvGrpSpPr/>
            <p:nvPr/>
          </p:nvGrpSpPr>
          <p:grpSpPr>
            <a:xfrm rot="3960000">
              <a:off x="7976938" y="5116538"/>
              <a:ext cx="228601" cy="228600"/>
              <a:chOff x="2263322" y="2383933"/>
              <a:chExt cx="1623415" cy="1341120"/>
            </a:xfrm>
            <a:solidFill>
              <a:schemeClr val="accent5">
                <a:lumMod val="50000"/>
              </a:schemeClr>
            </a:solidFill>
          </p:grpSpPr>
          <p:sp>
            <p:nvSpPr>
              <p:cNvPr id="364" name="Oval 363"/>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5" name="Oval 364"/>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6" name="Oval 365"/>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7" name="Oval 366"/>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8" name="Oval 367"/>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9" name="Oval 368"/>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0" name="Oval 369"/>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1" name="Oval 370"/>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2" name="Oval 371"/>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3" name="Oval 372"/>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4" name="Oval 373"/>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5" name="Oval 374"/>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6" name="Oval 375"/>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7" name="Oval 376"/>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8" name="Oval 377"/>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9" name="Oval 378"/>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0" name="Oval 379"/>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1" name="Oval 380"/>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2" name="Oval 381"/>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3" name="Oval 382"/>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4" name="Oval 383"/>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5" name="Oval 384"/>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6" name="Oval 385"/>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7" name="Oval 386"/>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8" name="Oval 387"/>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9" name="Oval 388"/>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0" name="Oval 389"/>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1" name="Oval 390"/>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2" name="Oval 391"/>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3" name="Oval 392"/>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4" name="Oval 393"/>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5" name="Oval 394"/>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6" name="Oval 39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7" name="Oval 39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8" name="Oval 39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9" name="Oval 39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0" name="Oval 39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1" name="Oval 40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2" name="Oval 40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3" name="Oval 40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4" name="Oval 40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5" name="Oval 40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6" name="Oval 40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7" name="Oval 40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8" name="Oval 40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9" name="Oval 40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0" name="Oval 40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1" name="Oval 41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1" name="Group 552"/>
            <p:cNvGrpSpPr/>
            <p:nvPr/>
          </p:nvGrpSpPr>
          <p:grpSpPr>
            <a:xfrm rot="3960000">
              <a:off x="7016636" y="3709043"/>
              <a:ext cx="228601" cy="228600"/>
              <a:chOff x="2263322" y="2383933"/>
              <a:chExt cx="1623415" cy="1341120"/>
            </a:xfrm>
            <a:solidFill>
              <a:schemeClr val="accent5">
                <a:lumMod val="50000"/>
              </a:schemeClr>
            </a:solidFill>
          </p:grpSpPr>
          <p:sp>
            <p:nvSpPr>
              <p:cNvPr id="316" name="Oval 315"/>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7" name="Oval 316"/>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8" name="Oval 317"/>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9" name="Oval 318"/>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0" name="Oval 319"/>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1" name="Oval 320"/>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2" name="Oval 321"/>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3" name="Oval 322"/>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4" name="Oval 323"/>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5" name="Oval 324"/>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6" name="Oval 325"/>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7" name="Oval 326"/>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8" name="Oval 327"/>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9" name="Oval 328"/>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0" name="Oval 329"/>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1" name="Oval 330"/>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2" name="Oval 331"/>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3" name="Oval 332"/>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4" name="Oval 333"/>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5" name="Oval 334"/>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6" name="Oval 335"/>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7" name="Oval 336"/>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8" name="Oval 337"/>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9" name="Oval 338"/>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0" name="Oval 339"/>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1" name="Oval 340"/>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2" name="Oval 341"/>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3" name="Oval 342"/>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4" name="Oval 343"/>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5" name="Oval 344"/>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6" name="Oval 345"/>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7" name="Oval 346"/>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8" name="Oval 347"/>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9" name="Oval 348"/>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0" name="Oval 349"/>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1" name="Oval 350"/>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2" name="Oval 351"/>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3" name="Oval 352"/>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4" name="Oval 353"/>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5" name="Oval 354"/>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6" name="Oval 355"/>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7" name="Oval 356"/>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8" name="Oval 357"/>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9" name="Oval 358"/>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0" name="Oval 359"/>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1" name="Oval 360"/>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2" name="Oval 361"/>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3" name="Oval 362"/>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2" name="Group 601"/>
            <p:cNvGrpSpPr/>
            <p:nvPr/>
          </p:nvGrpSpPr>
          <p:grpSpPr>
            <a:xfrm rot="3960000">
              <a:off x="8132396" y="6215081"/>
              <a:ext cx="228601" cy="228600"/>
              <a:chOff x="2263322" y="2383933"/>
              <a:chExt cx="1623415" cy="1341120"/>
            </a:xfrm>
            <a:solidFill>
              <a:schemeClr val="accent5">
                <a:lumMod val="50000"/>
              </a:schemeClr>
            </a:solidFill>
          </p:grpSpPr>
          <p:sp>
            <p:nvSpPr>
              <p:cNvPr id="268" name="Oval 267"/>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9" name="Oval 268"/>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0" name="Oval 269"/>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1" name="Oval 270"/>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2" name="Oval 271"/>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3" name="Oval 272"/>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4" name="Oval 273"/>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5" name="Oval 274"/>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6" name="Oval 275"/>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7" name="Oval 276"/>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8" name="Oval 277"/>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9" name="Oval 278"/>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0" name="Oval 279"/>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1" name="Oval 280"/>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2" name="Oval 281"/>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3" name="Oval 282"/>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4" name="Oval 283"/>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5" name="Oval 284"/>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6" name="Oval 285"/>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7" name="Oval 286"/>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8" name="Oval 287"/>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9" name="Oval 288"/>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0" name="Oval 289"/>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1" name="Oval 290"/>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2" name="Oval 291"/>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3" name="Oval 292"/>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4" name="Oval 293"/>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5" name="Oval 294"/>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6" name="Oval 295"/>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7" name="Oval 296"/>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8" name="Oval 297"/>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9" name="Oval 298"/>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0" name="Oval 299"/>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1" name="Oval 300"/>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2" name="Oval 301"/>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3" name="Oval 302"/>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4" name="Oval 303"/>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5" name="Oval 304"/>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6" name="Oval 305"/>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7" name="Oval 306"/>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8" name="Oval 307"/>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9" name="Oval 308"/>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0" name="Oval 309"/>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1" name="Oval 310"/>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2" name="Oval 311"/>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3" name="Oval 312"/>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4" name="Oval 313"/>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5" name="Oval 314"/>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3" name="Group 650"/>
            <p:cNvGrpSpPr/>
            <p:nvPr/>
          </p:nvGrpSpPr>
          <p:grpSpPr>
            <a:xfrm rot="3960000">
              <a:off x="7373305" y="4884825"/>
              <a:ext cx="228601" cy="228600"/>
              <a:chOff x="2263322" y="2383933"/>
              <a:chExt cx="1623415" cy="1341120"/>
            </a:xfrm>
            <a:solidFill>
              <a:schemeClr val="accent5">
                <a:lumMod val="50000"/>
              </a:schemeClr>
            </a:solidFill>
          </p:grpSpPr>
          <p:sp>
            <p:nvSpPr>
              <p:cNvPr id="220" name="Oval 219"/>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 name="Oval 220"/>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 name="Oval 221"/>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 name="Oval 22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 name="Oval 223"/>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 name="Oval 224"/>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 name="Oval 225"/>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 name="Oval 226"/>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 name="Oval 227"/>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 name="Oval 228"/>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 name="Oval 229"/>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 name="Oval 230"/>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 name="Oval 231"/>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 name="Oval 232"/>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 name="Oval 233"/>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 name="Oval 234"/>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 name="Oval 235"/>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 name="Oval 236"/>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 name="Oval 237"/>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 name="Oval 238"/>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 name="Oval 239"/>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 name="Oval 240"/>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 name="Oval 241"/>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 name="Oval 242"/>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 name="Oval 243"/>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 name="Oval 244"/>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 name="Oval 245"/>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 name="Oval 246"/>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 name="Oval 247"/>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 name="Oval 248"/>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 name="Oval 249"/>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 name="Oval 250"/>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 name="Oval 251"/>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 name="Oval 252"/>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 name="Oval 253"/>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 name="Oval 254"/>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 name="Oval 255"/>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 name="Oval 256"/>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 name="Oval 257"/>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 name="Oval 258"/>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 name="Oval 259"/>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 name="Oval 260"/>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 name="Oval 261"/>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 name="Oval 262"/>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 name="Oval 263"/>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 name="Oval 264"/>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6" name="Oval 265"/>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7" name="Oval 266"/>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4" name="Group 3251"/>
            <p:cNvGrpSpPr/>
            <p:nvPr/>
          </p:nvGrpSpPr>
          <p:grpSpPr>
            <a:xfrm rot="3960000">
              <a:off x="7698489" y="5240511"/>
              <a:ext cx="228601" cy="228600"/>
              <a:chOff x="2263322" y="2383933"/>
              <a:chExt cx="1623415" cy="1341120"/>
            </a:xfrm>
            <a:solidFill>
              <a:schemeClr val="accent5">
                <a:lumMod val="50000"/>
              </a:schemeClr>
            </a:solidFill>
          </p:grpSpPr>
          <p:sp>
            <p:nvSpPr>
              <p:cNvPr id="172" name="Oval 171"/>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 name="Oval 172"/>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 name="Oval 173"/>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 name="Oval 174"/>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 name="Oval 175"/>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7" name="Oval 176"/>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8" name="Oval 177"/>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 name="Oval 178"/>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 name="Oval 179"/>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 name="Oval 180"/>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 name="Oval 181"/>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 name="Oval 182"/>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 name="Oval 183"/>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 name="Oval 184"/>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 name="Oval 185"/>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 name="Oval 186"/>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 name="Oval 187"/>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 name="Oval 188"/>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 name="Oval 189"/>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 name="Oval 190"/>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 name="Oval 191"/>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 name="Oval 192"/>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 name="Oval 193"/>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 name="Oval 194"/>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 name="Oval 195"/>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 name="Oval 196"/>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 name="Oval 197"/>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 name="Oval 198"/>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 name="Oval 199"/>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 name="Oval 200"/>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 name="Oval 201"/>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 name="Oval 202"/>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 name="Oval 203"/>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 name="Oval 204"/>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 name="Oval 205"/>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 name="Oval 206"/>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 name="Oval 207"/>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 name="Oval 208"/>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 name="Oval 209"/>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 name="Oval 210"/>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 name="Oval 211"/>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 name="Oval 212"/>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 name="Oval 213"/>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 name="Oval 214"/>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 name="Oval 215"/>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 name="Oval 216"/>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 name="Oval 217"/>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 name="Oval 218"/>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5" name="Group 3300"/>
            <p:cNvGrpSpPr/>
            <p:nvPr/>
          </p:nvGrpSpPr>
          <p:grpSpPr>
            <a:xfrm rot="3960000">
              <a:off x="7737600" y="5890388"/>
              <a:ext cx="228601" cy="228600"/>
              <a:chOff x="2263322" y="2383933"/>
              <a:chExt cx="1623415" cy="1341120"/>
            </a:xfrm>
            <a:solidFill>
              <a:schemeClr val="accent5">
                <a:lumMod val="50000"/>
              </a:schemeClr>
            </a:solidFill>
          </p:grpSpPr>
          <p:sp>
            <p:nvSpPr>
              <p:cNvPr id="124" name="Oval 123"/>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 name="Oval 124"/>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 name="Oval 125"/>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 name="Oval 126"/>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 name="Oval 127"/>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 name="Oval 128"/>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 name="Oval 129"/>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 name="Oval 130"/>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 name="Oval 131"/>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 name="Oval 132"/>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 name="Oval 133"/>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 name="Oval 134"/>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 name="Oval 135"/>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 name="Oval 136"/>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 name="Oval 137"/>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 name="Oval 138"/>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 name="Oval 139"/>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 name="Oval 140"/>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 name="Oval 141"/>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 name="Oval 142"/>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 name="Oval 143"/>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 name="Oval 144"/>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 name="Oval 145"/>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 name="Oval 146"/>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 name="Oval 147"/>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 name="Oval 148"/>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 name="Oval 149"/>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 name="Oval 150"/>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 name="Oval 151"/>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 name="Oval 152"/>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 name="Oval 153"/>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 name="Oval 154"/>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 name="Oval 15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 name="Oval 15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 name="Oval 15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 name="Oval 15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 name="Oval 15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 name="Oval 16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 name="Oval 16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 name="Oval 16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 name="Oval 16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 name="Oval 16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 name="Oval 16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 name="Oval 16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 name="Oval 16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 name="Oval 16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 name="Oval 16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 name="Oval 17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6" name="Group 3349"/>
            <p:cNvGrpSpPr/>
            <p:nvPr/>
          </p:nvGrpSpPr>
          <p:grpSpPr>
            <a:xfrm rot="3960000">
              <a:off x="8310239" y="6052489"/>
              <a:ext cx="228601" cy="228600"/>
              <a:chOff x="2263322" y="2383933"/>
              <a:chExt cx="1623415" cy="1341120"/>
            </a:xfrm>
            <a:solidFill>
              <a:schemeClr val="accent5">
                <a:lumMod val="50000"/>
              </a:schemeClr>
            </a:solidFill>
          </p:grpSpPr>
          <p:sp>
            <p:nvSpPr>
              <p:cNvPr id="76" name="Oval 75"/>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 name="Oval 76"/>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 name="Oval 77"/>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 name="Oval 78"/>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 name="Oval 79"/>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 name="Oval 80"/>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 name="Oval 81"/>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 name="Oval 82"/>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 name="Oval 83"/>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 name="Oval 84"/>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 name="Oval 85"/>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 name="Oval 86"/>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 name="Oval 87"/>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9" name="Oval 88"/>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 name="Oval 89"/>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 name="Oval 90"/>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 name="Oval 91"/>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 name="Oval 92"/>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 name="Oval 93"/>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 name="Oval 94"/>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 name="Oval 95 2"/>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 name="Oval 96 2"/>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 name="Oval 97 2"/>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 name="Oval 98 2"/>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 name="Oval 99 2"/>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 name="Oval 100 2"/>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 name="Oval 101 2"/>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 name="Oval 102 2"/>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 name="Oval 103 2"/>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 name="Oval 104 2"/>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 name="Oval 105 2"/>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 name="Oval 106 2"/>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 name="Oval 107 2"/>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 name="Oval 108 2"/>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 name="Oval 109 2"/>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 name="Oval 110 2"/>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 name="Oval 111"/>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 name="Oval 112"/>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 name="Oval 113"/>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 name="Oval 114"/>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 name="Oval 115"/>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 name="Oval 116"/>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 name="Oval 117"/>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 name="Oval 118"/>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 name="Oval 119"/>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 name="Oval 120"/>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 name="Oval 121"/>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 name="Oval 122"/>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7" name="Group 3398"/>
            <p:cNvGrpSpPr/>
            <p:nvPr/>
          </p:nvGrpSpPr>
          <p:grpSpPr>
            <a:xfrm rot="3960000">
              <a:off x="7233589" y="4196329"/>
              <a:ext cx="228601" cy="228600"/>
              <a:chOff x="2263322" y="2383933"/>
              <a:chExt cx="1623415" cy="1341120"/>
            </a:xfrm>
            <a:solidFill>
              <a:schemeClr val="accent5">
                <a:lumMod val="50000"/>
              </a:schemeClr>
            </a:solidFill>
          </p:grpSpPr>
          <p:sp>
            <p:nvSpPr>
              <p:cNvPr id="28" name="Oval 27 2"/>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 name="Oval 28 2"/>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 name="Oval 29 2"/>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 name="Oval 30 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 name="Oval 31"/>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 name="Oval 32"/>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 name="Oval 33"/>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 name="Oval 34"/>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 name="Oval 35"/>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 name="Oval 36"/>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 name="Oval 37"/>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 name="Oval 38"/>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 name="Oval 39"/>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 name="Oval 40"/>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 name="Oval 41"/>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 name="Oval 42"/>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 name="Oval 43"/>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 name="Oval 44"/>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 name="Oval 45"/>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 name="Oval 46"/>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 name="Oval 47"/>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 name="Oval 48"/>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 name="Oval 49"/>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 name="Oval 50"/>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 name="Oval 51"/>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 name="Oval 52"/>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 name="Oval 53"/>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 name="Oval 54"/>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 name="Oval 55"/>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 name="Oval 56"/>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 name="Oval 57"/>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 name="Oval 58"/>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 name="Oval 59"/>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 name="Oval 60"/>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 name="Oval 61"/>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 name="Oval 62"/>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 name="Oval 63"/>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 name="Oval 64"/>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 name="Oval 65"/>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 name="Oval 66"/>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 name="Oval 67"/>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 name="Oval 68"/>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 name="Oval 69"/>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 name="Oval 70"/>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 name="Oval 71"/>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 name="Oval 72"/>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 name="Oval 73"/>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 name="Oval 74"/>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grpSp>
        <p:nvGrpSpPr>
          <p:cNvPr id="892" name="Group 891"/>
          <p:cNvGrpSpPr/>
          <p:nvPr/>
        </p:nvGrpSpPr>
        <p:grpSpPr>
          <a:xfrm>
            <a:off x="7673791" y="3692311"/>
            <a:ext cx="315295" cy="713232"/>
            <a:chOff x="8829260" y="2521559"/>
            <a:chExt cx="1576477" cy="3566160"/>
          </a:xfrm>
        </p:grpSpPr>
        <p:grpSp>
          <p:nvGrpSpPr>
            <p:cNvPr id="893" name="Group 62"/>
            <p:cNvGrpSpPr/>
            <p:nvPr/>
          </p:nvGrpSpPr>
          <p:grpSpPr>
            <a:xfrm rot="3960000">
              <a:off x="9558252" y="4463262"/>
              <a:ext cx="228601" cy="228600"/>
              <a:chOff x="2263322" y="2383933"/>
              <a:chExt cx="1623415" cy="1341120"/>
            </a:xfrm>
            <a:solidFill>
              <a:schemeClr val="accent5">
                <a:lumMod val="50000"/>
              </a:schemeClr>
            </a:solidFill>
          </p:grpSpPr>
          <p:sp>
            <p:nvSpPr>
              <p:cNvPr id="1042" name="Oval 1041"/>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3" name="Oval 1042"/>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4" name="Oval 1043"/>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5" name="Oval 1044"/>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6" name="Oval 1045"/>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7" name="Oval 1046"/>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8" name="Oval 1047"/>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9" name="Oval 1048"/>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0" name="Oval 1049"/>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1" name="Oval 1050"/>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2" name="Oval 1051"/>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3" name="Oval 1052"/>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4" name="Oval 1053"/>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5" name="Oval 1054"/>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6" name="Oval 1055"/>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7" name="Oval 1056"/>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8" name="Oval 1057"/>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9" name="Oval 1058"/>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0" name="Oval 1059"/>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1" name="Oval 1060"/>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2" name="Oval 1061"/>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3" name="Oval 1062"/>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4" name="Oval 1063"/>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5" name="Oval 1064"/>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6" name="Oval 1065"/>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7" name="Oval 1066"/>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8" name="Oval 1067"/>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9" name="Oval 1068"/>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0" name="Oval 1069"/>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1" name="Oval 1070"/>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2" name="Oval 1071"/>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3" name="Oval 1072"/>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4" name="Oval 95 3"/>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5" name="Oval 96 3"/>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6" name="Oval 97 3"/>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7" name="Oval 98 3"/>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8" name="Oval 99 3"/>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9" name="Oval 100 3"/>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0" name="Oval 101 3"/>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1" name="Oval 102 3"/>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2" name="Oval 103 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3" name="Oval 104 3"/>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4" name="Oval 105 3"/>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5" name="Oval 106 3"/>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6" name="Oval 107 3"/>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7" name="Oval 108 3"/>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8" name="Oval 109 3"/>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9" name="Oval 110 3"/>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sp>
          <p:nvSpPr>
            <p:cNvPr id="894" name="Flowchart: Magnetic Disk 893"/>
            <p:cNvSpPr/>
            <p:nvPr/>
          </p:nvSpPr>
          <p:spPr>
            <a:xfrm rot="3960000">
              <a:off x="8071566" y="4030319"/>
              <a:ext cx="3566160" cy="548640"/>
            </a:xfrm>
            <a:prstGeom prst="flowChartMagneticDisk">
              <a:avLst/>
            </a:prstGeom>
            <a:solidFill>
              <a:schemeClr val="bg1">
                <a:lumMod val="50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895" name="Group 8"/>
            <p:cNvGrpSpPr/>
            <p:nvPr/>
          </p:nvGrpSpPr>
          <p:grpSpPr>
            <a:xfrm rot="3960000">
              <a:off x="8829259" y="2825912"/>
              <a:ext cx="228601" cy="228600"/>
              <a:chOff x="2263322" y="2383933"/>
              <a:chExt cx="1623415" cy="1341120"/>
            </a:xfrm>
            <a:solidFill>
              <a:schemeClr val="accent5">
                <a:lumMod val="50000"/>
              </a:schemeClr>
            </a:solidFill>
          </p:grpSpPr>
          <p:sp>
            <p:nvSpPr>
              <p:cNvPr id="994" name="Oval 9 2"/>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5" name="Oval 10 2"/>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6" name="Oval 11 2"/>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7" name="Oval 12 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8" name="Oval 13 2"/>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9" name="Oval 14 2"/>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0" name="Oval 15 2"/>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1" name="Oval 16 2"/>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2" name="Oval 17 2"/>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3" name="Oval 18 2"/>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4" name="Oval 19 2"/>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5" name="Oval 20 2"/>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6" name="Oval 21 2"/>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7" name="Oval 22 2"/>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8" name="Oval 23 2"/>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9" name="Oval 24 2"/>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0" name="Oval 25 2"/>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1" name="Oval 26 2"/>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2" name="Oval 27 3"/>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3" name="Oval 28 3"/>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4" name="Oval 29 3"/>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5" name="Oval 30 3"/>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6" name="Oval 1015"/>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7" name="Oval 1016"/>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8" name="Oval 1017"/>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9" name="Oval 1018"/>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0" name="Oval 1019"/>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1" name="Oval 1020"/>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2" name="Oval 1021"/>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3" name="Oval 1022"/>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4" name="Oval 1023"/>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5" name="Oval 1024"/>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6" name="Oval 102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7" name="Oval 102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8" name="Oval 102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9" name="Oval 102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0" name="Oval 102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1" name="Oval 103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2" name="Oval 103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3" name="Oval 103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4" name="Oval 103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5" name="Oval 103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6" name="Oval 103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7" name="Oval 103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8" name="Oval 103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9" name="Oval 103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0" name="Oval 103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1" name="Oval 104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896" name="Group 405"/>
            <p:cNvGrpSpPr/>
            <p:nvPr/>
          </p:nvGrpSpPr>
          <p:grpSpPr>
            <a:xfrm rot="3960000">
              <a:off x="10177136" y="4354540"/>
              <a:ext cx="228601" cy="228600"/>
              <a:chOff x="2263322" y="2383933"/>
              <a:chExt cx="1623415" cy="1341120"/>
            </a:xfrm>
            <a:solidFill>
              <a:schemeClr val="accent5">
                <a:lumMod val="50000"/>
              </a:schemeClr>
            </a:solidFill>
          </p:grpSpPr>
          <p:sp>
            <p:nvSpPr>
              <p:cNvPr id="946" name="Oval 945"/>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7" name="Oval 946"/>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8" name="Oval 947"/>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9" name="Oval 948"/>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0" name="Oval 949"/>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1" name="Oval 950"/>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2" name="Oval 951"/>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3" name="Oval 952"/>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4" name="Oval 953"/>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5" name="Oval 954"/>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6" name="Oval 955"/>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7" name="Oval 956"/>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8" name="Oval 957"/>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9" name="Oval 958"/>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0" name="Oval 959"/>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1" name="Oval 960"/>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2" name="Oval 961"/>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3" name="Oval 962"/>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4" name="Oval 963"/>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5" name="Oval 964"/>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6" name="Oval 965"/>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7" name="Oval 966"/>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8" name="Oval 967"/>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9" name="Oval 968"/>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0" name="Oval 969"/>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1" name="Oval 970"/>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2" name="Oval 971"/>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3" name="Oval 972"/>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4" name="Oval 973"/>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5" name="Oval 974"/>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6" name="Oval 975"/>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7" name="Oval 976"/>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8" name="Oval 977"/>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9" name="Oval 978"/>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0" name="Oval 979"/>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1" name="Oval 980"/>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2" name="Oval 981"/>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3" name="Oval 982"/>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4" name="Oval 983"/>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5" name="Oval 984"/>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6" name="Oval 985"/>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7" name="Oval 986"/>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8" name="Oval 987"/>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9" name="Oval 988"/>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0" name="Oval 989"/>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1" name="Oval 990"/>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2" name="Oval 991"/>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3" name="Oval 992"/>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897" name="Group 650"/>
            <p:cNvGrpSpPr/>
            <p:nvPr/>
          </p:nvGrpSpPr>
          <p:grpSpPr>
            <a:xfrm rot="3960000">
              <a:off x="9573503" y="4122827"/>
              <a:ext cx="228601" cy="228600"/>
              <a:chOff x="2263322" y="2383933"/>
              <a:chExt cx="1623415" cy="1341120"/>
            </a:xfrm>
            <a:solidFill>
              <a:schemeClr val="accent5">
                <a:lumMod val="50000"/>
              </a:schemeClr>
            </a:solidFill>
          </p:grpSpPr>
          <p:sp>
            <p:nvSpPr>
              <p:cNvPr id="898" name="Oval 897"/>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99" name="Oval 898"/>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0" name="Oval 899"/>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1" name="Oval 900"/>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2" name="Oval 901"/>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3" name="Oval 902"/>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4" name="Oval 903"/>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5" name="Oval 904"/>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6" name="Oval 905"/>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7" name="Oval 906"/>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8" name="Oval 907"/>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9" name="Oval 908"/>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0" name="Oval 909"/>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1" name="Oval 910"/>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2" name="Oval 911"/>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3" name="Oval 912"/>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4" name="Oval 913"/>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5" name="Oval 914"/>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6" name="Oval 915"/>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7" name="Oval 916"/>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8" name="Oval 917"/>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9" name="Oval 918"/>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0" name="Oval 919"/>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1" name="Oval 920"/>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2" name="Oval 921"/>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3" name="Oval 922"/>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4" name="Oval 923"/>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5" name="Oval 924"/>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6" name="Oval 925"/>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7" name="Oval 926"/>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8" name="Oval 927"/>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9" name="Oval 928"/>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0" name="Oval 929"/>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1" name="Oval 930"/>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2" name="Oval 931"/>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3" name="Oval 932"/>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4" name="Oval 933"/>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5" name="Oval 934"/>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6" name="Oval 935"/>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7" name="Oval 936"/>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8" name="Oval 937"/>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9" name="Oval 938"/>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0" name="Oval 939"/>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1" name="Oval 940"/>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2" name="Oval 941"/>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3" name="Oval 942"/>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4" name="Oval 943"/>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5" name="Oval 944"/>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sp>
        <p:nvSpPr>
          <p:cNvPr id="1090" name="Oval 1089"/>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1093" name="Picture 1092">
            <a:extLst>
              <a:ext uri="{FF2B5EF4-FFF2-40B4-BE49-F238E27FC236}">
                <a16:creationId xmlns:a16="http://schemas.microsoft.com/office/drawing/2014/main" id="{60B7708C-2FF9-4D35-B8D9-69E16A0FE39E}"/>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6284303" y="1808179"/>
            <a:ext cx="2742222" cy="653514"/>
          </a:xfrm>
          <a:prstGeom prst="rect">
            <a:avLst/>
          </a:prstGeom>
        </p:spPr>
      </p:pic>
      <p:pic>
        <p:nvPicPr>
          <p:cNvPr id="1095" name="Picture 1094">
            <a:extLst>
              <a:ext uri="{FF2B5EF4-FFF2-40B4-BE49-F238E27FC236}">
                <a16:creationId xmlns:a16="http://schemas.microsoft.com/office/drawing/2014/main" id="{1C8B9E8F-8B5B-4B3A-A48C-DF85C9702980}"/>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6647943" y="2744624"/>
            <a:ext cx="2038857" cy="696381"/>
          </a:xfrm>
          <a:prstGeom prst="rect">
            <a:avLst/>
          </a:prstGeom>
        </p:spPr>
      </p:pic>
      <p:pic>
        <p:nvPicPr>
          <p:cNvPr id="1097" name="Picture 1096">
            <a:extLst>
              <a:ext uri="{FF2B5EF4-FFF2-40B4-BE49-F238E27FC236}">
                <a16:creationId xmlns:a16="http://schemas.microsoft.com/office/drawing/2014/main" id="{75C7822D-C0CF-4810-8907-CC51FC8B874B}"/>
              </a:ext>
            </a:extLst>
          </p:cNvPr>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6476543" y="4550752"/>
            <a:ext cx="4877714" cy="707048"/>
          </a:xfrm>
          <a:prstGeom prst="rect">
            <a:avLst/>
          </a:prstGeom>
        </p:spPr>
      </p:pic>
      <p:pic>
        <p:nvPicPr>
          <p:cNvPr id="1099" name="Picture 1098">
            <a:extLst>
              <a:ext uri="{FF2B5EF4-FFF2-40B4-BE49-F238E27FC236}">
                <a16:creationId xmlns:a16="http://schemas.microsoft.com/office/drawing/2014/main" id="{A055CDFD-F916-4271-A494-93C54844FE31}"/>
              </a:ext>
            </a:extLst>
          </p:cNvPr>
          <p:cNvPicPr>
            <a:picLocks noChangeAspect="1"/>
          </p:cNvPicPr>
          <p:nvPr>
            <p:custDataLst>
              <p:tags r:id="rId4"/>
            </p:custDataLst>
          </p:nvPr>
        </p:nvPicPr>
        <p:blipFill>
          <a:blip r:embed="rId9" cstate="print">
            <a:extLst>
              <a:ext uri="{28A0092B-C50C-407E-A947-70E740481C1C}">
                <a14:useLocalDpi xmlns:a14="http://schemas.microsoft.com/office/drawing/2010/main" val="0"/>
              </a:ext>
            </a:extLst>
          </a:blip>
          <a:stretch>
            <a:fillRect/>
          </a:stretch>
        </p:blipFill>
        <p:spPr>
          <a:xfrm>
            <a:off x="6476544" y="5651472"/>
            <a:ext cx="2549982" cy="619900"/>
          </a:xfrm>
          <a:prstGeom prst="rect">
            <a:avLst/>
          </a:prstGeom>
        </p:spPr>
      </p:pic>
    </p:spTree>
    <p:extLst>
      <p:ext uri="{BB962C8B-B14F-4D97-AF65-F5344CB8AC3E}">
        <p14:creationId xmlns:p14="http://schemas.microsoft.com/office/powerpoint/2010/main" val="680773402"/>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nanoparticle attachment time</a:t>
            </a:r>
          </a:p>
        </p:txBody>
      </p:sp>
      <p:sp>
        <p:nvSpPr>
          <p:cNvPr id="3" name="Content Placeholder 2"/>
          <p:cNvSpPr>
            <a:spLocks noGrp="1"/>
          </p:cNvSpPr>
          <p:nvPr>
            <p:ph idx="1"/>
          </p:nvPr>
        </p:nvSpPr>
        <p:spPr/>
        <p:txBody>
          <a:bodyPr/>
          <a:lstStyle/>
          <a:p>
            <a:r>
              <a:rPr lang="en-US" dirty="0"/>
              <a:t>The following is a very preliminary estimate of the time required for attachment of the nanoparticles to the clay particles</a:t>
            </a:r>
          </a:p>
          <a:p>
            <a:r>
              <a:rPr lang="en-US" dirty="0"/>
              <a:t>This analysis includes multiple simplifying assumptions and there is a reasonable possibility that some of those assumptions are wrong</a:t>
            </a:r>
          </a:p>
        </p:txBody>
      </p:sp>
      <p:sp>
        <p:nvSpPr>
          <p:cNvPr id="4" name="Oval 3"/>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extLst>
      <p:ext uri="{BB962C8B-B14F-4D97-AF65-F5344CB8AC3E}">
        <p14:creationId xmlns:p14="http://schemas.microsoft.com/office/powerpoint/2010/main" val="3130909592"/>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4" name="Rectangle 2"/>
          <p:cNvSpPr>
            <a:spLocks noGrp="1" noChangeArrowheads="1"/>
          </p:cNvSpPr>
          <p:nvPr>
            <p:ph type="title"/>
          </p:nvPr>
        </p:nvSpPr>
        <p:spPr/>
        <p:txBody>
          <a:bodyPr/>
          <a:lstStyle/>
          <a:p>
            <a:r>
              <a:rPr lang="en-US" dirty="0"/>
              <a:t>How much water is cleared of nanoparticles by a clay particle?</a:t>
            </a:r>
          </a:p>
        </p:txBody>
      </p:sp>
      <p:sp>
        <p:nvSpPr>
          <p:cNvPr id="24585" name="Rectangle 3"/>
          <p:cNvSpPr>
            <a:spLocks noGrp="1" noChangeArrowheads="1"/>
          </p:cNvSpPr>
          <p:nvPr>
            <p:ph idx="1"/>
          </p:nvPr>
        </p:nvSpPr>
        <p:spPr/>
        <p:txBody>
          <a:bodyPr/>
          <a:lstStyle/>
          <a:p>
            <a:r>
              <a:rPr lang="en-US" dirty="0"/>
              <a:t>Volume cleared is proportional to a collision area defined by a ring around the clay particle with width of the diameter of the nanoparticle diffusion band</a:t>
            </a:r>
          </a:p>
          <a:p>
            <a:r>
              <a:rPr lang="en-US" dirty="0"/>
              <a:t>Volume cleared is proportional to time</a:t>
            </a:r>
          </a:p>
          <a:p>
            <a:r>
              <a:rPr lang="en-US" dirty="0"/>
              <a:t>Volume cleared is proportional to the relative velocity between clay and nanoparticles</a:t>
            </a:r>
          </a:p>
          <a:p>
            <a:endParaRPr lang="en-US" dirty="0"/>
          </a:p>
        </p:txBody>
      </p:sp>
      <p:sp>
        <p:nvSpPr>
          <p:cNvPr id="18" name="Oval 17"/>
          <p:cNvSpPr>
            <a:spLocks noChangeAspect="1"/>
          </p:cNvSpPr>
          <p:nvPr/>
        </p:nvSpPr>
        <p:spPr>
          <a:xfrm rot="5400000">
            <a:off x="6006578" y="5394386"/>
            <a:ext cx="1219202" cy="1245642"/>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p:cNvSpPr>
            <a:spLocks noChangeAspect="1"/>
          </p:cNvSpPr>
          <p:nvPr/>
        </p:nvSpPr>
        <p:spPr>
          <a:xfrm rot="5400000" flipH="1" flipV="1">
            <a:off x="6147095" y="5406269"/>
            <a:ext cx="123284" cy="125958"/>
          </a:xfrm>
          <a:prstGeom prst="ellipse">
            <a:avLst/>
          </a:prstGeom>
          <a:solidFill>
            <a:schemeClr val="tx2">
              <a:lumMod val="50000"/>
              <a:lumOff val="50000"/>
            </a:schemeClr>
          </a:solidFill>
          <a:ln>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p:cNvSpPr>
            <a:spLocks noChangeAspect="1"/>
          </p:cNvSpPr>
          <p:nvPr/>
        </p:nvSpPr>
        <p:spPr>
          <a:xfrm rot="5400000" flipH="1" flipV="1">
            <a:off x="6491558" y="5319653"/>
            <a:ext cx="123284" cy="125958"/>
          </a:xfrm>
          <a:prstGeom prst="ellipse">
            <a:avLst/>
          </a:prstGeom>
          <a:solidFill>
            <a:schemeClr val="tx2">
              <a:lumMod val="50000"/>
              <a:lumOff val="50000"/>
            </a:schemeClr>
          </a:solidFill>
          <a:ln>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val 22"/>
          <p:cNvSpPr>
            <a:spLocks noChangeAspect="1"/>
          </p:cNvSpPr>
          <p:nvPr/>
        </p:nvSpPr>
        <p:spPr>
          <a:xfrm rot="5400000" flipH="1" flipV="1">
            <a:off x="7061495" y="5634866"/>
            <a:ext cx="123284" cy="125958"/>
          </a:xfrm>
          <a:prstGeom prst="ellipse">
            <a:avLst/>
          </a:prstGeom>
          <a:solidFill>
            <a:schemeClr val="tx2">
              <a:lumMod val="50000"/>
              <a:lumOff val="50000"/>
            </a:schemeClr>
          </a:solidFill>
          <a:ln>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p:cNvSpPr>
            <a:spLocks noChangeAspect="1"/>
          </p:cNvSpPr>
          <p:nvPr/>
        </p:nvSpPr>
        <p:spPr>
          <a:xfrm rot="5400000" flipH="1" flipV="1">
            <a:off x="5931716" y="6002122"/>
            <a:ext cx="123284" cy="125958"/>
          </a:xfrm>
          <a:prstGeom prst="ellipse">
            <a:avLst/>
          </a:prstGeom>
          <a:solidFill>
            <a:schemeClr val="tx2">
              <a:lumMod val="50000"/>
              <a:lumOff val="50000"/>
            </a:schemeClr>
          </a:solidFill>
          <a:ln>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Oval 24"/>
          <p:cNvSpPr>
            <a:spLocks noChangeAspect="1"/>
          </p:cNvSpPr>
          <p:nvPr/>
        </p:nvSpPr>
        <p:spPr>
          <a:xfrm rot="5400000" flipH="1" flipV="1">
            <a:off x="6044453" y="6399463"/>
            <a:ext cx="123284" cy="125958"/>
          </a:xfrm>
          <a:prstGeom prst="ellipse">
            <a:avLst/>
          </a:prstGeom>
          <a:solidFill>
            <a:schemeClr val="tx2">
              <a:lumMod val="50000"/>
              <a:lumOff val="50000"/>
            </a:schemeClr>
          </a:solidFill>
          <a:ln>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Oval 25"/>
          <p:cNvSpPr>
            <a:spLocks noChangeAspect="1"/>
          </p:cNvSpPr>
          <p:nvPr/>
        </p:nvSpPr>
        <p:spPr>
          <a:xfrm rot="5400000" flipH="1" flipV="1">
            <a:off x="6617516" y="6563829"/>
            <a:ext cx="123284" cy="125958"/>
          </a:xfrm>
          <a:prstGeom prst="ellipse">
            <a:avLst/>
          </a:prstGeom>
          <a:solidFill>
            <a:schemeClr val="tx2">
              <a:lumMod val="50000"/>
              <a:lumOff val="50000"/>
            </a:schemeClr>
          </a:solidFill>
          <a:ln>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26"/>
          <p:cNvSpPr>
            <a:spLocks noChangeAspect="1"/>
          </p:cNvSpPr>
          <p:nvPr/>
        </p:nvSpPr>
        <p:spPr>
          <a:xfrm rot="5400000" flipH="1" flipV="1">
            <a:off x="7124474" y="6276179"/>
            <a:ext cx="123284" cy="125958"/>
          </a:xfrm>
          <a:prstGeom prst="ellipse">
            <a:avLst/>
          </a:prstGeom>
          <a:solidFill>
            <a:schemeClr val="tx2">
              <a:lumMod val="50000"/>
              <a:lumOff val="50000"/>
            </a:schemeClr>
          </a:solidFill>
          <a:ln>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Oval 15"/>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5" name="Picture 4">
            <a:extLst>
              <a:ext uri="{FF2B5EF4-FFF2-40B4-BE49-F238E27FC236}">
                <a16:creationId xmlns:a16="http://schemas.microsoft.com/office/drawing/2014/main" id="{2665522B-145E-4C19-9A74-08153B28C4F0}"/>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6012148" y="3163517"/>
            <a:ext cx="2587108" cy="326374"/>
          </a:xfrm>
          <a:prstGeom prst="rect">
            <a:avLst/>
          </a:prstGeom>
        </p:spPr>
      </p:pic>
      <p:pic>
        <p:nvPicPr>
          <p:cNvPr id="7" name="Picture 6">
            <a:extLst>
              <a:ext uri="{FF2B5EF4-FFF2-40B4-BE49-F238E27FC236}">
                <a16:creationId xmlns:a16="http://schemas.microsoft.com/office/drawing/2014/main" id="{33F03A58-81EF-4191-A700-7F834ACE5BAC}"/>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7924800" y="3821885"/>
            <a:ext cx="541520" cy="257284"/>
          </a:xfrm>
          <a:prstGeom prst="rect">
            <a:avLst/>
          </a:prstGeom>
        </p:spPr>
      </p:pic>
      <p:pic>
        <p:nvPicPr>
          <p:cNvPr id="9" name="Picture 8">
            <a:extLst>
              <a:ext uri="{FF2B5EF4-FFF2-40B4-BE49-F238E27FC236}">
                <a16:creationId xmlns:a16="http://schemas.microsoft.com/office/drawing/2014/main" id="{EABFCF6A-51E4-4B94-B7CD-81C0854168FF}"/>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7397741" y="4776122"/>
            <a:ext cx="787289" cy="257284"/>
          </a:xfrm>
          <a:prstGeom prst="rect">
            <a:avLst/>
          </a:prstGeom>
        </p:spPr>
      </p:pic>
      <p:pic>
        <p:nvPicPr>
          <p:cNvPr id="15" name="Picture 14">
            <a:extLst>
              <a:ext uri="{FF2B5EF4-FFF2-40B4-BE49-F238E27FC236}">
                <a16:creationId xmlns:a16="http://schemas.microsoft.com/office/drawing/2014/main" id="{82A8B0C3-B1AA-4DDC-B197-FF5B59B351B6}"/>
              </a:ext>
            </a:extLst>
          </p:cNvPr>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643174" y="5940148"/>
            <a:ext cx="4104541" cy="307372"/>
          </a:xfrm>
          <a:prstGeom prst="rect">
            <a:avLst/>
          </a:prstGeom>
        </p:spPr>
      </p:pic>
    </p:spTree>
    <p:extLst>
      <p:ext uri="{BB962C8B-B14F-4D97-AF65-F5344CB8AC3E}">
        <p14:creationId xmlns:p14="http://schemas.microsoft.com/office/powerpoint/2010/main" val="10234042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a:xfrm>
            <a:off x="685800" y="304800"/>
            <a:ext cx="6150935" cy="1143000"/>
          </a:xfrm>
          <a:effectLst/>
        </p:spPr>
        <p:txBody>
          <a:bodyPr/>
          <a:lstStyle/>
          <a:p>
            <a:pPr>
              <a:defRPr/>
            </a:pPr>
            <a:r>
              <a:rPr lang="en-US" sz="4000" dirty="0"/>
              <a:t>Use dimensional analysis to get a relative velocity</a:t>
            </a:r>
          </a:p>
        </p:txBody>
      </p:sp>
      <p:sp>
        <p:nvSpPr>
          <p:cNvPr id="15372" name="Text Box 8"/>
          <p:cNvSpPr txBox="1">
            <a:spLocks noChangeArrowheads="1"/>
          </p:cNvSpPr>
          <p:nvPr/>
        </p:nvSpPr>
        <p:spPr bwMode="auto">
          <a:xfrm>
            <a:off x="322508" y="1514180"/>
            <a:ext cx="3319189" cy="646331"/>
          </a:xfrm>
          <a:prstGeom prst="rect">
            <a:avLst/>
          </a:prstGeom>
          <a:noFill/>
          <a:ln w="12700">
            <a:noFill/>
            <a:miter lim="800000"/>
            <a:headEnd type="none" w="lg" len="med"/>
            <a:tailEnd type="none" w="lg" len="med"/>
          </a:ln>
        </p:spPr>
        <p:txBody>
          <a:bodyPr wrap="square">
            <a:spAutoFit/>
          </a:bodyPr>
          <a:lstStyle/>
          <a:p>
            <a:pPr algn="ctr"/>
            <a:r>
              <a:rPr lang="en-US" dirty="0"/>
              <a:t>Viscous dominated collisions with </a:t>
            </a:r>
          </a:p>
        </p:txBody>
      </p:sp>
      <p:sp>
        <p:nvSpPr>
          <p:cNvPr id="15374" name="Text Box 14"/>
          <p:cNvSpPr txBox="1">
            <a:spLocks noChangeArrowheads="1"/>
          </p:cNvSpPr>
          <p:nvPr/>
        </p:nvSpPr>
        <p:spPr bwMode="auto">
          <a:xfrm>
            <a:off x="2722054" y="3541183"/>
            <a:ext cx="2567416" cy="523220"/>
          </a:xfrm>
          <a:prstGeom prst="rect">
            <a:avLst/>
          </a:prstGeom>
          <a:noFill/>
          <a:ln w="12700">
            <a:noFill/>
            <a:miter lim="800000"/>
            <a:headEnd type="none" w="lg" len="med"/>
            <a:tailEnd type="none" w="lg" len="med"/>
          </a:ln>
        </p:spPr>
        <p:txBody>
          <a:bodyPr wrap="square">
            <a:spAutoFit/>
          </a:bodyPr>
          <a:lstStyle/>
          <a:p>
            <a:r>
              <a:rPr lang="en-US" dirty="0"/>
              <a:t>Assume linear</a:t>
            </a:r>
          </a:p>
        </p:txBody>
      </p:sp>
      <p:sp>
        <p:nvSpPr>
          <p:cNvPr id="15375" name="Line 15"/>
          <p:cNvSpPr>
            <a:spLocks noChangeShapeType="1"/>
          </p:cNvSpPr>
          <p:nvPr/>
        </p:nvSpPr>
        <p:spPr bwMode="auto">
          <a:xfrm>
            <a:off x="2095213" y="4596625"/>
            <a:ext cx="533400" cy="0"/>
          </a:xfrm>
          <a:prstGeom prst="line">
            <a:avLst/>
          </a:prstGeom>
          <a:noFill/>
          <a:ln w="12700">
            <a:solidFill>
              <a:schemeClr val="tx1"/>
            </a:solidFill>
            <a:round/>
            <a:headEnd type="none" w="lg" len="med"/>
            <a:tailEnd type="triangle" w="lg" len="med"/>
          </a:ln>
        </p:spPr>
        <p:txBody>
          <a:bodyPr wrap="none" anchor="ctr">
            <a:spAutoFit/>
          </a:bodyPr>
          <a:lstStyle/>
          <a:p>
            <a:endParaRPr lang="en-US"/>
          </a:p>
        </p:txBody>
      </p:sp>
      <p:sp>
        <p:nvSpPr>
          <p:cNvPr id="15376" name="Text Box 16"/>
          <p:cNvSpPr txBox="1">
            <a:spLocks noChangeArrowheads="1"/>
          </p:cNvSpPr>
          <p:nvPr/>
        </p:nvSpPr>
        <p:spPr bwMode="auto">
          <a:xfrm>
            <a:off x="2646407" y="4180914"/>
            <a:ext cx="2305050" cy="923330"/>
          </a:xfrm>
          <a:prstGeom prst="rect">
            <a:avLst/>
          </a:prstGeom>
          <a:noFill/>
          <a:ln w="12700">
            <a:noFill/>
            <a:miter lim="800000"/>
            <a:headEnd type="none" w="lg" len="med"/>
            <a:tailEnd type="none" w="lg" len="med"/>
          </a:ln>
        </p:spPr>
        <p:txBody>
          <a:bodyPr wrap="square">
            <a:spAutoFit/>
          </a:bodyPr>
          <a:lstStyle/>
          <a:p>
            <a:r>
              <a:rPr lang="en-US" dirty="0"/>
              <a:t>Confirmation of the G notation for particle collisions</a:t>
            </a:r>
          </a:p>
        </p:txBody>
      </p:sp>
      <p:sp>
        <p:nvSpPr>
          <p:cNvPr id="15377" name="Line 17"/>
          <p:cNvSpPr>
            <a:spLocks noChangeShapeType="1"/>
          </p:cNvSpPr>
          <p:nvPr/>
        </p:nvSpPr>
        <p:spPr bwMode="auto">
          <a:xfrm flipH="1">
            <a:off x="2400430" y="3815307"/>
            <a:ext cx="381000" cy="0"/>
          </a:xfrm>
          <a:prstGeom prst="line">
            <a:avLst/>
          </a:prstGeom>
          <a:noFill/>
          <a:ln w="12700">
            <a:solidFill>
              <a:schemeClr val="tx1"/>
            </a:solidFill>
            <a:round/>
            <a:headEnd type="none" w="lg" len="med"/>
            <a:tailEnd type="triangle" w="lg" len="med"/>
          </a:ln>
        </p:spPr>
        <p:txBody>
          <a:bodyPr anchor="ctr">
            <a:spAutoFit/>
          </a:bodyPr>
          <a:lstStyle/>
          <a:p>
            <a:endParaRPr lang="en-US"/>
          </a:p>
        </p:txBody>
      </p:sp>
      <p:sp>
        <p:nvSpPr>
          <p:cNvPr id="5" name="Rectangle 4"/>
          <p:cNvSpPr/>
          <p:nvPr/>
        </p:nvSpPr>
        <p:spPr bwMode="auto">
          <a:xfrm>
            <a:off x="-1" y="6298768"/>
            <a:ext cx="5044724" cy="559232"/>
          </a:xfrm>
          <a:prstGeom prst="rect">
            <a:avLst/>
          </a:prstGeom>
          <a:noFill/>
          <a:ln w="28575"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6" name="TextBox 5"/>
          <p:cNvSpPr txBox="1"/>
          <p:nvPr/>
        </p:nvSpPr>
        <p:spPr>
          <a:xfrm>
            <a:off x="3264514" y="6221628"/>
            <a:ext cx="1818126" cy="523220"/>
          </a:xfrm>
          <a:prstGeom prst="rect">
            <a:avLst/>
          </a:prstGeom>
          <a:noFill/>
        </p:spPr>
        <p:txBody>
          <a:bodyPr wrap="none" rtlCol="0">
            <a:spAutoFit/>
          </a:bodyPr>
          <a:lstStyle/>
          <a:p>
            <a:r>
              <a:rPr lang="en-US" dirty="0"/>
              <a:t>dimensions</a:t>
            </a:r>
          </a:p>
        </p:txBody>
      </p:sp>
      <p:sp>
        <p:nvSpPr>
          <p:cNvPr id="3" name="TextBox 2"/>
          <p:cNvSpPr txBox="1"/>
          <p:nvPr/>
        </p:nvSpPr>
        <p:spPr>
          <a:xfrm>
            <a:off x="2819400" y="2895600"/>
            <a:ext cx="3621504" cy="369332"/>
          </a:xfrm>
          <a:prstGeom prst="rect">
            <a:avLst/>
          </a:prstGeom>
          <a:noFill/>
        </p:spPr>
        <p:txBody>
          <a:bodyPr wrap="none" rtlCol="0">
            <a:spAutoFit/>
          </a:bodyPr>
          <a:lstStyle/>
          <a:p>
            <a:r>
              <a:rPr lang="en-US" dirty="0"/>
              <a:t>Or should this be based on lambda?</a:t>
            </a:r>
          </a:p>
        </p:txBody>
      </p:sp>
      <p:sp>
        <p:nvSpPr>
          <p:cNvPr id="19" name="Oval 18"/>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20" name="Picture 19">
            <a:extLst>
              <a:ext uri="{FF2B5EF4-FFF2-40B4-BE49-F238E27FC236}">
                <a16:creationId xmlns:a16="http://schemas.microsoft.com/office/drawing/2014/main" id="{AC03707F-4939-4826-A368-07C68DA6BC17}"/>
              </a:ext>
            </a:extLst>
          </p:cNvPr>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tretch>
            <a:fillRect/>
          </a:stretch>
        </p:blipFill>
        <p:spPr>
          <a:xfrm>
            <a:off x="7764915" y="476072"/>
            <a:ext cx="857905" cy="684190"/>
          </a:xfrm>
          <a:prstGeom prst="rect">
            <a:avLst/>
          </a:prstGeom>
        </p:spPr>
      </p:pic>
      <p:pic>
        <p:nvPicPr>
          <p:cNvPr id="7" name="Picture 6">
            <a:extLst>
              <a:ext uri="{FF2B5EF4-FFF2-40B4-BE49-F238E27FC236}">
                <a16:creationId xmlns:a16="http://schemas.microsoft.com/office/drawing/2014/main" id="{464D03B6-8480-4D81-82A8-B834006F9DD4}"/>
              </a:ext>
            </a:extLst>
          </p:cNvPr>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241550" y="3021958"/>
            <a:ext cx="2029714" cy="263619"/>
          </a:xfrm>
          <a:prstGeom prst="rect">
            <a:avLst/>
          </a:prstGeom>
        </p:spPr>
      </p:pic>
      <p:pic>
        <p:nvPicPr>
          <p:cNvPr id="11" name="Picture 10">
            <a:extLst>
              <a:ext uri="{FF2B5EF4-FFF2-40B4-BE49-F238E27FC236}">
                <a16:creationId xmlns:a16="http://schemas.microsoft.com/office/drawing/2014/main" id="{E9AE56E0-91EB-4F55-8F52-CBADB0148B1A}"/>
              </a:ext>
            </a:extLst>
          </p:cNvPr>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241550" y="3739962"/>
            <a:ext cx="1930666" cy="263619"/>
          </a:xfrm>
          <a:prstGeom prst="rect">
            <a:avLst/>
          </a:prstGeom>
        </p:spPr>
      </p:pic>
      <p:pic>
        <p:nvPicPr>
          <p:cNvPr id="13" name="Picture 12">
            <a:extLst>
              <a:ext uri="{FF2B5EF4-FFF2-40B4-BE49-F238E27FC236}">
                <a16:creationId xmlns:a16="http://schemas.microsoft.com/office/drawing/2014/main" id="{AD7935ED-A2BC-4093-90C8-9621F05CB4B3}"/>
              </a:ext>
            </a:extLst>
          </p:cNvPr>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241550" y="4280074"/>
            <a:ext cx="1651809" cy="608000"/>
          </a:xfrm>
          <a:prstGeom prst="rect">
            <a:avLst/>
          </a:prstGeom>
        </p:spPr>
      </p:pic>
      <p:sp>
        <p:nvSpPr>
          <p:cNvPr id="14" name="Rectangle 13">
            <a:extLst>
              <a:ext uri="{FF2B5EF4-FFF2-40B4-BE49-F238E27FC236}">
                <a16:creationId xmlns:a16="http://schemas.microsoft.com/office/drawing/2014/main" id="{4B8526F1-F90D-486E-A7FC-743921586771}"/>
              </a:ext>
            </a:extLst>
          </p:cNvPr>
          <p:cNvSpPr/>
          <p:nvPr/>
        </p:nvSpPr>
        <p:spPr>
          <a:xfrm>
            <a:off x="1421298" y="4211543"/>
            <a:ext cx="533399" cy="77617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CDAF80AB-C880-488E-9A18-E303468B8CE0}"/>
              </a:ext>
            </a:extLst>
          </p:cNvPr>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tretch>
            <a:fillRect/>
          </a:stretch>
        </p:blipFill>
        <p:spPr>
          <a:xfrm>
            <a:off x="241550" y="5334630"/>
            <a:ext cx="1389714" cy="256000"/>
          </a:xfrm>
          <a:prstGeom prst="rect">
            <a:avLst/>
          </a:prstGeom>
        </p:spPr>
      </p:pic>
      <p:pic>
        <p:nvPicPr>
          <p:cNvPr id="18" name="Picture 17">
            <a:extLst>
              <a:ext uri="{FF2B5EF4-FFF2-40B4-BE49-F238E27FC236}">
                <a16:creationId xmlns:a16="http://schemas.microsoft.com/office/drawing/2014/main" id="{B5259CA4-1C43-4EAE-9F0D-7D1EB7C9761D}"/>
              </a:ext>
            </a:extLst>
          </p:cNvPr>
          <p:cNvPicPr>
            <a:picLocks noChangeAspect="1"/>
          </p:cNvPicPr>
          <p:nvPr>
            <p:custDataLst>
              <p:tags r:id="rId6"/>
            </p:custDataLst>
          </p:nvPr>
        </p:nvPicPr>
        <p:blipFill>
          <a:blip r:embed="rId14" cstate="print">
            <a:extLst>
              <a:ext uri="{28A0092B-C50C-407E-A947-70E740481C1C}">
                <a14:useLocalDpi xmlns:a14="http://schemas.microsoft.com/office/drawing/2010/main" val="0"/>
              </a:ext>
            </a:extLst>
          </a:blip>
          <a:stretch>
            <a:fillRect/>
          </a:stretch>
        </p:blipFill>
        <p:spPr>
          <a:xfrm>
            <a:off x="159263" y="6337551"/>
            <a:ext cx="3105251" cy="480714"/>
          </a:xfrm>
          <a:prstGeom prst="rect">
            <a:avLst/>
          </a:prstGeom>
        </p:spPr>
      </p:pic>
    </p:spTree>
    <p:extLst>
      <p:ext uri="{BB962C8B-B14F-4D97-AF65-F5344CB8AC3E}">
        <p14:creationId xmlns:p14="http://schemas.microsoft.com/office/powerpoint/2010/main" val="1668354561"/>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Diffusion band thickness</a:t>
            </a:r>
          </a:p>
        </p:txBody>
      </p:sp>
      <p:sp>
        <p:nvSpPr>
          <p:cNvPr id="6" name="TextBox 5"/>
          <p:cNvSpPr txBox="1"/>
          <p:nvPr/>
        </p:nvSpPr>
        <p:spPr>
          <a:xfrm>
            <a:off x="3810001" y="4419600"/>
            <a:ext cx="4117942" cy="954107"/>
          </a:xfrm>
          <a:prstGeom prst="rect">
            <a:avLst/>
          </a:prstGeom>
          <a:noFill/>
        </p:spPr>
        <p:txBody>
          <a:bodyPr wrap="square" rtlCol="0">
            <a:spAutoFit/>
          </a:bodyPr>
          <a:lstStyle/>
          <a:p>
            <a:r>
              <a:rPr lang="en-US" dirty="0"/>
              <a:t>Time that nanoparticle is in vicinity of clay particle</a:t>
            </a:r>
          </a:p>
        </p:txBody>
      </p:sp>
      <p:sp>
        <p:nvSpPr>
          <p:cNvPr id="8" name="Oval 7"/>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10" name="Picture 9">
            <a:extLst>
              <a:ext uri="{FF2B5EF4-FFF2-40B4-BE49-F238E27FC236}">
                <a16:creationId xmlns:a16="http://schemas.microsoft.com/office/drawing/2014/main" id="{857CAA7F-AFAB-43D7-9A60-B5A31CC3C5EA}"/>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908572" y="2064568"/>
            <a:ext cx="2508190" cy="574476"/>
          </a:xfrm>
          <a:prstGeom prst="rect">
            <a:avLst/>
          </a:prstGeom>
        </p:spPr>
      </p:pic>
      <p:pic>
        <p:nvPicPr>
          <p:cNvPr id="12" name="Picture 11">
            <a:extLst>
              <a:ext uri="{FF2B5EF4-FFF2-40B4-BE49-F238E27FC236}">
                <a16:creationId xmlns:a16="http://schemas.microsoft.com/office/drawing/2014/main" id="{6EC15C7D-D2C3-4143-96A4-E49ED2F7A96B}"/>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171048" y="3241581"/>
            <a:ext cx="3245714" cy="304762"/>
          </a:xfrm>
          <a:prstGeom prst="rect">
            <a:avLst/>
          </a:prstGeom>
        </p:spPr>
      </p:pic>
      <p:pic>
        <p:nvPicPr>
          <p:cNvPr id="14" name="Picture 13">
            <a:extLst>
              <a:ext uri="{FF2B5EF4-FFF2-40B4-BE49-F238E27FC236}">
                <a16:creationId xmlns:a16="http://schemas.microsoft.com/office/drawing/2014/main" id="{7105B2AB-A5D3-4D37-89A4-470F7EBE2500}"/>
              </a:ext>
            </a:extLst>
          </p:cNvPr>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593143" y="4197894"/>
            <a:ext cx="2823619" cy="749714"/>
          </a:xfrm>
          <a:prstGeom prst="rect">
            <a:avLst/>
          </a:prstGeom>
        </p:spPr>
      </p:pic>
      <p:pic>
        <p:nvPicPr>
          <p:cNvPr id="16" name="Picture 15">
            <a:extLst>
              <a:ext uri="{FF2B5EF4-FFF2-40B4-BE49-F238E27FC236}">
                <a16:creationId xmlns:a16="http://schemas.microsoft.com/office/drawing/2014/main" id="{4FA78AD3-B30A-426F-B9F9-1A522B2B208B}"/>
              </a:ext>
            </a:extLst>
          </p:cNvPr>
          <p:cNvPicPr>
            <a:picLocks noChangeAspect="1"/>
          </p:cNvPicPr>
          <p:nvPr>
            <p:custDataLst>
              <p:tags r:id="rId4"/>
            </p:custDataLst>
          </p:nvPr>
        </p:nvPicPr>
        <p:blipFill>
          <a:blip r:embed="rId9" cstate="print">
            <a:extLst>
              <a:ext uri="{28A0092B-C50C-407E-A947-70E740481C1C}">
                <a14:useLocalDpi xmlns:a14="http://schemas.microsoft.com/office/drawing/2010/main" val="0"/>
              </a:ext>
            </a:extLst>
          </a:blip>
          <a:stretch>
            <a:fillRect/>
          </a:stretch>
        </p:blipFill>
        <p:spPr>
          <a:xfrm>
            <a:off x="168000" y="5416324"/>
            <a:ext cx="3248762" cy="760381"/>
          </a:xfrm>
          <a:prstGeom prst="rect">
            <a:avLst/>
          </a:prstGeom>
        </p:spPr>
      </p:pic>
    </p:spTree>
    <p:extLst>
      <p:ext uri="{BB962C8B-B14F-4D97-AF65-F5344CB8AC3E}">
        <p14:creationId xmlns:p14="http://schemas.microsoft.com/office/powerpoint/2010/main" val="2856379543"/>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ChangeArrowheads="1"/>
          </p:cNvSpPr>
          <p:nvPr>
            <p:ph type="title"/>
          </p:nvPr>
        </p:nvSpPr>
        <p:spPr>
          <a:xfrm>
            <a:off x="693964" y="91939"/>
            <a:ext cx="7772400" cy="1143000"/>
          </a:xfrm>
        </p:spPr>
        <p:txBody>
          <a:bodyPr/>
          <a:lstStyle/>
          <a:p>
            <a:r>
              <a:rPr lang="en-US" b="0" dirty="0"/>
              <a:t>Aluminum Sulfate Chemistry Alum [Al</a:t>
            </a:r>
            <a:r>
              <a:rPr lang="en-US" b="0" baseline="-25000" dirty="0"/>
              <a:t>2</a:t>
            </a:r>
            <a:r>
              <a:rPr lang="en-US" b="0" dirty="0"/>
              <a:t>(SO</a:t>
            </a:r>
            <a:r>
              <a:rPr lang="en-US" b="0" baseline="-25000" dirty="0"/>
              <a:t>4</a:t>
            </a:r>
            <a:r>
              <a:rPr lang="en-US" b="0" dirty="0"/>
              <a:t>)</a:t>
            </a:r>
            <a:r>
              <a:rPr lang="en-US" b="0" baseline="-25000" dirty="0"/>
              <a:t>3</a:t>
            </a:r>
            <a:r>
              <a:rPr lang="en-US" b="0" dirty="0"/>
              <a:t>*14.3H</a:t>
            </a:r>
            <a:r>
              <a:rPr lang="en-US" b="0" baseline="-25000" dirty="0"/>
              <a:t>2</a:t>
            </a:r>
            <a:r>
              <a:rPr lang="en-US" b="0" dirty="0"/>
              <a:t>O]</a:t>
            </a:r>
          </a:p>
        </p:txBody>
      </p:sp>
      <p:sp>
        <p:nvSpPr>
          <p:cNvPr id="73731" name="Rectangle 3"/>
          <p:cNvSpPr>
            <a:spLocks noGrp="1" noChangeArrowheads="1"/>
          </p:cNvSpPr>
          <p:nvPr>
            <p:ph idx="1"/>
          </p:nvPr>
        </p:nvSpPr>
        <p:spPr>
          <a:xfrm>
            <a:off x="685800" y="1764030"/>
            <a:ext cx="7772400" cy="4114800"/>
          </a:xfrm>
        </p:spPr>
        <p:txBody>
          <a:bodyPr/>
          <a:lstStyle/>
          <a:p>
            <a:pPr>
              <a:lnSpc>
                <a:spcPct val="90000"/>
              </a:lnSpc>
            </a:pPr>
            <a:r>
              <a:rPr lang="en-US" dirty="0"/>
              <a:t>A widely used coagulant</a:t>
            </a:r>
          </a:p>
          <a:p>
            <a:pPr>
              <a:lnSpc>
                <a:spcPct val="90000"/>
              </a:lnSpc>
            </a:pPr>
            <a:r>
              <a:rPr lang="en-US" dirty="0"/>
              <a:t>Typically 10 mg/L to 100 mg/L alum is used (0.9 to 9 mg/L as Al)</a:t>
            </a:r>
          </a:p>
          <a:p>
            <a:pPr>
              <a:lnSpc>
                <a:spcPct val="90000"/>
              </a:lnSpc>
            </a:pPr>
            <a:r>
              <a:rPr lang="en-US" dirty="0"/>
              <a:t>High concentrations (stock solutions) don’t precipitate because the pH is low</a:t>
            </a:r>
          </a:p>
          <a:p>
            <a:pPr>
              <a:lnSpc>
                <a:spcPct val="90000"/>
              </a:lnSpc>
            </a:pPr>
            <a:r>
              <a:rPr lang="en-US" dirty="0"/>
              <a:t>The alum precipitates when it blends with the water in the water treatment plant</a:t>
            </a:r>
          </a:p>
          <a:p>
            <a:pPr>
              <a:lnSpc>
                <a:spcPct val="90000"/>
              </a:lnSpc>
            </a:pPr>
            <a:r>
              <a:rPr lang="en-US" dirty="0"/>
              <a:t>The primary reaction produces </a:t>
            </a:r>
            <a:r>
              <a:rPr lang="en-US" dirty="0">
                <a:sym typeface="Symbol" pitchFamily="18" charset="2"/>
              </a:rPr>
              <a:t>Al(OH)</a:t>
            </a:r>
            <a:r>
              <a:rPr lang="en-US" baseline="-25000" dirty="0">
                <a:sym typeface="Symbol" pitchFamily="18" charset="2"/>
              </a:rPr>
              <a:t>3</a:t>
            </a:r>
            <a:r>
              <a:rPr lang="en-US" dirty="0">
                <a:sym typeface="Symbol" pitchFamily="18" charset="2"/>
              </a:rPr>
              <a:t> </a:t>
            </a:r>
            <a:endParaRPr lang="en-US" dirty="0"/>
          </a:p>
          <a:p>
            <a:pPr>
              <a:lnSpc>
                <a:spcPct val="90000"/>
              </a:lnSpc>
              <a:buFont typeface="Wingdings" pitchFamily="2" charset="2"/>
              <a:buNone/>
            </a:pPr>
            <a:r>
              <a:rPr lang="en-US" dirty="0"/>
              <a:t>Al</a:t>
            </a:r>
            <a:r>
              <a:rPr lang="en-US" baseline="-25000" dirty="0"/>
              <a:t>2</a:t>
            </a:r>
            <a:r>
              <a:rPr lang="en-US" dirty="0"/>
              <a:t>(SO</a:t>
            </a:r>
            <a:r>
              <a:rPr lang="en-US" baseline="-25000" dirty="0"/>
              <a:t>4</a:t>
            </a:r>
            <a:r>
              <a:rPr lang="en-US" dirty="0"/>
              <a:t>)</a:t>
            </a:r>
            <a:r>
              <a:rPr lang="en-US" baseline="-25000" dirty="0"/>
              <a:t>3</a:t>
            </a:r>
            <a:r>
              <a:rPr lang="en-US" dirty="0"/>
              <a:t> + 6H</a:t>
            </a:r>
            <a:r>
              <a:rPr lang="en-US" baseline="-25000" dirty="0"/>
              <a:t>2</a:t>
            </a:r>
            <a:r>
              <a:rPr lang="en-US" dirty="0"/>
              <a:t>O</a:t>
            </a:r>
            <a:r>
              <a:rPr lang="en-US" dirty="0">
                <a:sym typeface="Symbol" pitchFamily="18" charset="2"/>
              </a:rPr>
              <a:t>2Al(OH)</a:t>
            </a:r>
            <a:r>
              <a:rPr lang="en-US" baseline="-25000" dirty="0">
                <a:sym typeface="Symbol" pitchFamily="18" charset="2"/>
              </a:rPr>
              <a:t>3</a:t>
            </a:r>
            <a:r>
              <a:rPr lang="en-US" dirty="0">
                <a:sym typeface="Symbol" pitchFamily="18" charset="2"/>
              </a:rPr>
              <a:t> + 6H</a:t>
            </a:r>
            <a:r>
              <a:rPr lang="en-US" baseline="30000" dirty="0">
                <a:sym typeface="Symbol" pitchFamily="18" charset="2"/>
              </a:rPr>
              <a:t>+</a:t>
            </a:r>
            <a:r>
              <a:rPr lang="en-US" dirty="0">
                <a:sym typeface="Symbol" pitchFamily="18" charset="2"/>
              </a:rPr>
              <a:t> + 3SO</a:t>
            </a:r>
            <a:r>
              <a:rPr lang="en-US" baseline="-25000" dirty="0">
                <a:sym typeface="Symbol" pitchFamily="18" charset="2"/>
              </a:rPr>
              <a:t>4</a:t>
            </a:r>
            <a:r>
              <a:rPr lang="en-US" baseline="30000" dirty="0">
                <a:sym typeface="Symbol" pitchFamily="18" charset="2"/>
              </a:rPr>
              <a:t>-2</a:t>
            </a:r>
          </a:p>
        </p:txBody>
      </p:sp>
      <p:sp>
        <p:nvSpPr>
          <p:cNvPr id="73732" name="Oval 4"/>
          <p:cNvSpPr>
            <a:spLocks noChangeArrowheads="1"/>
          </p:cNvSpPr>
          <p:nvPr/>
        </p:nvSpPr>
        <p:spPr bwMode="auto">
          <a:xfrm>
            <a:off x="6065866" y="5716042"/>
            <a:ext cx="522713" cy="635000"/>
          </a:xfrm>
          <a:prstGeom prst="ellipse">
            <a:avLst/>
          </a:prstGeom>
          <a:noFill/>
          <a:ln w="28575">
            <a:solidFill>
              <a:schemeClr val="folHlink"/>
            </a:solidFill>
            <a:round/>
            <a:headEnd type="none" w="lg" len="med"/>
            <a:tailEnd type="none" w="lg" len="med"/>
          </a:ln>
          <a:effectLst/>
        </p:spPr>
        <p:txBody>
          <a:bodyPr wrap="square" anchor="ctr">
            <a:spAutoFit/>
          </a:bodyPr>
          <a:lstStyle/>
          <a:p>
            <a:endParaRPr lang="en-US"/>
          </a:p>
        </p:txBody>
      </p:sp>
      <p:sp>
        <p:nvSpPr>
          <p:cNvPr id="73733" name="Text Box 5"/>
          <p:cNvSpPr txBox="1">
            <a:spLocks noChangeArrowheads="1"/>
          </p:cNvSpPr>
          <p:nvPr/>
        </p:nvSpPr>
        <p:spPr bwMode="auto">
          <a:xfrm>
            <a:off x="4120861" y="6277700"/>
            <a:ext cx="2201863" cy="519112"/>
          </a:xfrm>
          <a:prstGeom prst="rect">
            <a:avLst/>
          </a:prstGeom>
          <a:noFill/>
          <a:ln w="12700">
            <a:noFill/>
            <a:miter lim="800000"/>
            <a:headEnd type="none" w="lg" len="med"/>
            <a:tailEnd type="none" w="lg" len="med"/>
          </a:ln>
          <a:effectLst/>
        </p:spPr>
        <p:txBody>
          <a:bodyPr wrap="none">
            <a:spAutoFit/>
          </a:bodyPr>
          <a:lstStyle/>
          <a:p>
            <a:pPr>
              <a:spcBef>
                <a:spcPct val="0"/>
              </a:spcBef>
            </a:pPr>
            <a:r>
              <a:rPr lang="en-US" dirty="0">
                <a:solidFill>
                  <a:schemeClr val="folHlink"/>
                </a:solidFill>
              </a:rPr>
              <a:t>pH = -log[H</a:t>
            </a:r>
            <a:r>
              <a:rPr lang="en-US" baseline="30000" dirty="0">
                <a:solidFill>
                  <a:schemeClr val="folHlink"/>
                </a:solidFill>
              </a:rPr>
              <a:t>+</a:t>
            </a:r>
            <a:r>
              <a:rPr lang="en-US" dirty="0">
                <a:solidFill>
                  <a:schemeClr val="folHlink"/>
                </a:solidFill>
              </a:rPr>
              <a:t>]</a:t>
            </a:r>
          </a:p>
        </p:txBody>
      </p:sp>
      <p:sp>
        <p:nvSpPr>
          <p:cNvPr id="73734" name="Line 6"/>
          <p:cNvSpPr>
            <a:spLocks noChangeShapeType="1"/>
          </p:cNvSpPr>
          <p:nvPr/>
        </p:nvSpPr>
        <p:spPr bwMode="auto">
          <a:xfrm>
            <a:off x="4069744" y="6444705"/>
            <a:ext cx="0" cy="277812"/>
          </a:xfrm>
          <a:prstGeom prst="line">
            <a:avLst/>
          </a:prstGeom>
          <a:noFill/>
          <a:ln w="38100">
            <a:solidFill>
              <a:schemeClr val="folHlink"/>
            </a:solidFill>
            <a:round/>
            <a:headEnd type="none" w="lg" len="med"/>
            <a:tailEnd type="triangle" w="lg" len="med"/>
          </a:ln>
          <a:effectLst/>
        </p:spPr>
        <p:txBody>
          <a:bodyPr anchor="ctr">
            <a:spAutoFit/>
          </a:bodyPr>
          <a:lstStyle/>
          <a:p>
            <a:endParaRPr lang="en-US"/>
          </a:p>
        </p:txBody>
      </p:sp>
      <p:sp>
        <p:nvSpPr>
          <p:cNvPr id="73735" name="Line 7"/>
          <p:cNvSpPr>
            <a:spLocks noChangeShapeType="1"/>
          </p:cNvSpPr>
          <p:nvPr/>
        </p:nvSpPr>
        <p:spPr bwMode="auto">
          <a:xfrm>
            <a:off x="4200236" y="6796812"/>
            <a:ext cx="20828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737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7373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737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732" grpId="0" animBg="1"/>
      <p:bldP spid="73733" grpId="0" build="p" autoUpdateAnimBg="0"/>
      <p:bldP spid="73734"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title"/>
          </p:nvPr>
        </p:nvSpPr>
        <p:spPr>
          <a:xfrm>
            <a:off x="685800" y="304800"/>
            <a:ext cx="4191000" cy="609600"/>
          </a:xfrm>
          <a:effectLst/>
        </p:spPr>
        <p:txBody>
          <a:bodyPr/>
          <a:lstStyle/>
          <a:p>
            <a:pPr>
              <a:defRPr/>
            </a:pPr>
            <a:r>
              <a:rPr lang="en-US" sz="4000" dirty="0"/>
              <a:t>Collision Rates</a:t>
            </a:r>
          </a:p>
        </p:txBody>
      </p:sp>
      <p:sp>
        <p:nvSpPr>
          <p:cNvPr id="29712" name="Text Box 10"/>
          <p:cNvSpPr txBox="1">
            <a:spLocks noChangeArrowheads="1"/>
          </p:cNvSpPr>
          <p:nvPr/>
        </p:nvSpPr>
        <p:spPr bwMode="auto">
          <a:xfrm>
            <a:off x="7195260" y="1932552"/>
            <a:ext cx="1948740" cy="1200329"/>
          </a:xfrm>
          <a:prstGeom prst="rect">
            <a:avLst/>
          </a:prstGeom>
          <a:solidFill>
            <a:schemeClr val="bg1"/>
          </a:solidFill>
          <a:ln w="12700">
            <a:noFill/>
            <a:miter lim="800000"/>
            <a:headEnd type="none" w="lg" len="med"/>
            <a:tailEnd type="none" w="lg" len="med"/>
          </a:ln>
        </p:spPr>
        <p:txBody>
          <a:bodyPr wrap="square">
            <a:spAutoFit/>
          </a:bodyPr>
          <a:lstStyle/>
          <a:p>
            <a:r>
              <a:rPr lang="en-US" sz="1800" i="1" dirty="0" err="1"/>
              <a:t>t</a:t>
            </a:r>
            <a:r>
              <a:rPr lang="en-US" sz="1800" i="1" baseline="-25000" dirty="0" err="1"/>
              <a:t>c</a:t>
            </a:r>
            <a:r>
              <a:rPr lang="en-US" sz="1800" dirty="0"/>
              <a:t> is average time per collision for each clay particle present </a:t>
            </a:r>
          </a:p>
        </p:txBody>
      </p:sp>
      <p:sp>
        <p:nvSpPr>
          <p:cNvPr id="29714" name="Text Box 20"/>
          <p:cNvSpPr txBox="1">
            <a:spLocks noChangeArrowheads="1"/>
          </p:cNvSpPr>
          <p:nvPr/>
        </p:nvSpPr>
        <p:spPr bwMode="auto">
          <a:xfrm>
            <a:off x="4029549" y="1022019"/>
            <a:ext cx="1249363" cy="519113"/>
          </a:xfrm>
          <a:prstGeom prst="rect">
            <a:avLst/>
          </a:prstGeom>
          <a:noFill/>
          <a:ln w="12700">
            <a:noFill/>
            <a:miter lim="800000"/>
            <a:headEnd type="none" w="lg" len="med"/>
            <a:tailEnd type="none" w="lg" len="med"/>
          </a:ln>
        </p:spPr>
        <p:txBody>
          <a:bodyPr wrap="none">
            <a:spAutoFit/>
          </a:bodyPr>
          <a:lstStyle/>
          <a:p>
            <a:r>
              <a:rPr lang="en-US" dirty="0"/>
              <a:t>viscous</a:t>
            </a:r>
          </a:p>
        </p:txBody>
      </p:sp>
      <p:sp>
        <p:nvSpPr>
          <p:cNvPr id="29717" name="Rectangle 22"/>
          <p:cNvSpPr>
            <a:spLocks noChangeArrowheads="1"/>
          </p:cNvSpPr>
          <p:nvPr/>
        </p:nvSpPr>
        <p:spPr bwMode="auto">
          <a:xfrm>
            <a:off x="0" y="3181350"/>
            <a:ext cx="9144000" cy="0"/>
          </a:xfrm>
          <a:prstGeom prst="rect">
            <a:avLst/>
          </a:prstGeom>
          <a:noFill/>
          <a:ln w="12700">
            <a:noFill/>
            <a:miter lim="800000"/>
            <a:headEnd type="none" w="lg" len="med"/>
            <a:tailEnd type="none" w="lg" len="med"/>
          </a:ln>
        </p:spPr>
        <p:txBody>
          <a:bodyPr wrap="none" anchor="ctr">
            <a:spAutoFit/>
          </a:bodyPr>
          <a:lstStyle/>
          <a:p>
            <a:endParaRPr lang="en-US"/>
          </a:p>
        </p:txBody>
      </p:sp>
      <p:sp>
        <p:nvSpPr>
          <p:cNvPr id="28" name="Rectangle 27"/>
          <p:cNvSpPr/>
          <p:nvPr/>
        </p:nvSpPr>
        <p:spPr bwMode="auto">
          <a:xfrm>
            <a:off x="5429077" y="1791987"/>
            <a:ext cx="399011" cy="927462"/>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34" name="Group 33"/>
          <p:cNvGrpSpPr/>
          <p:nvPr/>
        </p:nvGrpSpPr>
        <p:grpSpPr>
          <a:xfrm>
            <a:off x="3230088" y="1803345"/>
            <a:ext cx="1516480" cy="1344237"/>
            <a:chOff x="2734886" y="1837113"/>
            <a:chExt cx="1642364" cy="1770611"/>
          </a:xfrm>
        </p:grpSpPr>
        <p:sp>
          <p:nvSpPr>
            <p:cNvPr id="21" name="Right Brace 20"/>
            <p:cNvSpPr/>
            <p:nvPr/>
          </p:nvSpPr>
          <p:spPr bwMode="auto">
            <a:xfrm>
              <a:off x="2734886" y="1837113"/>
              <a:ext cx="556953" cy="1770611"/>
            </a:xfrm>
            <a:prstGeom prst="rightBrace">
              <a:avLst>
                <a:gd name="adj1" fmla="val 8333"/>
                <a:gd name="adj2" fmla="val 19685"/>
              </a:avLst>
            </a:prstGeom>
            <a:noFill/>
            <a:ln w="38100" cap="flat" cmpd="sng" algn="ctr">
              <a:solidFill>
                <a:schemeClr val="accent4"/>
              </a:solidFill>
              <a:prstDash val="solid"/>
              <a:round/>
              <a:headEnd type="none" w="lg" len="med"/>
              <a:tailEnd type="none" w="lg"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3" name="Freeform 32"/>
            <p:cNvSpPr/>
            <p:nvPr/>
          </p:nvSpPr>
          <p:spPr bwMode="auto">
            <a:xfrm>
              <a:off x="3271194" y="2196935"/>
              <a:ext cx="1106056" cy="45719"/>
            </a:xfrm>
            <a:custGeom>
              <a:avLst/>
              <a:gdLst>
                <a:gd name="connsiteX0" fmla="*/ 23750 w 4096986"/>
                <a:gd name="connsiteY0" fmla="*/ 0 h 878774"/>
                <a:gd name="connsiteX1" fmla="*/ 558140 w 4096986"/>
                <a:gd name="connsiteY1" fmla="*/ 748145 h 878774"/>
                <a:gd name="connsiteX2" fmla="*/ 3372592 w 4096986"/>
                <a:gd name="connsiteY2" fmla="*/ 783771 h 878774"/>
                <a:gd name="connsiteX3" fmla="*/ 4096986 w 4096986"/>
                <a:gd name="connsiteY3" fmla="*/ 285008 h 878774"/>
                <a:gd name="connsiteX0" fmla="*/ 23750 w 4096986"/>
                <a:gd name="connsiteY0" fmla="*/ 225631 h 575952"/>
                <a:gd name="connsiteX1" fmla="*/ 558140 w 4096986"/>
                <a:gd name="connsiteY1" fmla="*/ 463137 h 575952"/>
                <a:gd name="connsiteX2" fmla="*/ 3372592 w 4096986"/>
                <a:gd name="connsiteY2" fmla="*/ 498763 h 575952"/>
                <a:gd name="connsiteX3" fmla="*/ 4096986 w 4096986"/>
                <a:gd name="connsiteY3" fmla="*/ 0 h 575952"/>
                <a:gd name="connsiteX0" fmla="*/ 0 w 3538846"/>
                <a:gd name="connsiteY0" fmla="*/ 463137 h 575952"/>
                <a:gd name="connsiteX1" fmla="*/ 2814452 w 3538846"/>
                <a:gd name="connsiteY1" fmla="*/ 498763 h 575952"/>
                <a:gd name="connsiteX2" fmla="*/ 3538846 w 3538846"/>
                <a:gd name="connsiteY2" fmla="*/ 0 h 575952"/>
                <a:gd name="connsiteX0" fmla="*/ 0 w 4108862"/>
                <a:gd name="connsiteY0" fmla="*/ 130628 h 520534"/>
                <a:gd name="connsiteX1" fmla="*/ 3384468 w 4108862"/>
                <a:gd name="connsiteY1" fmla="*/ 498763 h 520534"/>
                <a:gd name="connsiteX2" fmla="*/ 4108862 w 4108862"/>
                <a:gd name="connsiteY2" fmla="*/ 0 h 520534"/>
                <a:gd name="connsiteX0" fmla="*/ 0 w 4108862"/>
                <a:gd name="connsiteY0" fmla="*/ 130628 h 627413"/>
                <a:gd name="connsiteX1" fmla="*/ 3384468 w 4108862"/>
                <a:gd name="connsiteY1" fmla="*/ 498763 h 627413"/>
                <a:gd name="connsiteX2" fmla="*/ 4108862 w 4108862"/>
                <a:gd name="connsiteY2" fmla="*/ 0 h 627413"/>
                <a:gd name="connsiteX0" fmla="*/ 0 w 3978233"/>
                <a:gd name="connsiteY0" fmla="*/ 118753 h 615538"/>
                <a:gd name="connsiteX1" fmla="*/ 3253839 w 3978233"/>
                <a:gd name="connsiteY1" fmla="*/ 498763 h 615538"/>
                <a:gd name="connsiteX2" fmla="*/ 3978233 w 3978233"/>
                <a:gd name="connsiteY2" fmla="*/ 0 h 615538"/>
                <a:gd name="connsiteX0" fmla="*/ 0 w 3978233"/>
                <a:gd name="connsiteY0" fmla="*/ 118753 h 615538"/>
                <a:gd name="connsiteX1" fmla="*/ 3253839 w 3978233"/>
                <a:gd name="connsiteY1" fmla="*/ 498763 h 615538"/>
                <a:gd name="connsiteX2" fmla="*/ 3978233 w 3978233"/>
                <a:gd name="connsiteY2" fmla="*/ 0 h 615538"/>
                <a:gd name="connsiteX0" fmla="*/ 0 w 3978233"/>
                <a:gd name="connsiteY0" fmla="*/ 118753 h 118753"/>
                <a:gd name="connsiteX1" fmla="*/ 3978233 w 3978233"/>
                <a:gd name="connsiteY1" fmla="*/ 0 h 118753"/>
                <a:gd name="connsiteX0" fmla="*/ 0 w 3978233"/>
                <a:gd name="connsiteY0" fmla="*/ 118753 h 930234"/>
                <a:gd name="connsiteX1" fmla="*/ 3978233 w 3978233"/>
                <a:gd name="connsiteY1" fmla="*/ 0 h 930234"/>
                <a:gd name="connsiteX0" fmla="*/ 0 w 3978233"/>
                <a:gd name="connsiteY0" fmla="*/ 118753 h 930234"/>
                <a:gd name="connsiteX1" fmla="*/ 3978233 w 3978233"/>
                <a:gd name="connsiteY1" fmla="*/ 0 h 930234"/>
                <a:gd name="connsiteX0" fmla="*/ 0 w 3978233"/>
                <a:gd name="connsiteY0" fmla="*/ 383969 h 1195450"/>
                <a:gd name="connsiteX1" fmla="*/ 3978233 w 3978233"/>
                <a:gd name="connsiteY1" fmla="*/ 265216 h 1195450"/>
                <a:gd name="connsiteX0" fmla="*/ 340426 w 2133600"/>
                <a:gd name="connsiteY0" fmla="*/ 383969 h 1848593"/>
                <a:gd name="connsiteX1" fmla="*/ 2133600 w 2133600"/>
                <a:gd name="connsiteY1" fmla="*/ 918359 h 1848593"/>
                <a:gd name="connsiteX0" fmla="*/ 0 w 1793174"/>
                <a:gd name="connsiteY0" fmla="*/ 383969 h 918359"/>
                <a:gd name="connsiteX1" fmla="*/ 1793174 w 1793174"/>
                <a:gd name="connsiteY1" fmla="*/ 918359 h 918359"/>
                <a:gd name="connsiteX0" fmla="*/ 0 w 1769104"/>
                <a:gd name="connsiteY0" fmla="*/ 383969 h 1112213"/>
                <a:gd name="connsiteX1" fmla="*/ 1769104 w 1769104"/>
                <a:gd name="connsiteY1" fmla="*/ 1112213 h 1112213"/>
                <a:gd name="connsiteX0" fmla="*/ 0 w 1769104"/>
                <a:gd name="connsiteY0" fmla="*/ 0 h 728244"/>
                <a:gd name="connsiteX1" fmla="*/ 1769104 w 1769104"/>
                <a:gd name="connsiteY1" fmla="*/ 728244 h 728244"/>
                <a:gd name="connsiteX0" fmla="*/ 0 w 1769104"/>
                <a:gd name="connsiteY0" fmla="*/ 0 h 742432"/>
                <a:gd name="connsiteX1" fmla="*/ 1769104 w 1769104"/>
                <a:gd name="connsiteY1" fmla="*/ 728244 h 742432"/>
              </a:gdLst>
              <a:ahLst/>
              <a:cxnLst>
                <a:cxn ang="0">
                  <a:pos x="connsiteX0" y="connsiteY0"/>
                </a:cxn>
                <a:cxn ang="0">
                  <a:pos x="connsiteX1" y="connsiteY1"/>
                </a:cxn>
              </a:cxnLst>
              <a:rect l="l" t="t" r="r" b="b"/>
              <a:pathLst>
                <a:path w="1769104" h="742432">
                  <a:moveTo>
                    <a:pt x="0" y="0"/>
                  </a:moveTo>
                  <a:cubicBezTo>
                    <a:pt x="822055" y="27237"/>
                    <a:pt x="740467" y="742432"/>
                    <a:pt x="1769104" y="728244"/>
                  </a:cubicBezTo>
                </a:path>
              </a:pathLst>
            </a:custGeom>
            <a:noFill/>
            <a:ln w="38100" cap="flat" cmpd="sng" algn="ctr">
              <a:solidFill>
                <a:schemeClr val="accent4"/>
              </a:solidFill>
              <a:prstDash val="solid"/>
              <a:round/>
              <a:headEnd type="none" w="med" len="med"/>
              <a:tailEnd type="triangl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sp>
        <p:nvSpPr>
          <p:cNvPr id="29" name="TextBox 28"/>
          <p:cNvSpPr txBox="1"/>
          <p:nvPr/>
        </p:nvSpPr>
        <p:spPr>
          <a:xfrm>
            <a:off x="296170" y="3208236"/>
            <a:ext cx="2621230" cy="523220"/>
          </a:xfrm>
          <a:prstGeom prst="rect">
            <a:avLst/>
          </a:prstGeom>
          <a:noFill/>
        </p:spPr>
        <p:txBody>
          <a:bodyPr wrap="none" rtlCol="0">
            <a:spAutoFit/>
          </a:bodyPr>
          <a:lstStyle/>
          <a:p>
            <a:r>
              <a:rPr lang="en-US" dirty="0"/>
              <a:t>Relative velocity</a:t>
            </a:r>
          </a:p>
        </p:txBody>
      </p:sp>
      <p:sp>
        <p:nvSpPr>
          <p:cNvPr id="66" name="TextBox 65"/>
          <p:cNvSpPr txBox="1"/>
          <p:nvPr/>
        </p:nvSpPr>
        <p:spPr>
          <a:xfrm>
            <a:off x="257375" y="3902536"/>
            <a:ext cx="2188113" cy="954107"/>
          </a:xfrm>
          <a:prstGeom prst="rect">
            <a:avLst/>
          </a:prstGeom>
          <a:noFill/>
        </p:spPr>
        <p:txBody>
          <a:bodyPr wrap="square" rtlCol="0">
            <a:spAutoFit/>
          </a:bodyPr>
          <a:lstStyle/>
          <a:p>
            <a:r>
              <a:rPr lang="en-US" dirty="0"/>
              <a:t>Time for one collision</a:t>
            </a:r>
          </a:p>
        </p:txBody>
      </p:sp>
      <mc:AlternateContent xmlns:mc="http://schemas.openxmlformats.org/markup-compatibility/2006" xmlns:a14="http://schemas.microsoft.com/office/drawing/2010/main">
        <mc:Choice Requires="a14">
          <p:sp>
            <p:nvSpPr>
              <p:cNvPr id="67" name="TextBox 66"/>
              <p:cNvSpPr txBox="1"/>
              <p:nvPr/>
            </p:nvSpPr>
            <p:spPr>
              <a:xfrm>
                <a:off x="296171" y="5007696"/>
                <a:ext cx="5190229" cy="830997"/>
              </a:xfrm>
              <a:prstGeom prst="rect">
                <a:avLst/>
              </a:prstGeom>
              <a:solidFill>
                <a:schemeClr val="bg1"/>
              </a:solidFill>
            </p:spPr>
            <p:txBody>
              <a:bodyPr wrap="square" rtlCol="0">
                <a:spAutoFit/>
              </a:bodyPr>
              <a:lstStyle/>
              <a:p>
                <a14:m>
                  <m:oMath xmlns:m="http://schemas.openxmlformats.org/officeDocument/2006/math">
                    <m:sSub>
                      <m:sSubPr>
                        <m:ctrlPr>
                          <a:rPr lang="en-US" sz="2400" i="1">
                            <a:latin typeface="Cambria Math" panose="02040503050406030204" pitchFamily="18" charset="0"/>
                          </a:rPr>
                        </m:ctrlPr>
                      </m:sSubPr>
                      <m:e>
                        <m:r>
                          <a:rPr lang="en-US" sz="2400" i="1">
                            <a:latin typeface="Cambria Math"/>
                          </a:rPr>
                          <m:t>𝑁</m:t>
                        </m:r>
                      </m:e>
                      <m:sub>
                        <m:r>
                          <a:rPr lang="en-US" sz="2400" i="1">
                            <a:latin typeface="Cambria Math"/>
                          </a:rPr>
                          <m:t>𝑐</m:t>
                        </m:r>
                      </m:sub>
                    </m:sSub>
                  </m:oMath>
                </a14:m>
                <a:r>
                  <a:rPr lang="en-US" sz="2400" dirty="0"/>
                  <a:t> is number of successful collisions per clay. </a:t>
                </a:r>
              </a:p>
            </p:txBody>
          </p:sp>
        </mc:Choice>
        <mc:Fallback xmlns="">
          <p:sp>
            <p:nvSpPr>
              <p:cNvPr id="67" name="TextBox 66"/>
              <p:cNvSpPr txBox="1">
                <a:spLocks noRot="1" noChangeAspect="1" noMove="1" noResize="1" noEditPoints="1" noAdjustHandles="1" noChangeArrowheads="1" noChangeShapeType="1" noTextEdit="1"/>
              </p:cNvSpPr>
              <p:nvPr/>
            </p:nvSpPr>
            <p:spPr>
              <a:xfrm>
                <a:off x="296171" y="5007696"/>
                <a:ext cx="5190229" cy="830997"/>
              </a:xfrm>
              <a:prstGeom prst="rect">
                <a:avLst/>
              </a:prstGeom>
              <a:blipFill rotWithShape="1">
                <a:blip r:embed="rId10"/>
                <a:stretch>
                  <a:fillRect l="-1880" t="-5839" b="-15328"/>
                </a:stretch>
              </a:blipFill>
            </p:spPr>
            <p:txBody>
              <a:bodyPr/>
              <a:lstStyle/>
              <a:p>
                <a:r>
                  <a:rPr lang="en-US">
                    <a:noFill/>
                  </a:rPr>
                  <a:t> </a:t>
                </a:r>
              </a:p>
            </p:txBody>
          </p:sp>
        </mc:Fallback>
      </mc:AlternateContent>
      <p:sp>
        <p:nvSpPr>
          <p:cNvPr id="51" name="Freeform 50"/>
          <p:cNvSpPr/>
          <p:nvPr/>
        </p:nvSpPr>
        <p:spPr bwMode="auto">
          <a:xfrm>
            <a:off x="4061638" y="2690382"/>
            <a:ext cx="2643962" cy="489098"/>
          </a:xfrm>
          <a:custGeom>
            <a:avLst/>
            <a:gdLst>
              <a:gd name="connsiteX0" fmla="*/ 0 w 2488018"/>
              <a:gd name="connsiteY0" fmla="*/ 329609 h 329609"/>
              <a:gd name="connsiteX1" fmla="*/ 2488018 w 2488018"/>
              <a:gd name="connsiteY1" fmla="*/ 0 h 329609"/>
              <a:gd name="connsiteX0" fmla="*/ 0 w 2488018"/>
              <a:gd name="connsiteY0" fmla="*/ 329609 h 329609"/>
              <a:gd name="connsiteX1" fmla="*/ 2488018 w 2488018"/>
              <a:gd name="connsiteY1" fmla="*/ 0 h 329609"/>
              <a:gd name="connsiteX0" fmla="*/ 0 w 2488152"/>
              <a:gd name="connsiteY0" fmla="*/ 329609 h 329609"/>
              <a:gd name="connsiteX1" fmla="*/ 2488018 w 2488152"/>
              <a:gd name="connsiteY1" fmla="*/ 0 h 329609"/>
              <a:gd name="connsiteX0" fmla="*/ 0 w 2488018"/>
              <a:gd name="connsiteY0" fmla="*/ 329609 h 329609"/>
              <a:gd name="connsiteX1" fmla="*/ 2488018 w 2488018"/>
              <a:gd name="connsiteY1" fmla="*/ 0 h 329609"/>
              <a:gd name="connsiteX0" fmla="*/ 0 w 2541180"/>
              <a:gd name="connsiteY0" fmla="*/ 382772 h 382772"/>
              <a:gd name="connsiteX1" fmla="*/ 2541180 w 2541180"/>
              <a:gd name="connsiteY1" fmla="*/ 0 h 382772"/>
              <a:gd name="connsiteX0" fmla="*/ 0 w 2551813"/>
              <a:gd name="connsiteY0" fmla="*/ 489098 h 489098"/>
              <a:gd name="connsiteX1" fmla="*/ 2551813 w 2551813"/>
              <a:gd name="connsiteY1" fmla="*/ 0 h 489098"/>
              <a:gd name="connsiteX0" fmla="*/ 0 w 2551813"/>
              <a:gd name="connsiteY0" fmla="*/ 489098 h 489098"/>
              <a:gd name="connsiteX1" fmla="*/ 2551813 w 2551813"/>
              <a:gd name="connsiteY1" fmla="*/ 0 h 489098"/>
              <a:gd name="connsiteX0" fmla="*/ 0 w 2551996"/>
              <a:gd name="connsiteY0" fmla="*/ 489098 h 489098"/>
              <a:gd name="connsiteX1" fmla="*/ 2551813 w 2551996"/>
              <a:gd name="connsiteY1" fmla="*/ 0 h 489098"/>
            </a:gdLst>
            <a:ahLst/>
            <a:cxnLst>
              <a:cxn ang="0">
                <a:pos x="connsiteX0" y="connsiteY0"/>
              </a:cxn>
              <a:cxn ang="0">
                <a:pos x="connsiteX1" y="connsiteY1"/>
              </a:cxn>
            </a:cxnLst>
            <a:rect l="l" t="t" r="r" b="b"/>
            <a:pathLst>
              <a:path w="2551996" h="489098">
                <a:moveTo>
                  <a:pt x="0" y="489098"/>
                </a:moveTo>
                <a:cubicBezTo>
                  <a:pt x="0" y="49619"/>
                  <a:pt x="2576946" y="540065"/>
                  <a:pt x="2551813" y="0"/>
                </a:cubicBezTo>
              </a:path>
            </a:pathLst>
          </a:custGeom>
          <a:noFill/>
          <a:ln w="12700" cap="flat" cmpd="sng" algn="ctr">
            <a:solidFill>
              <a:schemeClr val="bg2"/>
            </a:solidFill>
            <a:prstDash val="solid"/>
            <a:round/>
            <a:headEnd type="none" w="med" len="med"/>
            <a:tailEnd type="arrow"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4" name="TextBox 3"/>
          <p:cNvSpPr txBox="1"/>
          <p:nvPr/>
        </p:nvSpPr>
        <p:spPr>
          <a:xfrm>
            <a:off x="5998022" y="3895979"/>
            <a:ext cx="3163512" cy="2862322"/>
          </a:xfrm>
          <a:prstGeom prst="rect">
            <a:avLst/>
          </a:prstGeom>
          <a:noFill/>
        </p:spPr>
        <p:txBody>
          <a:bodyPr wrap="square" rtlCol="0">
            <a:spAutoFit/>
          </a:bodyPr>
          <a:lstStyle/>
          <a:p>
            <a:r>
              <a:rPr lang="en-US" sz="2000" dirty="0"/>
              <a:t>This analysis is missing a correction factor that accounts for how many nanoparticles within the collision ring that are actually able to make contact and the actual flux of fluid through that ring in a shear environment</a:t>
            </a:r>
          </a:p>
        </p:txBody>
      </p:sp>
      <p:sp>
        <p:nvSpPr>
          <p:cNvPr id="22" name="Oval 21"/>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5" name="Picture 4">
            <a:extLst>
              <a:ext uri="{FF2B5EF4-FFF2-40B4-BE49-F238E27FC236}">
                <a16:creationId xmlns:a16="http://schemas.microsoft.com/office/drawing/2014/main" id="{BD3E37E0-5A9B-44DF-A8B3-DEC83093E8CF}"/>
              </a:ext>
            </a:extLst>
          </p:cNvPr>
          <p:cNvPicPr>
            <a:picLocks noChangeAspect="1"/>
          </p:cNvPicPr>
          <p:nvPr>
            <p:custDataLst>
              <p:tags r:id="rId1"/>
            </p:custDataLst>
          </p:nvPr>
        </p:nvPicPr>
        <p:blipFill>
          <a:blip r:embed="rId11" cstate="print">
            <a:extLst>
              <a:ext uri="{28A0092B-C50C-407E-A947-70E740481C1C}">
                <a14:useLocalDpi xmlns:a14="http://schemas.microsoft.com/office/drawing/2010/main" val="0"/>
              </a:ext>
            </a:extLst>
          </a:blip>
          <a:stretch>
            <a:fillRect/>
          </a:stretch>
        </p:blipFill>
        <p:spPr>
          <a:xfrm>
            <a:off x="175776" y="1883243"/>
            <a:ext cx="3169524" cy="249905"/>
          </a:xfrm>
          <a:prstGeom prst="rect">
            <a:avLst/>
          </a:prstGeom>
        </p:spPr>
      </p:pic>
      <p:pic>
        <p:nvPicPr>
          <p:cNvPr id="8" name="Picture 7">
            <a:extLst>
              <a:ext uri="{FF2B5EF4-FFF2-40B4-BE49-F238E27FC236}">
                <a16:creationId xmlns:a16="http://schemas.microsoft.com/office/drawing/2014/main" id="{6C447981-3E16-4A25-9488-D9EA971F7759}"/>
              </a:ext>
            </a:extLst>
          </p:cNvPr>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tretch>
            <a:fillRect/>
          </a:stretch>
        </p:blipFill>
        <p:spPr>
          <a:xfrm>
            <a:off x="4124341" y="1853325"/>
            <a:ext cx="3104660" cy="802326"/>
          </a:xfrm>
          <a:prstGeom prst="rect">
            <a:avLst/>
          </a:prstGeom>
        </p:spPr>
      </p:pic>
      <p:pic>
        <p:nvPicPr>
          <p:cNvPr id="10" name="Picture 9">
            <a:extLst>
              <a:ext uri="{FF2B5EF4-FFF2-40B4-BE49-F238E27FC236}">
                <a16:creationId xmlns:a16="http://schemas.microsoft.com/office/drawing/2014/main" id="{0B4FE32B-9F3E-4008-88C5-6AE5010D2F17}"/>
              </a:ext>
            </a:extLst>
          </p:cNvPr>
          <p:cNvPicPr>
            <a:picLocks noChangeAspect="1"/>
          </p:cNvPicPr>
          <p:nvPr>
            <p:custDataLst>
              <p:tags r:id="rId3"/>
            </p:custDataLst>
          </p:nvPr>
        </p:nvPicPr>
        <p:blipFill>
          <a:blip r:embed="rId13" cstate="print">
            <a:extLst>
              <a:ext uri="{28A0092B-C50C-407E-A947-70E740481C1C}">
                <a14:useLocalDpi xmlns:a14="http://schemas.microsoft.com/office/drawing/2010/main" val="0"/>
              </a:ext>
            </a:extLst>
          </a:blip>
          <a:stretch>
            <a:fillRect/>
          </a:stretch>
        </p:blipFill>
        <p:spPr>
          <a:xfrm>
            <a:off x="3948112" y="3231577"/>
            <a:ext cx="1389714" cy="238269"/>
          </a:xfrm>
          <a:prstGeom prst="rect">
            <a:avLst/>
          </a:prstGeom>
        </p:spPr>
      </p:pic>
      <p:pic>
        <p:nvPicPr>
          <p:cNvPr id="12" name="Picture 11">
            <a:extLst>
              <a:ext uri="{FF2B5EF4-FFF2-40B4-BE49-F238E27FC236}">
                <a16:creationId xmlns:a16="http://schemas.microsoft.com/office/drawing/2014/main" id="{4F670D70-1F30-4F8C-9ACF-20A3E5EEF7AB}"/>
              </a:ext>
            </a:extLst>
          </p:cNvPr>
          <p:cNvPicPr>
            <a:picLocks noChangeAspect="1"/>
          </p:cNvPicPr>
          <p:nvPr>
            <p:custDataLst>
              <p:tags r:id="rId4"/>
            </p:custDataLst>
          </p:nvPr>
        </p:nvPicPr>
        <p:blipFill>
          <a:blip r:embed="rId14" cstate="print">
            <a:extLst>
              <a:ext uri="{28A0092B-C50C-407E-A947-70E740481C1C}">
                <a14:useLocalDpi xmlns:a14="http://schemas.microsoft.com/office/drawing/2010/main" val="0"/>
              </a:ext>
            </a:extLst>
          </a:blip>
          <a:stretch>
            <a:fillRect/>
          </a:stretch>
        </p:blipFill>
        <p:spPr>
          <a:xfrm>
            <a:off x="432574" y="2884646"/>
            <a:ext cx="1837714" cy="297143"/>
          </a:xfrm>
          <a:prstGeom prst="rect">
            <a:avLst/>
          </a:prstGeom>
        </p:spPr>
      </p:pic>
      <p:pic>
        <p:nvPicPr>
          <p:cNvPr id="14" name="Picture 13">
            <a:extLst>
              <a:ext uri="{FF2B5EF4-FFF2-40B4-BE49-F238E27FC236}">
                <a16:creationId xmlns:a16="http://schemas.microsoft.com/office/drawing/2014/main" id="{570D9E55-23AE-4311-AC76-F0B29129F5DE}"/>
              </a:ext>
            </a:extLst>
          </p:cNvPr>
          <p:cNvPicPr>
            <a:picLocks noChangeAspect="1"/>
          </p:cNvPicPr>
          <p:nvPr>
            <p:custDataLst>
              <p:tags r:id="rId5"/>
            </p:custDataLst>
          </p:nvPr>
        </p:nvPicPr>
        <p:blipFill>
          <a:blip r:embed="rId15" cstate="print">
            <a:extLst>
              <a:ext uri="{28A0092B-C50C-407E-A947-70E740481C1C}">
                <a14:useLocalDpi xmlns:a14="http://schemas.microsoft.com/office/drawing/2010/main" val="0"/>
              </a:ext>
            </a:extLst>
          </a:blip>
          <a:stretch>
            <a:fillRect/>
          </a:stretch>
        </p:blipFill>
        <p:spPr>
          <a:xfrm>
            <a:off x="2618922" y="4020021"/>
            <a:ext cx="3361550" cy="691348"/>
          </a:xfrm>
          <a:prstGeom prst="rect">
            <a:avLst/>
          </a:prstGeom>
        </p:spPr>
      </p:pic>
      <p:pic>
        <p:nvPicPr>
          <p:cNvPr id="16" name="Picture 15">
            <a:extLst>
              <a:ext uri="{FF2B5EF4-FFF2-40B4-BE49-F238E27FC236}">
                <a16:creationId xmlns:a16="http://schemas.microsoft.com/office/drawing/2014/main" id="{CB6F642A-B6EB-473B-AAB7-335963328FDA}"/>
              </a:ext>
            </a:extLst>
          </p:cNvPr>
          <p:cNvPicPr>
            <a:picLocks noChangeAspect="1"/>
          </p:cNvPicPr>
          <p:nvPr>
            <p:custDataLst>
              <p:tags r:id="rId6"/>
            </p:custDataLst>
          </p:nvPr>
        </p:nvPicPr>
        <p:blipFill>
          <a:blip r:embed="rId16" cstate="print">
            <a:extLst>
              <a:ext uri="{28A0092B-C50C-407E-A947-70E740481C1C}">
                <a14:useLocalDpi xmlns:a14="http://schemas.microsoft.com/office/drawing/2010/main" val="0"/>
              </a:ext>
            </a:extLst>
          </a:blip>
          <a:stretch>
            <a:fillRect/>
          </a:stretch>
        </p:blipFill>
        <p:spPr>
          <a:xfrm>
            <a:off x="309330" y="5857875"/>
            <a:ext cx="1258213" cy="562477"/>
          </a:xfrm>
          <a:prstGeom prst="rect">
            <a:avLst/>
          </a:prstGeom>
        </p:spPr>
      </p:pic>
      <p:pic>
        <p:nvPicPr>
          <p:cNvPr id="18" name="Picture 17">
            <a:extLst>
              <a:ext uri="{FF2B5EF4-FFF2-40B4-BE49-F238E27FC236}">
                <a16:creationId xmlns:a16="http://schemas.microsoft.com/office/drawing/2014/main" id="{636A5F22-93AD-4B10-8E45-03AFEB803E5B}"/>
              </a:ext>
            </a:extLst>
          </p:cNvPr>
          <p:cNvPicPr>
            <a:picLocks noChangeAspect="1"/>
          </p:cNvPicPr>
          <p:nvPr>
            <p:custDataLst>
              <p:tags r:id="rId7"/>
            </p:custDataLst>
          </p:nvPr>
        </p:nvPicPr>
        <p:blipFill>
          <a:blip r:embed="rId17" cstate="print">
            <a:extLst>
              <a:ext uri="{28A0092B-C50C-407E-A947-70E740481C1C}">
                <a14:useLocalDpi xmlns:a14="http://schemas.microsoft.com/office/drawing/2010/main" val="0"/>
              </a:ext>
            </a:extLst>
          </a:blip>
          <a:stretch>
            <a:fillRect/>
          </a:stretch>
        </p:blipFill>
        <p:spPr>
          <a:xfrm>
            <a:off x="2270288" y="5844715"/>
            <a:ext cx="3728445" cy="633676"/>
          </a:xfrm>
          <a:prstGeom prst="rect">
            <a:avLst/>
          </a:prstGeom>
        </p:spPr>
      </p:pic>
    </p:spTree>
    <p:extLst>
      <p:ext uri="{BB962C8B-B14F-4D97-AF65-F5344CB8AC3E}">
        <p14:creationId xmlns:p14="http://schemas.microsoft.com/office/powerpoint/2010/main" val="30581189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ipe(left)">
                                      <p:cBhvr>
                                        <p:cTn id="7" dur="500"/>
                                        <p:tgtEl>
                                          <p:spTgt spid="3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Collision Rate and Particle Removal</a:t>
            </a:r>
          </a:p>
        </p:txBody>
      </p:sp>
      <p:sp>
        <p:nvSpPr>
          <p:cNvPr id="18" name="TextBox 17"/>
          <p:cNvSpPr txBox="1"/>
          <p:nvPr/>
        </p:nvSpPr>
        <p:spPr>
          <a:xfrm>
            <a:off x="0" y="4183845"/>
            <a:ext cx="8852686" cy="461665"/>
          </a:xfrm>
          <a:prstGeom prst="rect">
            <a:avLst/>
          </a:prstGeom>
          <a:solidFill>
            <a:schemeClr val="bg1"/>
          </a:solidFill>
        </p:spPr>
        <p:txBody>
          <a:bodyPr wrap="square" rtlCol="0">
            <a:spAutoFit/>
          </a:bodyPr>
          <a:lstStyle/>
          <a:p>
            <a:pPr algn="ctr"/>
            <a:r>
              <a:rPr lang="en-US" sz="2400" dirty="0"/>
              <a:t>Removal of nanoparticles through collisions with clay particles </a:t>
            </a:r>
          </a:p>
        </p:txBody>
      </p:sp>
      <p:sp>
        <p:nvSpPr>
          <p:cNvPr id="19" name="TextBox 18"/>
          <p:cNvSpPr txBox="1"/>
          <p:nvPr/>
        </p:nvSpPr>
        <p:spPr>
          <a:xfrm>
            <a:off x="129473" y="2896052"/>
            <a:ext cx="8569254" cy="830997"/>
          </a:xfrm>
          <a:prstGeom prst="rect">
            <a:avLst/>
          </a:prstGeom>
          <a:solidFill>
            <a:schemeClr val="bg1"/>
          </a:solidFill>
        </p:spPr>
        <p:txBody>
          <a:bodyPr wrap="square" rtlCol="0">
            <a:spAutoFit/>
          </a:bodyPr>
          <a:lstStyle/>
          <a:p>
            <a:r>
              <a:rPr lang="en-US" sz="2400" dirty="0"/>
              <a:t>Track nanoparticle concentration as rapid mix progresses with nanoparticle </a:t>
            </a:r>
            <a:r>
              <a:rPr lang="en-US" sz="2400" b="1" dirty="0"/>
              <a:t>number</a:t>
            </a:r>
            <a:r>
              <a:rPr lang="en-US" sz="2400" dirty="0"/>
              <a:t> concentration, </a:t>
            </a:r>
            <a:r>
              <a:rPr lang="en-US" sz="2400" i="1" dirty="0" err="1"/>
              <a:t>n</a:t>
            </a:r>
            <a:r>
              <a:rPr lang="en-US" sz="2400" i="1" baseline="-25000" dirty="0" err="1"/>
              <a:t>NC</a:t>
            </a:r>
            <a:r>
              <a:rPr lang="en-US" sz="2400" dirty="0"/>
              <a:t>, as our master variable</a:t>
            </a:r>
          </a:p>
        </p:txBody>
      </p:sp>
      <p:sp>
        <p:nvSpPr>
          <p:cNvPr id="24" name="Rectangle 23"/>
          <p:cNvSpPr/>
          <p:nvPr/>
        </p:nvSpPr>
        <p:spPr>
          <a:xfrm>
            <a:off x="288738" y="1522229"/>
            <a:ext cx="1414170" cy="461665"/>
          </a:xfrm>
          <a:prstGeom prst="rect">
            <a:avLst/>
          </a:prstGeom>
        </p:spPr>
        <p:txBody>
          <a:bodyPr wrap="none">
            <a:spAutoFit/>
          </a:bodyPr>
          <a:lstStyle/>
          <a:p>
            <a:r>
              <a:rPr lang="en-US" sz="2400" dirty="0">
                <a:solidFill>
                  <a:srgbClr val="000000"/>
                </a:solidFill>
              </a:rPr>
              <a:t>Geometry</a:t>
            </a:r>
            <a:endParaRPr lang="en-US" dirty="0"/>
          </a:p>
        </p:txBody>
      </p:sp>
      <p:sp>
        <p:nvSpPr>
          <p:cNvPr id="25" name="TextBox 24"/>
          <p:cNvSpPr txBox="1"/>
          <p:nvPr/>
        </p:nvSpPr>
        <p:spPr>
          <a:xfrm>
            <a:off x="3355636" y="6345668"/>
            <a:ext cx="4812728" cy="523220"/>
          </a:xfrm>
          <a:prstGeom prst="rect">
            <a:avLst/>
          </a:prstGeom>
          <a:solidFill>
            <a:schemeClr val="bg1"/>
          </a:solidFill>
        </p:spPr>
        <p:txBody>
          <a:bodyPr wrap="none" rtlCol="0">
            <a:spAutoFit/>
          </a:bodyPr>
          <a:lstStyle/>
          <a:p>
            <a:r>
              <a:rPr lang="en-US" dirty="0"/>
              <a:t>Tracking residual nanoparticles!</a:t>
            </a:r>
          </a:p>
        </p:txBody>
      </p:sp>
      <p:sp>
        <p:nvSpPr>
          <p:cNvPr id="12" name="Oval 11"/>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4" name="Picture 3">
            <a:extLst>
              <a:ext uri="{FF2B5EF4-FFF2-40B4-BE49-F238E27FC236}">
                <a16:creationId xmlns:a16="http://schemas.microsoft.com/office/drawing/2014/main" id="{01A1109C-883C-4D51-B506-84FCC31A90C1}"/>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2844654" y="1600199"/>
            <a:ext cx="2805032" cy="476735"/>
          </a:xfrm>
          <a:prstGeom prst="rect">
            <a:avLst/>
          </a:prstGeom>
        </p:spPr>
      </p:pic>
      <p:pic>
        <p:nvPicPr>
          <p:cNvPr id="7" name="Picture 6">
            <a:extLst>
              <a:ext uri="{FF2B5EF4-FFF2-40B4-BE49-F238E27FC236}">
                <a16:creationId xmlns:a16="http://schemas.microsoft.com/office/drawing/2014/main" id="{5ABA5751-BA51-4B97-BFE5-93E77259AF33}"/>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457200" y="2210254"/>
            <a:ext cx="1212170" cy="484868"/>
          </a:xfrm>
          <a:prstGeom prst="rect">
            <a:avLst/>
          </a:prstGeom>
        </p:spPr>
      </p:pic>
      <p:pic>
        <p:nvPicPr>
          <p:cNvPr id="26" name="Picture 25">
            <a:extLst>
              <a:ext uri="{FF2B5EF4-FFF2-40B4-BE49-F238E27FC236}">
                <a16:creationId xmlns:a16="http://schemas.microsoft.com/office/drawing/2014/main" id="{29F67DB9-283B-4323-95E6-E4D1215AF5E9}"/>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2844654" y="2426132"/>
            <a:ext cx="3989333" cy="256000"/>
          </a:xfrm>
          <a:prstGeom prst="rect">
            <a:avLst/>
          </a:prstGeom>
        </p:spPr>
      </p:pic>
      <p:pic>
        <p:nvPicPr>
          <p:cNvPr id="20" name="Picture 19">
            <a:extLst>
              <a:ext uri="{FF2B5EF4-FFF2-40B4-BE49-F238E27FC236}">
                <a16:creationId xmlns:a16="http://schemas.microsoft.com/office/drawing/2014/main" id="{3508EAED-B65E-44C0-9757-477FBB808601}"/>
              </a:ext>
            </a:extLst>
          </p:cNvPr>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176428" y="5158813"/>
            <a:ext cx="2443671" cy="838199"/>
          </a:xfrm>
          <a:prstGeom prst="rect">
            <a:avLst/>
          </a:prstGeom>
        </p:spPr>
      </p:pic>
      <p:pic>
        <p:nvPicPr>
          <p:cNvPr id="29" name="Picture 28">
            <a:extLst>
              <a:ext uri="{FF2B5EF4-FFF2-40B4-BE49-F238E27FC236}">
                <a16:creationId xmlns:a16="http://schemas.microsoft.com/office/drawing/2014/main" id="{CE62FAEC-6A11-4291-AEAF-F013A0E18531}"/>
              </a:ext>
            </a:extLst>
          </p:cNvPr>
          <p:cNvPicPr>
            <a:picLocks noChangeAspect="1"/>
          </p:cNvPicPr>
          <p:nvPr>
            <p:custDataLst>
              <p:tags r:id="rId5"/>
            </p:custDataLst>
          </p:nvPr>
        </p:nvPicPr>
        <p:blipFill>
          <a:blip r:embed="rId11" cstate="print">
            <a:extLst>
              <a:ext uri="{28A0092B-C50C-407E-A947-70E740481C1C}">
                <a14:useLocalDpi xmlns:a14="http://schemas.microsoft.com/office/drawing/2010/main" val="0"/>
              </a:ext>
            </a:extLst>
          </a:blip>
          <a:stretch>
            <a:fillRect/>
          </a:stretch>
        </p:blipFill>
        <p:spPr>
          <a:xfrm>
            <a:off x="3551221" y="5280767"/>
            <a:ext cx="4534856" cy="594286"/>
          </a:xfrm>
          <a:prstGeom prst="rect">
            <a:avLst/>
          </a:prstGeom>
        </p:spPr>
      </p:pic>
    </p:spTree>
    <p:extLst>
      <p:ext uri="{BB962C8B-B14F-4D97-AF65-F5344CB8AC3E}">
        <p14:creationId xmlns:p14="http://schemas.microsoft.com/office/powerpoint/2010/main" val="3600030641"/>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3718005" cy="914400"/>
          </a:xfrm>
        </p:spPr>
        <p:txBody>
          <a:bodyPr/>
          <a:lstStyle/>
          <a:p>
            <a:r>
              <a:rPr lang="en-US" dirty="0"/>
              <a:t>Integrate</a:t>
            </a:r>
          </a:p>
        </p:txBody>
      </p:sp>
      <p:sp>
        <p:nvSpPr>
          <p:cNvPr id="22" name="TextBox 21"/>
          <p:cNvSpPr txBox="1"/>
          <p:nvPr/>
        </p:nvSpPr>
        <p:spPr>
          <a:xfrm>
            <a:off x="612609" y="3477280"/>
            <a:ext cx="8455977" cy="646331"/>
          </a:xfrm>
          <a:prstGeom prst="rect">
            <a:avLst/>
          </a:prstGeom>
          <a:solidFill>
            <a:schemeClr val="bg1"/>
          </a:solidFill>
        </p:spPr>
        <p:txBody>
          <a:bodyPr wrap="square" rtlCol="0">
            <a:spAutoFit/>
          </a:bodyPr>
          <a:lstStyle/>
          <a:p>
            <a:r>
              <a:rPr lang="en-US" sz="1800" dirty="0"/>
              <a:t>Clay size is assumed constant because the addition of nanoparticles has a small effect on size.</a:t>
            </a:r>
          </a:p>
        </p:txBody>
      </p:sp>
      <p:sp>
        <p:nvSpPr>
          <p:cNvPr id="7" name="TextBox 6"/>
          <p:cNvSpPr txBox="1"/>
          <p:nvPr/>
        </p:nvSpPr>
        <p:spPr>
          <a:xfrm>
            <a:off x="5106435" y="5186094"/>
            <a:ext cx="3946911" cy="646331"/>
          </a:xfrm>
          <a:prstGeom prst="rect">
            <a:avLst/>
          </a:prstGeom>
          <a:noFill/>
        </p:spPr>
        <p:txBody>
          <a:bodyPr wrap="square" rtlCol="0">
            <a:spAutoFit/>
          </a:bodyPr>
          <a:lstStyle/>
          <a:p>
            <a:r>
              <a:rPr lang="en-US" dirty="0"/>
              <a:t>Mass concentration is proportional to number concentration</a:t>
            </a:r>
          </a:p>
        </p:txBody>
      </p:sp>
      <p:sp>
        <p:nvSpPr>
          <p:cNvPr id="11" name="Oval 10"/>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5" name="Picture 4">
            <a:extLst>
              <a:ext uri="{FF2B5EF4-FFF2-40B4-BE49-F238E27FC236}">
                <a16:creationId xmlns:a16="http://schemas.microsoft.com/office/drawing/2014/main" id="{AD3EC428-3A2F-4343-B229-27ED7F2FC973}"/>
              </a:ext>
            </a:extLst>
          </p:cNvPr>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457200" y="1710764"/>
            <a:ext cx="4617143" cy="594286"/>
          </a:xfrm>
          <a:prstGeom prst="rect">
            <a:avLst/>
          </a:prstGeom>
        </p:spPr>
      </p:pic>
      <p:pic>
        <p:nvPicPr>
          <p:cNvPr id="10" name="Picture 9">
            <a:extLst>
              <a:ext uri="{FF2B5EF4-FFF2-40B4-BE49-F238E27FC236}">
                <a16:creationId xmlns:a16="http://schemas.microsoft.com/office/drawing/2014/main" id="{05AFBB96-FE39-42F6-8289-5F28E88A0478}"/>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457200" y="2458593"/>
            <a:ext cx="5338420" cy="822829"/>
          </a:xfrm>
          <a:prstGeom prst="rect">
            <a:avLst/>
          </a:prstGeom>
        </p:spPr>
      </p:pic>
      <p:pic>
        <p:nvPicPr>
          <p:cNvPr id="16" name="Picture 15">
            <a:extLst>
              <a:ext uri="{FF2B5EF4-FFF2-40B4-BE49-F238E27FC236}">
                <a16:creationId xmlns:a16="http://schemas.microsoft.com/office/drawing/2014/main" id="{B7381BE0-A0D0-4B7C-9AA4-035A72FFEF70}"/>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389462" y="4147320"/>
            <a:ext cx="5450175" cy="300502"/>
          </a:xfrm>
          <a:prstGeom prst="rect">
            <a:avLst/>
          </a:prstGeom>
        </p:spPr>
      </p:pic>
      <p:pic>
        <p:nvPicPr>
          <p:cNvPr id="18" name="Picture 17">
            <a:extLst>
              <a:ext uri="{FF2B5EF4-FFF2-40B4-BE49-F238E27FC236}">
                <a16:creationId xmlns:a16="http://schemas.microsoft.com/office/drawing/2014/main" id="{8D3EC355-BFE0-400A-940E-8CD6977F3EE8}"/>
              </a:ext>
            </a:extLst>
          </p:cNvPr>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1048302" y="5184532"/>
            <a:ext cx="3434938" cy="922758"/>
          </a:xfrm>
          <a:prstGeom prst="rect">
            <a:avLst/>
          </a:prstGeom>
        </p:spPr>
      </p:pic>
      <p:pic>
        <p:nvPicPr>
          <p:cNvPr id="4" name="Picture 3">
            <a:extLst>
              <a:ext uri="{FF2B5EF4-FFF2-40B4-BE49-F238E27FC236}">
                <a16:creationId xmlns:a16="http://schemas.microsoft.com/office/drawing/2014/main" id="{BD165D3C-0F3C-4244-8C39-9192C90BD7D1}"/>
              </a:ext>
            </a:extLst>
          </p:cNvPr>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5142089" y="2448066"/>
            <a:ext cx="3004952" cy="710095"/>
          </a:xfrm>
          <a:prstGeom prst="rect">
            <a:avLst/>
          </a:prstGeom>
        </p:spPr>
      </p:pic>
      <p:pic>
        <p:nvPicPr>
          <p:cNvPr id="8" name="Picture 7">
            <a:extLst>
              <a:ext uri="{FF2B5EF4-FFF2-40B4-BE49-F238E27FC236}">
                <a16:creationId xmlns:a16="http://schemas.microsoft.com/office/drawing/2014/main" id="{9057427A-AEF6-4C6F-B67A-33D69C464E43}"/>
              </a:ext>
            </a:extLst>
          </p:cNvPr>
          <p:cNvPicPr>
            <a:picLocks noChangeAspect="1"/>
          </p:cNvPicPr>
          <p:nvPr>
            <p:custDataLst>
              <p:tags r:id="rId6"/>
            </p:custDataLst>
          </p:nvPr>
        </p:nvPicPr>
        <p:blipFill>
          <a:blip r:embed="rId13" cstate="print">
            <a:extLst>
              <a:ext uri="{28A0092B-C50C-407E-A947-70E740481C1C}">
                <a14:useLocalDpi xmlns:a14="http://schemas.microsoft.com/office/drawing/2010/main" val="0"/>
              </a:ext>
            </a:extLst>
          </a:blip>
          <a:stretch>
            <a:fillRect/>
          </a:stretch>
        </p:blipFill>
        <p:spPr>
          <a:xfrm>
            <a:off x="-5142089" y="3612774"/>
            <a:ext cx="3090286" cy="835048"/>
          </a:xfrm>
          <a:prstGeom prst="rect">
            <a:avLst/>
          </a:prstGeom>
        </p:spPr>
      </p:pic>
    </p:spTree>
    <p:extLst>
      <p:ext uri="{BB962C8B-B14F-4D97-AF65-F5344CB8AC3E}">
        <p14:creationId xmlns:p14="http://schemas.microsoft.com/office/powerpoint/2010/main" val="4200840274"/>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Estimated time for 50% of nanoparticles to attach to clay</a:t>
            </a:r>
          </a:p>
        </p:txBody>
      </p:sp>
      <p:sp>
        <p:nvSpPr>
          <p:cNvPr id="4" name="TextBox 3"/>
          <p:cNvSpPr txBox="1"/>
          <p:nvPr/>
        </p:nvSpPr>
        <p:spPr>
          <a:xfrm>
            <a:off x="527304" y="4739640"/>
            <a:ext cx="8314944" cy="1815882"/>
          </a:xfrm>
          <a:prstGeom prst="rect">
            <a:avLst/>
          </a:prstGeom>
          <a:noFill/>
        </p:spPr>
        <p:txBody>
          <a:bodyPr wrap="square" rtlCol="0">
            <a:spAutoFit/>
          </a:bodyPr>
          <a:lstStyle/>
          <a:p>
            <a:r>
              <a:rPr lang="en-US" dirty="0"/>
              <a:t>These times assume that flocculation isn’t happening! Given that particles are aggregating at the same time the space between particles is growing and thus application of the nanoparticles takes longer than predicted here.</a:t>
            </a:r>
          </a:p>
        </p:txBody>
      </p:sp>
      <p:sp>
        <p:nvSpPr>
          <p:cNvPr id="5" name="Oval 4"/>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graphicFrame>
        <p:nvGraphicFramePr>
          <p:cNvPr id="6" name="Object 5"/>
          <p:cNvGraphicFramePr>
            <a:graphicFrameLocks noChangeAspect="1"/>
          </p:cNvGraphicFramePr>
          <p:nvPr>
            <p:extLst>
              <p:ext uri="{D42A27DB-BD31-4B8C-83A1-F6EECF244321}">
                <p14:modId xmlns:p14="http://schemas.microsoft.com/office/powerpoint/2010/main" val="3034350001"/>
              </p:ext>
            </p:extLst>
          </p:nvPr>
        </p:nvGraphicFramePr>
        <p:xfrm>
          <a:off x="2187574" y="1600199"/>
          <a:ext cx="4454525" cy="3118168"/>
        </p:xfrm>
        <a:graphic>
          <a:graphicData uri="http://schemas.openxmlformats.org/presentationml/2006/ole">
            <mc:AlternateContent xmlns:mc="http://schemas.openxmlformats.org/markup-compatibility/2006">
              <mc:Choice xmlns:v="urn:schemas-microsoft-com:vml" Requires="v">
                <p:oleObj spid="_x0000_s1005608" name="Mathcad" r:id="rId4" imgW="4057560" imgH="2838600" progId="Mathcad">
                  <p:embed/>
                </p:oleObj>
              </mc:Choice>
              <mc:Fallback>
                <p:oleObj name="Mathcad" r:id="rId4" imgW="4057560" imgH="2838600" progId="Mathcad">
                  <p:embed/>
                  <p:pic>
                    <p:nvPicPr>
                      <p:cNvPr id="0" name=""/>
                      <p:cNvPicPr/>
                      <p:nvPr/>
                    </p:nvPicPr>
                    <p:blipFill>
                      <a:blip r:embed="rId5"/>
                      <a:stretch>
                        <a:fillRect/>
                      </a:stretch>
                    </p:blipFill>
                    <p:spPr>
                      <a:xfrm>
                        <a:off x="2187574" y="1600199"/>
                        <a:ext cx="4454525" cy="3118168"/>
                      </a:xfrm>
                      <a:prstGeom prst="rect">
                        <a:avLst/>
                      </a:prstGeom>
                    </p:spPr>
                  </p:pic>
                </p:oleObj>
              </mc:Fallback>
            </mc:AlternateContent>
          </a:graphicData>
        </a:graphic>
      </p:graphicFrame>
    </p:spTree>
    <p:extLst>
      <p:ext uri="{BB962C8B-B14F-4D97-AF65-F5344CB8AC3E}">
        <p14:creationId xmlns:p14="http://schemas.microsoft.com/office/powerpoint/2010/main" val="2249573475"/>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Stages of particle removal</a:t>
            </a:r>
          </a:p>
        </p:txBody>
      </p:sp>
      <p:sp>
        <p:nvSpPr>
          <p:cNvPr id="6" name="TextBox 5"/>
          <p:cNvSpPr txBox="1"/>
          <p:nvPr/>
        </p:nvSpPr>
        <p:spPr>
          <a:xfrm>
            <a:off x="7306152" y="1887772"/>
            <a:ext cx="1828800" cy="400110"/>
          </a:xfrm>
          <a:prstGeom prst="rect">
            <a:avLst/>
          </a:prstGeom>
          <a:noFill/>
          <a:ln>
            <a:solidFill>
              <a:schemeClr val="accent1"/>
            </a:solidFill>
          </a:ln>
        </p:spPr>
        <p:style>
          <a:lnRef idx="2">
            <a:schemeClr val="accent3"/>
          </a:lnRef>
          <a:fillRef idx="1">
            <a:schemeClr val="lt1"/>
          </a:fillRef>
          <a:effectRef idx="0">
            <a:schemeClr val="accent3"/>
          </a:effectRef>
          <a:fontRef idx="minor">
            <a:schemeClr val="dk1"/>
          </a:fontRef>
        </p:style>
        <p:txBody>
          <a:bodyPr wrap="square" rtlCol="0" anchor="ctr">
            <a:spAutoFit/>
          </a:bodyPr>
          <a:lstStyle/>
          <a:p>
            <a:pPr algn="ctr"/>
            <a:r>
              <a:rPr lang="en-US" sz="2000" b="1" dirty="0">
                <a:latin typeface="+mj-lt"/>
              </a:rPr>
              <a:t>Filtration </a:t>
            </a:r>
          </a:p>
        </p:txBody>
      </p:sp>
      <p:sp>
        <p:nvSpPr>
          <p:cNvPr id="7" name="TextBox 6"/>
          <p:cNvSpPr txBox="1"/>
          <p:nvPr/>
        </p:nvSpPr>
        <p:spPr>
          <a:xfrm>
            <a:off x="5479614" y="1887772"/>
            <a:ext cx="1828800" cy="400110"/>
          </a:xfrm>
          <a:prstGeom prst="rect">
            <a:avLst/>
          </a:prstGeom>
          <a:noFill/>
          <a:ln>
            <a:solidFill>
              <a:schemeClr val="accent1"/>
            </a:solidFill>
          </a:ln>
        </p:spPr>
        <p:style>
          <a:lnRef idx="2">
            <a:schemeClr val="accent3"/>
          </a:lnRef>
          <a:fillRef idx="1">
            <a:schemeClr val="lt1"/>
          </a:fillRef>
          <a:effectRef idx="0">
            <a:schemeClr val="accent3"/>
          </a:effectRef>
          <a:fontRef idx="minor">
            <a:schemeClr val="dk1"/>
          </a:fontRef>
        </p:style>
        <p:txBody>
          <a:bodyPr wrap="square" rtlCol="0" anchor="ctr">
            <a:spAutoFit/>
          </a:bodyPr>
          <a:lstStyle/>
          <a:p>
            <a:pPr algn="ctr"/>
            <a:r>
              <a:rPr lang="en-US" sz="2000" b="1" dirty="0">
                <a:latin typeface="+mj-lt"/>
              </a:rPr>
              <a:t>Sedimentation</a:t>
            </a:r>
          </a:p>
        </p:txBody>
      </p:sp>
      <p:sp>
        <p:nvSpPr>
          <p:cNvPr id="8" name="TextBox 7"/>
          <p:cNvSpPr txBox="1"/>
          <p:nvPr/>
        </p:nvSpPr>
        <p:spPr>
          <a:xfrm>
            <a:off x="1826538" y="1887772"/>
            <a:ext cx="1828800" cy="400110"/>
          </a:xfrm>
          <a:prstGeom prst="rect">
            <a:avLst/>
          </a:prstGeom>
          <a:noFill/>
          <a:ln>
            <a:solidFill>
              <a:schemeClr val="accent1"/>
            </a:solidFill>
          </a:ln>
        </p:spPr>
        <p:style>
          <a:lnRef idx="2">
            <a:schemeClr val="accent3"/>
          </a:lnRef>
          <a:fillRef idx="1">
            <a:schemeClr val="lt1"/>
          </a:fillRef>
          <a:effectRef idx="0">
            <a:schemeClr val="accent3"/>
          </a:effectRef>
          <a:fontRef idx="minor">
            <a:schemeClr val="dk1"/>
          </a:fontRef>
        </p:style>
        <p:txBody>
          <a:bodyPr wrap="square" rtlCol="0" anchor="ctr">
            <a:spAutoFit/>
          </a:bodyPr>
          <a:lstStyle/>
          <a:p>
            <a:pPr algn="ctr"/>
            <a:r>
              <a:rPr lang="en-US" sz="2000" b="1" dirty="0">
                <a:latin typeface="+mj-lt"/>
              </a:rPr>
              <a:t>Flocculation</a:t>
            </a:r>
          </a:p>
        </p:txBody>
      </p:sp>
      <p:sp>
        <p:nvSpPr>
          <p:cNvPr id="9" name="TextBox 8"/>
          <p:cNvSpPr txBox="1"/>
          <p:nvPr/>
        </p:nvSpPr>
        <p:spPr>
          <a:xfrm>
            <a:off x="0" y="1887772"/>
            <a:ext cx="1828800" cy="400110"/>
          </a:xfrm>
          <a:prstGeom prst="rect">
            <a:avLst/>
          </a:prstGeom>
          <a:noFill/>
          <a:ln>
            <a:solidFill>
              <a:schemeClr val="accent1"/>
            </a:solidFill>
          </a:ln>
        </p:spPr>
        <p:style>
          <a:lnRef idx="2">
            <a:schemeClr val="accent3"/>
          </a:lnRef>
          <a:fillRef idx="1">
            <a:schemeClr val="lt1"/>
          </a:fillRef>
          <a:effectRef idx="0">
            <a:schemeClr val="accent3"/>
          </a:effectRef>
          <a:fontRef idx="minor">
            <a:schemeClr val="dk1"/>
          </a:fontRef>
        </p:style>
        <p:txBody>
          <a:bodyPr wrap="square" rtlCol="0" anchor="ctr">
            <a:spAutoFit/>
          </a:bodyPr>
          <a:lstStyle/>
          <a:p>
            <a:pPr algn="ctr"/>
            <a:r>
              <a:rPr lang="en-US" sz="2000" b="1" dirty="0">
                <a:latin typeface="+mj-lt"/>
              </a:rPr>
              <a:t>Coagulation</a:t>
            </a:r>
          </a:p>
        </p:txBody>
      </p:sp>
      <p:grpSp>
        <p:nvGrpSpPr>
          <p:cNvPr id="3" name="Group 66"/>
          <p:cNvGrpSpPr/>
          <p:nvPr/>
        </p:nvGrpSpPr>
        <p:grpSpPr>
          <a:xfrm>
            <a:off x="1888552" y="3131949"/>
            <a:ext cx="1715775" cy="2514600"/>
            <a:chOff x="12954000" y="10820400"/>
            <a:chExt cx="1371600" cy="1828800"/>
          </a:xfrm>
        </p:grpSpPr>
        <p:sp>
          <p:nvSpPr>
            <p:cNvPr id="47" name="Can 46"/>
            <p:cNvSpPr/>
            <p:nvPr/>
          </p:nvSpPr>
          <p:spPr bwMode="auto">
            <a:xfrm>
              <a:off x="12954000" y="11201400"/>
              <a:ext cx="1371600" cy="1447800"/>
            </a:xfrm>
            <a:prstGeom prst="can">
              <a:avLst/>
            </a:prstGeom>
            <a:solidFill>
              <a:srgbClr val="0300BE">
                <a:alpha val="6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48" name="Can 47"/>
            <p:cNvSpPr/>
            <p:nvPr/>
          </p:nvSpPr>
          <p:spPr bwMode="auto">
            <a:xfrm>
              <a:off x="12954000" y="10820400"/>
              <a:ext cx="1371600" cy="1828800"/>
            </a:xfrm>
            <a:prstGeom prst="can">
              <a:avLst/>
            </a:prstGeom>
            <a:noFill/>
            <a:ln w="2857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sp>
        <p:nvSpPr>
          <p:cNvPr id="23" name="Flowchart: Connector 22"/>
          <p:cNvSpPr/>
          <p:nvPr/>
        </p:nvSpPr>
        <p:spPr bwMode="auto">
          <a:xfrm>
            <a:off x="3261172" y="50598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nvGrpSpPr>
          <p:cNvPr id="4" name="Group 300"/>
          <p:cNvGrpSpPr/>
          <p:nvPr/>
        </p:nvGrpSpPr>
        <p:grpSpPr>
          <a:xfrm>
            <a:off x="2975210" y="4640709"/>
            <a:ext cx="114385" cy="167640"/>
            <a:chOff x="2975210" y="4640709"/>
            <a:chExt cx="114385" cy="167640"/>
          </a:xfrm>
        </p:grpSpPr>
        <p:sp>
          <p:nvSpPr>
            <p:cNvPr id="21" name="Flowchart: Connector 20"/>
            <p:cNvSpPr/>
            <p:nvPr/>
          </p:nvSpPr>
          <p:spPr bwMode="auto">
            <a:xfrm>
              <a:off x="2975210" y="474548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2" name="Flowchart: Connector 21"/>
            <p:cNvSpPr/>
            <p:nvPr/>
          </p:nvSpPr>
          <p:spPr bwMode="auto">
            <a:xfrm>
              <a:off x="2975210" y="47035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9" name="Flowchart: Connector 28"/>
            <p:cNvSpPr/>
            <p:nvPr/>
          </p:nvSpPr>
          <p:spPr bwMode="auto">
            <a:xfrm>
              <a:off x="3032402" y="46407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2" name="Flowchart: Connector 31"/>
            <p:cNvSpPr/>
            <p:nvPr/>
          </p:nvSpPr>
          <p:spPr bwMode="auto">
            <a:xfrm>
              <a:off x="2975210" y="46407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5" name="Group 298"/>
          <p:cNvGrpSpPr/>
          <p:nvPr/>
        </p:nvGrpSpPr>
        <p:grpSpPr>
          <a:xfrm>
            <a:off x="2212643" y="5164584"/>
            <a:ext cx="114385" cy="230505"/>
            <a:chOff x="2212643" y="5164584"/>
            <a:chExt cx="114385" cy="230505"/>
          </a:xfrm>
        </p:grpSpPr>
        <p:sp>
          <p:nvSpPr>
            <p:cNvPr id="26" name="Flowchart: Connector 25"/>
            <p:cNvSpPr/>
            <p:nvPr/>
          </p:nvSpPr>
          <p:spPr bwMode="auto">
            <a:xfrm>
              <a:off x="2212643" y="516458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3" name="Flowchart: Connector 32"/>
            <p:cNvSpPr/>
            <p:nvPr/>
          </p:nvSpPr>
          <p:spPr bwMode="auto">
            <a:xfrm>
              <a:off x="2212643"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4" name="Flowchart: Connector 33"/>
            <p:cNvSpPr/>
            <p:nvPr/>
          </p:nvSpPr>
          <p:spPr bwMode="auto">
            <a:xfrm>
              <a:off x="2269835"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5" name="Flowchart: Connector 34"/>
            <p:cNvSpPr/>
            <p:nvPr/>
          </p:nvSpPr>
          <p:spPr bwMode="auto">
            <a:xfrm>
              <a:off x="2269835"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6" name="Flowchart: Connector 35"/>
            <p:cNvSpPr/>
            <p:nvPr/>
          </p:nvSpPr>
          <p:spPr bwMode="auto">
            <a:xfrm>
              <a:off x="2269835"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10" name="Group 295"/>
          <p:cNvGrpSpPr/>
          <p:nvPr/>
        </p:nvGrpSpPr>
        <p:grpSpPr>
          <a:xfrm>
            <a:off x="3165851" y="4431159"/>
            <a:ext cx="152514" cy="167640"/>
            <a:chOff x="3165851" y="4431159"/>
            <a:chExt cx="152514" cy="167640"/>
          </a:xfrm>
        </p:grpSpPr>
        <p:sp>
          <p:nvSpPr>
            <p:cNvPr id="30" name="Flowchart: Connector 29"/>
            <p:cNvSpPr/>
            <p:nvPr/>
          </p:nvSpPr>
          <p:spPr bwMode="auto">
            <a:xfrm>
              <a:off x="3223044" y="44940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1" name="Flowchart: Connector 30"/>
            <p:cNvSpPr/>
            <p:nvPr/>
          </p:nvSpPr>
          <p:spPr bwMode="auto">
            <a:xfrm>
              <a:off x="3261172" y="453593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7" name="Flowchart: Connector 36"/>
            <p:cNvSpPr/>
            <p:nvPr/>
          </p:nvSpPr>
          <p:spPr bwMode="auto">
            <a:xfrm>
              <a:off x="3261172" y="44311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9" name="Flowchart: Connector 38"/>
            <p:cNvSpPr/>
            <p:nvPr/>
          </p:nvSpPr>
          <p:spPr bwMode="auto">
            <a:xfrm>
              <a:off x="3165851" y="44940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11" name="Group 297"/>
          <p:cNvGrpSpPr/>
          <p:nvPr/>
        </p:nvGrpSpPr>
        <p:grpSpPr>
          <a:xfrm>
            <a:off x="2212643" y="4598799"/>
            <a:ext cx="209706" cy="167640"/>
            <a:chOff x="2212643" y="4598799"/>
            <a:chExt cx="209706" cy="167640"/>
          </a:xfrm>
        </p:grpSpPr>
        <p:sp>
          <p:nvSpPr>
            <p:cNvPr id="18" name="Flowchart: Connector 17"/>
            <p:cNvSpPr/>
            <p:nvPr/>
          </p:nvSpPr>
          <p:spPr bwMode="auto">
            <a:xfrm>
              <a:off x="2269835" y="46407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9" name="Flowchart: Connector 18"/>
            <p:cNvSpPr/>
            <p:nvPr/>
          </p:nvSpPr>
          <p:spPr bwMode="auto">
            <a:xfrm>
              <a:off x="2269835" y="47035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5" name="Flowchart: Connector 24"/>
            <p:cNvSpPr/>
            <p:nvPr/>
          </p:nvSpPr>
          <p:spPr bwMode="auto">
            <a:xfrm>
              <a:off x="2307964" y="46407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41" name="Flowchart: Connector 40"/>
            <p:cNvSpPr/>
            <p:nvPr/>
          </p:nvSpPr>
          <p:spPr bwMode="auto">
            <a:xfrm>
              <a:off x="2212643" y="459879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42" name="Flowchart: Connector 41"/>
            <p:cNvSpPr/>
            <p:nvPr/>
          </p:nvSpPr>
          <p:spPr bwMode="auto">
            <a:xfrm>
              <a:off x="2365156" y="47035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sp>
        <p:nvSpPr>
          <p:cNvPr id="44" name="Flowchart: Connector 43"/>
          <p:cNvSpPr/>
          <p:nvPr/>
        </p:nvSpPr>
        <p:spPr bwMode="auto">
          <a:xfrm>
            <a:off x="2555798" y="49131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nvGrpSpPr>
          <p:cNvPr id="12" name="Group 296"/>
          <p:cNvGrpSpPr/>
          <p:nvPr/>
        </p:nvGrpSpPr>
        <p:grpSpPr>
          <a:xfrm>
            <a:off x="2555798" y="4179699"/>
            <a:ext cx="152514" cy="167640"/>
            <a:chOff x="2555798" y="4179699"/>
            <a:chExt cx="152514" cy="167640"/>
          </a:xfrm>
        </p:grpSpPr>
        <p:sp>
          <p:nvSpPr>
            <p:cNvPr id="17" name="Flowchart: Connector 16"/>
            <p:cNvSpPr/>
            <p:nvPr/>
          </p:nvSpPr>
          <p:spPr bwMode="auto">
            <a:xfrm>
              <a:off x="2555798" y="42216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0" name="Flowchart: Connector 19"/>
            <p:cNvSpPr/>
            <p:nvPr/>
          </p:nvSpPr>
          <p:spPr bwMode="auto">
            <a:xfrm>
              <a:off x="2651119" y="42844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7" name="Flowchart: Connector 26"/>
            <p:cNvSpPr/>
            <p:nvPr/>
          </p:nvSpPr>
          <p:spPr bwMode="auto">
            <a:xfrm>
              <a:off x="2651119" y="42216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8" name="Flowchart: Connector 27"/>
            <p:cNvSpPr/>
            <p:nvPr/>
          </p:nvSpPr>
          <p:spPr bwMode="auto">
            <a:xfrm>
              <a:off x="2593926" y="417969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45" name="Flowchart: Connector 44"/>
            <p:cNvSpPr/>
            <p:nvPr/>
          </p:nvSpPr>
          <p:spPr bwMode="auto">
            <a:xfrm>
              <a:off x="2593926" y="42844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13" name="Group 299"/>
          <p:cNvGrpSpPr/>
          <p:nvPr/>
        </p:nvGrpSpPr>
        <p:grpSpPr>
          <a:xfrm>
            <a:off x="2841760" y="5227449"/>
            <a:ext cx="152514" cy="209550"/>
            <a:chOff x="2841760" y="5227449"/>
            <a:chExt cx="152514" cy="209550"/>
          </a:xfrm>
        </p:grpSpPr>
        <p:sp>
          <p:nvSpPr>
            <p:cNvPr id="24" name="Flowchart: Connector 23"/>
            <p:cNvSpPr/>
            <p:nvPr/>
          </p:nvSpPr>
          <p:spPr bwMode="auto">
            <a:xfrm>
              <a:off x="2841760"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8" name="Flowchart: Connector 37"/>
            <p:cNvSpPr/>
            <p:nvPr/>
          </p:nvSpPr>
          <p:spPr bwMode="auto">
            <a:xfrm>
              <a:off x="2879889"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40" name="Flowchart: Connector 39"/>
            <p:cNvSpPr/>
            <p:nvPr/>
          </p:nvSpPr>
          <p:spPr bwMode="auto">
            <a:xfrm>
              <a:off x="2841760" y="537413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43" name="Flowchart: Connector 42"/>
            <p:cNvSpPr/>
            <p:nvPr/>
          </p:nvSpPr>
          <p:spPr bwMode="auto">
            <a:xfrm>
              <a:off x="2879889"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46" name="Flowchart: Connector 45"/>
            <p:cNvSpPr/>
            <p:nvPr/>
          </p:nvSpPr>
          <p:spPr bwMode="auto">
            <a:xfrm>
              <a:off x="2937081"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14" name="Group 48"/>
          <p:cNvGrpSpPr/>
          <p:nvPr/>
        </p:nvGrpSpPr>
        <p:grpSpPr>
          <a:xfrm>
            <a:off x="56202" y="2625645"/>
            <a:ext cx="1715775" cy="3020904"/>
            <a:chOff x="2514600" y="10375979"/>
            <a:chExt cx="1371600" cy="2197021"/>
          </a:xfrm>
        </p:grpSpPr>
        <p:sp>
          <p:nvSpPr>
            <p:cNvPr id="50" name="Can 49"/>
            <p:cNvSpPr/>
            <p:nvPr/>
          </p:nvSpPr>
          <p:spPr bwMode="auto">
            <a:xfrm>
              <a:off x="2514600" y="11125200"/>
              <a:ext cx="1371600" cy="1447800"/>
            </a:xfrm>
            <a:prstGeom prst="can">
              <a:avLst/>
            </a:prstGeom>
            <a:solidFill>
              <a:srgbClr val="0300BE">
                <a:alpha val="6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1" name="Can 50"/>
            <p:cNvSpPr/>
            <p:nvPr/>
          </p:nvSpPr>
          <p:spPr bwMode="auto">
            <a:xfrm>
              <a:off x="2514600" y="10744200"/>
              <a:ext cx="1371600" cy="1828800"/>
            </a:xfrm>
            <a:prstGeom prst="can">
              <a:avLst/>
            </a:prstGeom>
            <a:noFill/>
            <a:ln w="2857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2" name="Flowchart: Connector 51"/>
            <p:cNvSpPr/>
            <p:nvPr/>
          </p:nvSpPr>
          <p:spPr bwMode="auto">
            <a:xfrm>
              <a:off x="2667000" y="115824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3" name="Flowchart: Connector 52"/>
            <p:cNvSpPr/>
            <p:nvPr/>
          </p:nvSpPr>
          <p:spPr bwMode="auto">
            <a:xfrm>
              <a:off x="2895600" y="117348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4" name="Flowchart: Connector 53"/>
            <p:cNvSpPr/>
            <p:nvPr/>
          </p:nvSpPr>
          <p:spPr bwMode="auto">
            <a:xfrm>
              <a:off x="3048000" y="118872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5" name="Flowchart: Connector 54"/>
            <p:cNvSpPr/>
            <p:nvPr/>
          </p:nvSpPr>
          <p:spPr bwMode="auto">
            <a:xfrm>
              <a:off x="3200400" y="120396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6" name="Flowchart: Connector 55"/>
            <p:cNvSpPr/>
            <p:nvPr/>
          </p:nvSpPr>
          <p:spPr bwMode="auto">
            <a:xfrm>
              <a:off x="3230880" y="117348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7" name="Flowchart: Connector 56"/>
            <p:cNvSpPr/>
            <p:nvPr/>
          </p:nvSpPr>
          <p:spPr bwMode="auto">
            <a:xfrm>
              <a:off x="3383280" y="118872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8" name="Flowchart: Connector 57"/>
            <p:cNvSpPr/>
            <p:nvPr/>
          </p:nvSpPr>
          <p:spPr bwMode="auto">
            <a:xfrm>
              <a:off x="3535680" y="120396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9" name="Flowchart: Connector 58"/>
            <p:cNvSpPr/>
            <p:nvPr/>
          </p:nvSpPr>
          <p:spPr bwMode="auto">
            <a:xfrm>
              <a:off x="3688080" y="121920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60" name="Flowchart: Connector 59"/>
            <p:cNvSpPr/>
            <p:nvPr/>
          </p:nvSpPr>
          <p:spPr bwMode="auto">
            <a:xfrm>
              <a:off x="2667000" y="1176528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61" name="Flowchart: Connector 60"/>
            <p:cNvSpPr/>
            <p:nvPr/>
          </p:nvSpPr>
          <p:spPr bwMode="auto">
            <a:xfrm>
              <a:off x="2697480" y="1199388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62" name="Flowchart: Connector 61"/>
            <p:cNvSpPr/>
            <p:nvPr/>
          </p:nvSpPr>
          <p:spPr bwMode="auto">
            <a:xfrm>
              <a:off x="3002280" y="1207008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63" name="Flowchart: Connector 62"/>
            <p:cNvSpPr/>
            <p:nvPr/>
          </p:nvSpPr>
          <p:spPr bwMode="auto">
            <a:xfrm>
              <a:off x="3124200" y="12222480"/>
              <a:ext cx="45720" cy="45720"/>
            </a:xfrm>
            <a:prstGeom prst="flowChartConnector">
              <a:avLst/>
            </a:prstGeom>
            <a:solidFill>
              <a:srgbClr val="0E025F">
                <a:alpha val="60000"/>
              </a:srgb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64" name="Flowchart: Connector 63"/>
            <p:cNvSpPr/>
            <p:nvPr/>
          </p:nvSpPr>
          <p:spPr bwMode="auto">
            <a:xfrm>
              <a:off x="3429000" y="115824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65" name="Flowchart: Connector 64"/>
            <p:cNvSpPr/>
            <p:nvPr/>
          </p:nvSpPr>
          <p:spPr bwMode="auto">
            <a:xfrm>
              <a:off x="3581400" y="117348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66" name="Flowchart: Connector 65"/>
            <p:cNvSpPr/>
            <p:nvPr/>
          </p:nvSpPr>
          <p:spPr bwMode="auto">
            <a:xfrm>
              <a:off x="3733800" y="118872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67" name="Flowchart: Connector 66"/>
            <p:cNvSpPr/>
            <p:nvPr/>
          </p:nvSpPr>
          <p:spPr bwMode="auto">
            <a:xfrm>
              <a:off x="3154680" y="116586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68" name="Flowchart: Connector 67"/>
            <p:cNvSpPr/>
            <p:nvPr/>
          </p:nvSpPr>
          <p:spPr bwMode="auto">
            <a:xfrm>
              <a:off x="2667000" y="1214628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69" name="Flowchart: Connector 68"/>
            <p:cNvSpPr/>
            <p:nvPr/>
          </p:nvSpPr>
          <p:spPr bwMode="auto">
            <a:xfrm>
              <a:off x="2819400" y="1229868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70" name="Flowchart: Connector 69"/>
            <p:cNvSpPr/>
            <p:nvPr/>
          </p:nvSpPr>
          <p:spPr bwMode="auto">
            <a:xfrm>
              <a:off x="2971800" y="123444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71" name="Flowchart: Connector 70"/>
            <p:cNvSpPr/>
            <p:nvPr/>
          </p:nvSpPr>
          <p:spPr bwMode="auto">
            <a:xfrm>
              <a:off x="3154680" y="1245108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72" name="Flowchart: Connector 71"/>
            <p:cNvSpPr/>
            <p:nvPr/>
          </p:nvSpPr>
          <p:spPr bwMode="auto">
            <a:xfrm>
              <a:off x="3459480" y="117348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73" name="Flowchart: Connector 72"/>
            <p:cNvSpPr/>
            <p:nvPr/>
          </p:nvSpPr>
          <p:spPr bwMode="auto">
            <a:xfrm>
              <a:off x="3611880" y="1245108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74" name="Flowchart: Connector 73"/>
            <p:cNvSpPr/>
            <p:nvPr/>
          </p:nvSpPr>
          <p:spPr bwMode="auto">
            <a:xfrm>
              <a:off x="3733800" y="115062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75" name="Flowchart: Connector 74"/>
            <p:cNvSpPr/>
            <p:nvPr/>
          </p:nvSpPr>
          <p:spPr bwMode="auto">
            <a:xfrm>
              <a:off x="3733800" y="123444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76" name="Flowchart: Connector 75"/>
            <p:cNvSpPr/>
            <p:nvPr/>
          </p:nvSpPr>
          <p:spPr bwMode="auto">
            <a:xfrm>
              <a:off x="2773680" y="118110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77" name="Flowchart: Connector 76"/>
            <p:cNvSpPr/>
            <p:nvPr/>
          </p:nvSpPr>
          <p:spPr bwMode="auto">
            <a:xfrm>
              <a:off x="2895600" y="118872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78" name="Flowchart: Connector 77"/>
            <p:cNvSpPr/>
            <p:nvPr/>
          </p:nvSpPr>
          <p:spPr bwMode="auto">
            <a:xfrm>
              <a:off x="3383280" y="1237488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79" name="Flowchart: Connector 78"/>
            <p:cNvSpPr/>
            <p:nvPr/>
          </p:nvSpPr>
          <p:spPr bwMode="auto">
            <a:xfrm>
              <a:off x="3352800" y="1222248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80" name="Flowchart: Connector 79"/>
            <p:cNvSpPr/>
            <p:nvPr/>
          </p:nvSpPr>
          <p:spPr bwMode="auto">
            <a:xfrm>
              <a:off x="2926080" y="115824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81" name="Flowchart: Connector 80"/>
            <p:cNvSpPr/>
            <p:nvPr/>
          </p:nvSpPr>
          <p:spPr bwMode="auto">
            <a:xfrm>
              <a:off x="3535680" y="1229868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82" name="Teardrop 81"/>
            <p:cNvSpPr/>
            <p:nvPr/>
          </p:nvSpPr>
          <p:spPr bwMode="auto">
            <a:xfrm rot="-2460000">
              <a:off x="3126084" y="10375979"/>
              <a:ext cx="169164" cy="183160"/>
            </a:xfrm>
            <a:prstGeom prst="teardrop">
              <a:avLst/>
            </a:prstGeom>
            <a:solidFill>
              <a:srgbClr val="FFCC66"/>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83" name="Teardrop 82"/>
            <p:cNvSpPr/>
            <p:nvPr/>
          </p:nvSpPr>
          <p:spPr bwMode="auto">
            <a:xfrm rot="-2460000">
              <a:off x="2934935" y="10777226"/>
              <a:ext cx="169164" cy="183160"/>
            </a:xfrm>
            <a:prstGeom prst="teardrop">
              <a:avLst/>
            </a:prstGeom>
            <a:solidFill>
              <a:srgbClr val="FFCC66"/>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84" name="Teardrop 83"/>
            <p:cNvSpPr/>
            <p:nvPr/>
          </p:nvSpPr>
          <p:spPr bwMode="auto">
            <a:xfrm rot="-2460000">
              <a:off x="3163535" y="11158227"/>
              <a:ext cx="169164" cy="183160"/>
            </a:xfrm>
            <a:prstGeom prst="teardrop">
              <a:avLst/>
            </a:prstGeom>
            <a:solidFill>
              <a:srgbClr val="FFCC66"/>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15" name="Group 69"/>
          <p:cNvGrpSpPr/>
          <p:nvPr/>
        </p:nvGrpSpPr>
        <p:grpSpPr>
          <a:xfrm>
            <a:off x="5553252" y="3131949"/>
            <a:ext cx="1715775" cy="2514600"/>
            <a:chOff x="12954000" y="10820400"/>
            <a:chExt cx="1371600" cy="1828800"/>
          </a:xfrm>
        </p:grpSpPr>
        <p:sp>
          <p:nvSpPr>
            <p:cNvPr id="123" name="Can 122"/>
            <p:cNvSpPr/>
            <p:nvPr/>
          </p:nvSpPr>
          <p:spPr bwMode="auto">
            <a:xfrm>
              <a:off x="12954000" y="11201400"/>
              <a:ext cx="1371600" cy="1447800"/>
            </a:xfrm>
            <a:prstGeom prst="can">
              <a:avLst/>
            </a:prstGeom>
            <a:solidFill>
              <a:srgbClr val="0300BE">
                <a:alpha val="6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24" name="Can 123"/>
            <p:cNvSpPr/>
            <p:nvPr/>
          </p:nvSpPr>
          <p:spPr bwMode="auto">
            <a:xfrm>
              <a:off x="12954000" y="10820400"/>
              <a:ext cx="1371600" cy="1828800"/>
            </a:xfrm>
            <a:prstGeom prst="can">
              <a:avLst/>
            </a:prstGeom>
            <a:noFill/>
            <a:ln w="2857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sp>
        <p:nvSpPr>
          <p:cNvPr id="87" name="Flowchart: Connector 86"/>
          <p:cNvSpPr/>
          <p:nvPr/>
        </p:nvSpPr>
        <p:spPr bwMode="auto">
          <a:xfrm>
            <a:off x="6925872" y="459879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nvGrpSpPr>
          <p:cNvPr id="16" name="Group 170"/>
          <p:cNvGrpSpPr/>
          <p:nvPr/>
        </p:nvGrpSpPr>
        <p:grpSpPr>
          <a:xfrm>
            <a:off x="6777626" y="4975272"/>
            <a:ext cx="114385" cy="167640"/>
            <a:chOff x="11308080" y="12146280"/>
            <a:chExt cx="91440" cy="121920"/>
          </a:xfrm>
        </p:grpSpPr>
        <p:sp>
          <p:nvSpPr>
            <p:cNvPr id="119" name="Flowchart: Connector 139"/>
            <p:cNvSpPr/>
            <p:nvPr/>
          </p:nvSpPr>
          <p:spPr bwMode="auto">
            <a:xfrm>
              <a:off x="11308080" y="1222248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20" name="Flowchart: Connector 140"/>
            <p:cNvSpPr/>
            <p:nvPr/>
          </p:nvSpPr>
          <p:spPr bwMode="auto">
            <a:xfrm>
              <a:off x="11308080" y="1219200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21" name="Flowchart: Connector 120"/>
            <p:cNvSpPr/>
            <p:nvPr/>
          </p:nvSpPr>
          <p:spPr bwMode="auto">
            <a:xfrm>
              <a:off x="11353800" y="1214628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22" name="Flowchart: Connector 121"/>
            <p:cNvSpPr/>
            <p:nvPr/>
          </p:nvSpPr>
          <p:spPr bwMode="auto">
            <a:xfrm>
              <a:off x="11308080" y="1214628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49" name="Group 168"/>
          <p:cNvGrpSpPr/>
          <p:nvPr/>
        </p:nvGrpSpPr>
        <p:grpSpPr>
          <a:xfrm>
            <a:off x="5666680" y="4564358"/>
            <a:ext cx="114385" cy="230505"/>
            <a:chOff x="10698480" y="12527280"/>
            <a:chExt cx="91440" cy="167640"/>
          </a:xfrm>
        </p:grpSpPr>
        <p:sp>
          <p:nvSpPr>
            <p:cNvPr id="114" name="Flowchart: Connector 113"/>
            <p:cNvSpPr/>
            <p:nvPr/>
          </p:nvSpPr>
          <p:spPr bwMode="auto">
            <a:xfrm>
              <a:off x="10698480" y="1252728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15" name="Flowchart: Connector 114"/>
            <p:cNvSpPr/>
            <p:nvPr/>
          </p:nvSpPr>
          <p:spPr bwMode="auto">
            <a:xfrm>
              <a:off x="10698480" y="1260348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16" name="Flowchart: Connector 115"/>
            <p:cNvSpPr/>
            <p:nvPr/>
          </p:nvSpPr>
          <p:spPr bwMode="auto">
            <a:xfrm>
              <a:off x="10744200" y="1260348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17" name="Flowchart: Connector 116"/>
            <p:cNvSpPr/>
            <p:nvPr/>
          </p:nvSpPr>
          <p:spPr bwMode="auto">
            <a:xfrm>
              <a:off x="10744200" y="1264920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18" name="Flowchart: Connector 117"/>
            <p:cNvSpPr/>
            <p:nvPr/>
          </p:nvSpPr>
          <p:spPr bwMode="auto">
            <a:xfrm>
              <a:off x="10744200" y="1257300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85" name="Group 165"/>
          <p:cNvGrpSpPr/>
          <p:nvPr/>
        </p:nvGrpSpPr>
        <p:grpSpPr>
          <a:xfrm>
            <a:off x="7029987" y="4319405"/>
            <a:ext cx="152513" cy="167640"/>
            <a:chOff x="11460480" y="11993880"/>
            <a:chExt cx="121920" cy="121920"/>
          </a:xfrm>
        </p:grpSpPr>
        <p:sp>
          <p:nvSpPr>
            <p:cNvPr id="110" name="Flowchart: Connector 109"/>
            <p:cNvSpPr/>
            <p:nvPr/>
          </p:nvSpPr>
          <p:spPr bwMode="auto">
            <a:xfrm>
              <a:off x="11506200" y="1203960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11" name="Flowchart: Connector 110"/>
            <p:cNvSpPr/>
            <p:nvPr/>
          </p:nvSpPr>
          <p:spPr bwMode="auto">
            <a:xfrm>
              <a:off x="11536680" y="1207008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12" name="Flowchart: Connector 111"/>
            <p:cNvSpPr/>
            <p:nvPr/>
          </p:nvSpPr>
          <p:spPr bwMode="auto">
            <a:xfrm>
              <a:off x="11536680" y="1199388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13" name="Flowchart: Connector 112"/>
            <p:cNvSpPr/>
            <p:nvPr/>
          </p:nvSpPr>
          <p:spPr bwMode="auto">
            <a:xfrm>
              <a:off x="11460480" y="1203960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86" name="Group 167"/>
          <p:cNvGrpSpPr/>
          <p:nvPr/>
        </p:nvGrpSpPr>
        <p:grpSpPr>
          <a:xfrm>
            <a:off x="5895450" y="5034119"/>
            <a:ext cx="209706" cy="167640"/>
            <a:chOff x="10698480" y="12115800"/>
            <a:chExt cx="167640" cy="121920"/>
          </a:xfrm>
        </p:grpSpPr>
        <p:sp>
          <p:nvSpPr>
            <p:cNvPr id="105" name="Flowchart: Connector 136"/>
            <p:cNvSpPr/>
            <p:nvPr/>
          </p:nvSpPr>
          <p:spPr bwMode="auto">
            <a:xfrm>
              <a:off x="10744200" y="1214628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06" name="Flowchart: Connector 137"/>
            <p:cNvSpPr/>
            <p:nvPr/>
          </p:nvSpPr>
          <p:spPr bwMode="auto">
            <a:xfrm>
              <a:off x="10744200" y="1219200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07" name="Flowchart: Connector 106"/>
            <p:cNvSpPr/>
            <p:nvPr/>
          </p:nvSpPr>
          <p:spPr bwMode="auto">
            <a:xfrm>
              <a:off x="10774680" y="1214628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08" name="Flowchart: Connector 107"/>
            <p:cNvSpPr/>
            <p:nvPr/>
          </p:nvSpPr>
          <p:spPr bwMode="auto">
            <a:xfrm>
              <a:off x="10698480" y="1211580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09" name="Flowchart: Connector 108"/>
            <p:cNvSpPr/>
            <p:nvPr/>
          </p:nvSpPr>
          <p:spPr bwMode="auto">
            <a:xfrm>
              <a:off x="10820400" y="1219200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sp>
        <p:nvSpPr>
          <p:cNvPr id="92" name="Flowchart: Connector 91"/>
          <p:cNvSpPr/>
          <p:nvPr/>
        </p:nvSpPr>
        <p:spPr bwMode="auto">
          <a:xfrm>
            <a:off x="6220498" y="49131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nvGrpSpPr>
          <p:cNvPr id="88" name="Group 166"/>
          <p:cNvGrpSpPr/>
          <p:nvPr/>
        </p:nvGrpSpPr>
        <p:grpSpPr>
          <a:xfrm>
            <a:off x="6378933" y="4368690"/>
            <a:ext cx="152513" cy="167640"/>
            <a:chOff x="10972800" y="11811000"/>
            <a:chExt cx="121920" cy="121920"/>
          </a:xfrm>
        </p:grpSpPr>
        <p:sp>
          <p:nvSpPr>
            <p:cNvPr id="100" name="Flowchart: Connector 135"/>
            <p:cNvSpPr/>
            <p:nvPr/>
          </p:nvSpPr>
          <p:spPr bwMode="auto">
            <a:xfrm>
              <a:off x="10972800" y="1184148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01" name="Flowchart: Connector 138"/>
            <p:cNvSpPr/>
            <p:nvPr/>
          </p:nvSpPr>
          <p:spPr bwMode="auto">
            <a:xfrm>
              <a:off x="11049000" y="1188720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02" name="Flowchart: Connector 101"/>
            <p:cNvSpPr/>
            <p:nvPr/>
          </p:nvSpPr>
          <p:spPr bwMode="auto">
            <a:xfrm>
              <a:off x="11049000" y="1184148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03" name="Flowchart: Connector 102"/>
            <p:cNvSpPr/>
            <p:nvPr/>
          </p:nvSpPr>
          <p:spPr bwMode="auto">
            <a:xfrm>
              <a:off x="11003280" y="1181100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04" name="Flowchart: Connector 103"/>
            <p:cNvSpPr/>
            <p:nvPr/>
          </p:nvSpPr>
          <p:spPr bwMode="auto">
            <a:xfrm>
              <a:off x="11003280" y="1188720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89" name="Group 169"/>
          <p:cNvGrpSpPr/>
          <p:nvPr/>
        </p:nvGrpSpPr>
        <p:grpSpPr>
          <a:xfrm>
            <a:off x="6062840" y="4214121"/>
            <a:ext cx="152513" cy="209550"/>
            <a:chOff x="11201400" y="12573000"/>
            <a:chExt cx="121920" cy="152400"/>
          </a:xfrm>
        </p:grpSpPr>
        <p:sp>
          <p:nvSpPr>
            <p:cNvPr id="95" name="Flowchart: Connector 142"/>
            <p:cNvSpPr/>
            <p:nvPr/>
          </p:nvSpPr>
          <p:spPr bwMode="auto">
            <a:xfrm>
              <a:off x="11201400" y="1260348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96" name="Flowchart: Connector 95"/>
            <p:cNvSpPr/>
            <p:nvPr/>
          </p:nvSpPr>
          <p:spPr bwMode="auto">
            <a:xfrm>
              <a:off x="11231880" y="1264920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97" name="Flowchart: Connector 96"/>
            <p:cNvSpPr/>
            <p:nvPr/>
          </p:nvSpPr>
          <p:spPr bwMode="auto">
            <a:xfrm>
              <a:off x="11201400" y="1267968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98" name="Flowchart: Connector 97"/>
            <p:cNvSpPr/>
            <p:nvPr/>
          </p:nvSpPr>
          <p:spPr bwMode="auto">
            <a:xfrm>
              <a:off x="11231880" y="1257300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99" name="Flowchart: Connector 98"/>
            <p:cNvSpPr/>
            <p:nvPr/>
          </p:nvSpPr>
          <p:spPr bwMode="auto">
            <a:xfrm>
              <a:off x="11277600" y="1260348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sp>
        <p:nvSpPr>
          <p:cNvPr id="127" name="Can 126"/>
          <p:cNvSpPr/>
          <p:nvPr/>
        </p:nvSpPr>
        <p:spPr bwMode="auto">
          <a:xfrm>
            <a:off x="7385601" y="3970149"/>
            <a:ext cx="1715775" cy="1257300"/>
          </a:xfrm>
          <a:prstGeom prst="can">
            <a:avLst>
              <a:gd name="adj" fmla="val 38223"/>
            </a:avLst>
          </a:prstGeom>
          <a:blipFill>
            <a:blip r:embed="rId3" cstate="print"/>
            <a:tile tx="0" ty="0" sx="100000" sy="100000" flip="none" algn="tl"/>
          </a:blip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26" name="Can 125"/>
          <p:cNvSpPr/>
          <p:nvPr/>
        </p:nvSpPr>
        <p:spPr bwMode="auto">
          <a:xfrm>
            <a:off x="7385601" y="3655824"/>
            <a:ext cx="1715775" cy="1990725"/>
          </a:xfrm>
          <a:prstGeom prst="can">
            <a:avLst/>
          </a:prstGeom>
          <a:solidFill>
            <a:srgbClr val="0300BE">
              <a:alpha val="6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28" name="Can 127"/>
          <p:cNvSpPr/>
          <p:nvPr/>
        </p:nvSpPr>
        <p:spPr bwMode="auto">
          <a:xfrm>
            <a:off x="7385601" y="3131949"/>
            <a:ext cx="1715775" cy="2514600"/>
          </a:xfrm>
          <a:prstGeom prst="can">
            <a:avLst/>
          </a:prstGeom>
          <a:noFill/>
          <a:ln w="2857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29" name="Flowchart: Connector 128"/>
          <p:cNvSpPr/>
          <p:nvPr/>
        </p:nvSpPr>
        <p:spPr bwMode="auto">
          <a:xfrm>
            <a:off x="8427250" y="3901022"/>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30" name="Flowchart: Connector 129"/>
          <p:cNvSpPr/>
          <p:nvPr/>
        </p:nvSpPr>
        <p:spPr bwMode="auto">
          <a:xfrm>
            <a:off x="7853151" y="4106705"/>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25" name="TextBox 124"/>
          <p:cNvSpPr txBox="1"/>
          <p:nvPr/>
        </p:nvSpPr>
        <p:spPr>
          <a:xfrm>
            <a:off x="61997" y="5780868"/>
            <a:ext cx="1925948" cy="954107"/>
          </a:xfrm>
          <a:prstGeom prst="rect">
            <a:avLst/>
          </a:prstGeom>
          <a:noFill/>
        </p:spPr>
        <p:txBody>
          <a:bodyPr wrap="square" rtlCol="0">
            <a:spAutoFit/>
          </a:bodyPr>
          <a:lstStyle/>
          <a:p>
            <a:pPr algn="ctr"/>
            <a:r>
              <a:rPr lang="en-US" dirty="0"/>
              <a:t>nanoparticle deposition</a:t>
            </a:r>
          </a:p>
        </p:txBody>
      </p:sp>
      <p:sp>
        <p:nvSpPr>
          <p:cNvPr id="131" name="TextBox 130"/>
          <p:cNvSpPr txBox="1"/>
          <p:nvPr/>
        </p:nvSpPr>
        <p:spPr>
          <a:xfrm>
            <a:off x="1871424" y="5780868"/>
            <a:ext cx="1828800" cy="523220"/>
          </a:xfrm>
          <a:prstGeom prst="rect">
            <a:avLst/>
          </a:prstGeom>
          <a:noFill/>
        </p:spPr>
        <p:txBody>
          <a:bodyPr wrap="square" rtlCol="0">
            <a:spAutoFit/>
          </a:bodyPr>
          <a:lstStyle/>
          <a:p>
            <a:pPr algn="ctr"/>
            <a:r>
              <a:rPr lang="en-US" dirty="0"/>
              <a:t>Collisions</a:t>
            </a:r>
          </a:p>
        </p:txBody>
      </p:sp>
      <p:sp>
        <p:nvSpPr>
          <p:cNvPr id="132" name="TextBox 131"/>
          <p:cNvSpPr txBox="1"/>
          <p:nvPr/>
        </p:nvSpPr>
        <p:spPr>
          <a:xfrm>
            <a:off x="5490278" y="5780868"/>
            <a:ext cx="1828800" cy="523220"/>
          </a:xfrm>
          <a:prstGeom prst="rect">
            <a:avLst/>
          </a:prstGeom>
          <a:noFill/>
        </p:spPr>
        <p:txBody>
          <a:bodyPr wrap="square" rtlCol="0">
            <a:spAutoFit/>
          </a:bodyPr>
          <a:lstStyle/>
          <a:p>
            <a:pPr algn="ctr"/>
            <a:r>
              <a:rPr lang="en-US" dirty="0"/>
              <a:t>Gravity!</a:t>
            </a:r>
          </a:p>
        </p:txBody>
      </p:sp>
      <p:sp>
        <p:nvSpPr>
          <p:cNvPr id="137" name="TextBox 136"/>
          <p:cNvSpPr txBox="1"/>
          <p:nvPr/>
        </p:nvSpPr>
        <p:spPr>
          <a:xfrm>
            <a:off x="3653076" y="1887772"/>
            <a:ext cx="1828800" cy="400110"/>
          </a:xfrm>
          <a:prstGeom prst="rect">
            <a:avLst/>
          </a:prstGeom>
          <a:noFill/>
          <a:ln>
            <a:solidFill>
              <a:schemeClr val="accent1"/>
            </a:solidFill>
          </a:ln>
        </p:spPr>
        <p:style>
          <a:lnRef idx="2">
            <a:schemeClr val="accent3"/>
          </a:lnRef>
          <a:fillRef idx="1">
            <a:schemeClr val="lt1"/>
          </a:fillRef>
          <a:effectRef idx="0">
            <a:schemeClr val="accent3"/>
          </a:effectRef>
          <a:fontRef idx="minor">
            <a:schemeClr val="dk1"/>
          </a:fontRef>
        </p:style>
        <p:txBody>
          <a:bodyPr wrap="square" rtlCol="0" anchor="ctr">
            <a:spAutoFit/>
          </a:bodyPr>
          <a:lstStyle/>
          <a:p>
            <a:pPr algn="ctr"/>
            <a:r>
              <a:rPr lang="en-US" sz="2000" b="1" dirty="0">
                <a:latin typeface="+mj-lt"/>
              </a:rPr>
              <a:t>Floc Blanket</a:t>
            </a:r>
          </a:p>
        </p:txBody>
      </p:sp>
      <p:grpSp>
        <p:nvGrpSpPr>
          <p:cNvPr id="90" name="Group 66"/>
          <p:cNvGrpSpPr/>
          <p:nvPr/>
        </p:nvGrpSpPr>
        <p:grpSpPr>
          <a:xfrm>
            <a:off x="3720902" y="3131949"/>
            <a:ext cx="1715775" cy="2514600"/>
            <a:chOff x="12954000" y="10820400"/>
            <a:chExt cx="1371600" cy="1828800"/>
          </a:xfrm>
        </p:grpSpPr>
        <p:sp>
          <p:nvSpPr>
            <p:cNvPr id="170" name="Can 169"/>
            <p:cNvSpPr/>
            <p:nvPr/>
          </p:nvSpPr>
          <p:spPr bwMode="auto">
            <a:xfrm>
              <a:off x="12954000" y="11201400"/>
              <a:ext cx="1371600" cy="1447800"/>
            </a:xfrm>
            <a:prstGeom prst="can">
              <a:avLst/>
            </a:prstGeom>
            <a:solidFill>
              <a:srgbClr val="0300BE">
                <a:alpha val="6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71" name="Can 170"/>
            <p:cNvSpPr/>
            <p:nvPr/>
          </p:nvSpPr>
          <p:spPr bwMode="auto">
            <a:xfrm>
              <a:off x="12954000" y="10820400"/>
              <a:ext cx="1371600" cy="1828800"/>
            </a:xfrm>
            <a:prstGeom prst="can">
              <a:avLst/>
            </a:prstGeom>
            <a:noFill/>
            <a:ln w="2857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sp>
        <p:nvSpPr>
          <p:cNvPr id="146" name="Flowchart: Connector 145"/>
          <p:cNvSpPr/>
          <p:nvPr/>
        </p:nvSpPr>
        <p:spPr bwMode="auto">
          <a:xfrm>
            <a:off x="5093522" y="50598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nvGrpSpPr>
          <p:cNvPr id="91" name="Group 178"/>
          <p:cNvGrpSpPr/>
          <p:nvPr/>
        </p:nvGrpSpPr>
        <p:grpSpPr>
          <a:xfrm>
            <a:off x="4807560" y="4640709"/>
            <a:ext cx="114385" cy="167640"/>
            <a:chOff x="4807560" y="4640709"/>
            <a:chExt cx="114385" cy="167640"/>
          </a:xfrm>
        </p:grpSpPr>
        <p:sp>
          <p:nvSpPr>
            <p:cNvPr id="144" name="Flowchart: Connector 143"/>
            <p:cNvSpPr/>
            <p:nvPr/>
          </p:nvSpPr>
          <p:spPr bwMode="auto">
            <a:xfrm>
              <a:off x="4807560" y="474548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45" name="Flowchart: Connector 144"/>
            <p:cNvSpPr/>
            <p:nvPr/>
          </p:nvSpPr>
          <p:spPr bwMode="auto">
            <a:xfrm>
              <a:off x="4807560" y="47035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52" name="Flowchart: Connector 151"/>
            <p:cNvSpPr/>
            <p:nvPr/>
          </p:nvSpPr>
          <p:spPr bwMode="auto">
            <a:xfrm>
              <a:off x="4864752" y="46407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55" name="Flowchart: Connector 154"/>
            <p:cNvSpPr/>
            <p:nvPr/>
          </p:nvSpPr>
          <p:spPr bwMode="auto">
            <a:xfrm>
              <a:off x="4807560" y="46407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93" name="Group 179"/>
          <p:cNvGrpSpPr/>
          <p:nvPr/>
        </p:nvGrpSpPr>
        <p:grpSpPr>
          <a:xfrm>
            <a:off x="3859013" y="4645391"/>
            <a:ext cx="114385" cy="230505"/>
            <a:chOff x="4044993" y="5164584"/>
            <a:chExt cx="114385" cy="230505"/>
          </a:xfrm>
        </p:grpSpPr>
        <p:sp>
          <p:nvSpPr>
            <p:cNvPr id="149" name="Flowchart: Connector 148"/>
            <p:cNvSpPr/>
            <p:nvPr/>
          </p:nvSpPr>
          <p:spPr bwMode="auto">
            <a:xfrm>
              <a:off x="4044993" y="516458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56" name="Flowchart: Connector 155"/>
            <p:cNvSpPr/>
            <p:nvPr/>
          </p:nvSpPr>
          <p:spPr bwMode="auto">
            <a:xfrm>
              <a:off x="4044993"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57" name="Flowchart: Connector 156"/>
            <p:cNvSpPr/>
            <p:nvPr/>
          </p:nvSpPr>
          <p:spPr bwMode="auto">
            <a:xfrm>
              <a:off x="4102185"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58" name="Flowchart: Connector 157"/>
            <p:cNvSpPr/>
            <p:nvPr/>
          </p:nvSpPr>
          <p:spPr bwMode="auto">
            <a:xfrm>
              <a:off x="4102185"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59" name="Flowchart: Connector 158"/>
            <p:cNvSpPr/>
            <p:nvPr/>
          </p:nvSpPr>
          <p:spPr bwMode="auto">
            <a:xfrm>
              <a:off x="4102185"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94" name="Group 177"/>
          <p:cNvGrpSpPr/>
          <p:nvPr/>
        </p:nvGrpSpPr>
        <p:grpSpPr>
          <a:xfrm>
            <a:off x="4998201" y="4431159"/>
            <a:ext cx="152514" cy="167640"/>
            <a:chOff x="4998201" y="4431159"/>
            <a:chExt cx="152514" cy="167640"/>
          </a:xfrm>
        </p:grpSpPr>
        <p:sp>
          <p:nvSpPr>
            <p:cNvPr id="153" name="Flowchart: Connector 152"/>
            <p:cNvSpPr/>
            <p:nvPr/>
          </p:nvSpPr>
          <p:spPr bwMode="auto">
            <a:xfrm>
              <a:off x="5055394" y="44940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54" name="Flowchart: Connector 153"/>
            <p:cNvSpPr/>
            <p:nvPr/>
          </p:nvSpPr>
          <p:spPr bwMode="auto">
            <a:xfrm>
              <a:off x="5093522" y="453593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60" name="Flowchart: Connector 159"/>
            <p:cNvSpPr/>
            <p:nvPr/>
          </p:nvSpPr>
          <p:spPr bwMode="auto">
            <a:xfrm>
              <a:off x="5093522" y="44311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62" name="Flowchart: Connector 161"/>
            <p:cNvSpPr/>
            <p:nvPr/>
          </p:nvSpPr>
          <p:spPr bwMode="auto">
            <a:xfrm>
              <a:off x="4998201" y="44940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133" name="Group 176"/>
          <p:cNvGrpSpPr/>
          <p:nvPr/>
        </p:nvGrpSpPr>
        <p:grpSpPr>
          <a:xfrm>
            <a:off x="4044993" y="4598799"/>
            <a:ext cx="209706" cy="167640"/>
            <a:chOff x="4044993" y="4598799"/>
            <a:chExt cx="209706" cy="167640"/>
          </a:xfrm>
        </p:grpSpPr>
        <p:sp>
          <p:nvSpPr>
            <p:cNvPr id="141" name="Flowchart: Connector 140"/>
            <p:cNvSpPr/>
            <p:nvPr/>
          </p:nvSpPr>
          <p:spPr bwMode="auto">
            <a:xfrm>
              <a:off x="4102185" y="46407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42" name="Flowchart: Connector 141"/>
            <p:cNvSpPr/>
            <p:nvPr/>
          </p:nvSpPr>
          <p:spPr bwMode="auto">
            <a:xfrm>
              <a:off x="4102185" y="47035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48" name="Flowchart: Connector 147"/>
            <p:cNvSpPr/>
            <p:nvPr/>
          </p:nvSpPr>
          <p:spPr bwMode="auto">
            <a:xfrm>
              <a:off x="4140314" y="46407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64" name="Flowchart: Connector 163"/>
            <p:cNvSpPr/>
            <p:nvPr/>
          </p:nvSpPr>
          <p:spPr bwMode="auto">
            <a:xfrm>
              <a:off x="4044993" y="459879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65" name="Flowchart: Connector 164"/>
            <p:cNvSpPr/>
            <p:nvPr/>
          </p:nvSpPr>
          <p:spPr bwMode="auto">
            <a:xfrm>
              <a:off x="4197506" y="47035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sp>
        <p:nvSpPr>
          <p:cNvPr id="167" name="Flowchart: Connector 166"/>
          <p:cNvSpPr/>
          <p:nvPr/>
        </p:nvSpPr>
        <p:spPr bwMode="auto">
          <a:xfrm>
            <a:off x="4388148" y="49131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nvGrpSpPr>
          <p:cNvPr id="134" name="Group 175"/>
          <p:cNvGrpSpPr/>
          <p:nvPr/>
        </p:nvGrpSpPr>
        <p:grpSpPr>
          <a:xfrm rot="1620000">
            <a:off x="4473389" y="4443170"/>
            <a:ext cx="152514" cy="167640"/>
            <a:chOff x="4388148" y="4179699"/>
            <a:chExt cx="152514" cy="167640"/>
          </a:xfrm>
        </p:grpSpPr>
        <p:sp>
          <p:nvSpPr>
            <p:cNvPr id="140" name="Flowchart: Connector 139"/>
            <p:cNvSpPr/>
            <p:nvPr/>
          </p:nvSpPr>
          <p:spPr bwMode="auto">
            <a:xfrm>
              <a:off x="4388148" y="42216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43" name="Flowchart: Connector 142"/>
            <p:cNvSpPr/>
            <p:nvPr/>
          </p:nvSpPr>
          <p:spPr bwMode="auto">
            <a:xfrm>
              <a:off x="4483469" y="42844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50" name="Flowchart: Connector 149"/>
            <p:cNvSpPr/>
            <p:nvPr/>
          </p:nvSpPr>
          <p:spPr bwMode="auto">
            <a:xfrm>
              <a:off x="4483469" y="42216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51" name="Flowchart: Connector 150"/>
            <p:cNvSpPr/>
            <p:nvPr/>
          </p:nvSpPr>
          <p:spPr bwMode="auto">
            <a:xfrm>
              <a:off x="4426276" y="417969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68" name="Flowchart: Connector 167"/>
            <p:cNvSpPr/>
            <p:nvPr/>
          </p:nvSpPr>
          <p:spPr bwMode="auto">
            <a:xfrm>
              <a:off x="4426276" y="42844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135" name="Group 180"/>
          <p:cNvGrpSpPr/>
          <p:nvPr/>
        </p:nvGrpSpPr>
        <p:grpSpPr>
          <a:xfrm>
            <a:off x="4798095" y="4994975"/>
            <a:ext cx="152514" cy="209550"/>
            <a:chOff x="4674110" y="5227449"/>
            <a:chExt cx="152514" cy="209550"/>
          </a:xfrm>
        </p:grpSpPr>
        <p:sp>
          <p:nvSpPr>
            <p:cNvPr id="147" name="Flowchart: Connector 146"/>
            <p:cNvSpPr/>
            <p:nvPr/>
          </p:nvSpPr>
          <p:spPr bwMode="auto">
            <a:xfrm>
              <a:off x="4674110"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61" name="Flowchart: Connector 160"/>
            <p:cNvSpPr/>
            <p:nvPr/>
          </p:nvSpPr>
          <p:spPr bwMode="auto">
            <a:xfrm>
              <a:off x="4712239"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63" name="Flowchart: Connector 162"/>
            <p:cNvSpPr/>
            <p:nvPr/>
          </p:nvSpPr>
          <p:spPr bwMode="auto">
            <a:xfrm>
              <a:off x="4674110" y="537413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66" name="Flowchart: Connector 165"/>
            <p:cNvSpPr/>
            <p:nvPr/>
          </p:nvSpPr>
          <p:spPr bwMode="auto">
            <a:xfrm>
              <a:off x="4712239"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69" name="Flowchart: Connector 168"/>
            <p:cNvSpPr/>
            <p:nvPr/>
          </p:nvSpPr>
          <p:spPr bwMode="auto">
            <a:xfrm>
              <a:off x="4769431"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sp>
        <p:nvSpPr>
          <p:cNvPr id="172" name="TextBox 171"/>
          <p:cNvSpPr txBox="1"/>
          <p:nvPr/>
        </p:nvSpPr>
        <p:spPr>
          <a:xfrm>
            <a:off x="3680851" y="5780868"/>
            <a:ext cx="1828800" cy="954107"/>
          </a:xfrm>
          <a:prstGeom prst="rect">
            <a:avLst/>
          </a:prstGeom>
          <a:noFill/>
        </p:spPr>
        <p:txBody>
          <a:bodyPr wrap="square" rtlCol="0">
            <a:spAutoFit/>
          </a:bodyPr>
          <a:lstStyle/>
          <a:p>
            <a:pPr algn="ctr"/>
            <a:r>
              <a:rPr lang="en-US" dirty="0"/>
              <a:t>More Collisions</a:t>
            </a:r>
          </a:p>
        </p:txBody>
      </p:sp>
      <p:sp>
        <p:nvSpPr>
          <p:cNvPr id="173" name="Flowchart: Connector 172"/>
          <p:cNvSpPr/>
          <p:nvPr/>
        </p:nvSpPr>
        <p:spPr bwMode="auto">
          <a:xfrm>
            <a:off x="3103612" y="5351691"/>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74" name="Flowchart: Connector 173"/>
          <p:cNvSpPr/>
          <p:nvPr/>
        </p:nvSpPr>
        <p:spPr bwMode="auto">
          <a:xfrm>
            <a:off x="2047168" y="4132518"/>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75" name="Flowchart: Connector 174"/>
          <p:cNvSpPr/>
          <p:nvPr/>
        </p:nvSpPr>
        <p:spPr bwMode="auto">
          <a:xfrm>
            <a:off x="1959349" y="5214798"/>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nvGrpSpPr>
          <p:cNvPr id="136" name="Group 181"/>
          <p:cNvGrpSpPr/>
          <p:nvPr/>
        </p:nvGrpSpPr>
        <p:grpSpPr>
          <a:xfrm rot="1620000" flipH="1">
            <a:off x="4384809" y="4643680"/>
            <a:ext cx="152514" cy="209550"/>
            <a:chOff x="4674110" y="5227449"/>
            <a:chExt cx="152514" cy="209550"/>
          </a:xfrm>
        </p:grpSpPr>
        <p:sp>
          <p:nvSpPr>
            <p:cNvPr id="183" name="Flowchart: Connector 182"/>
            <p:cNvSpPr/>
            <p:nvPr/>
          </p:nvSpPr>
          <p:spPr bwMode="auto">
            <a:xfrm>
              <a:off x="4674110"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84" name="Flowchart: Connector 183"/>
            <p:cNvSpPr/>
            <p:nvPr/>
          </p:nvSpPr>
          <p:spPr bwMode="auto">
            <a:xfrm>
              <a:off x="4712239"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85" name="Flowchart: Connector 184"/>
            <p:cNvSpPr/>
            <p:nvPr/>
          </p:nvSpPr>
          <p:spPr bwMode="auto">
            <a:xfrm>
              <a:off x="4674110" y="537413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86" name="Flowchart: Connector 185"/>
            <p:cNvSpPr/>
            <p:nvPr/>
          </p:nvSpPr>
          <p:spPr bwMode="auto">
            <a:xfrm>
              <a:off x="4712239"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87" name="Flowchart: Connector 186"/>
            <p:cNvSpPr/>
            <p:nvPr/>
          </p:nvSpPr>
          <p:spPr bwMode="auto">
            <a:xfrm>
              <a:off x="4769431"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138" name="Group 187"/>
          <p:cNvGrpSpPr/>
          <p:nvPr/>
        </p:nvGrpSpPr>
        <p:grpSpPr>
          <a:xfrm rot="16200000">
            <a:off x="4959960" y="4793109"/>
            <a:ext cx="114385" cy="167640"/>
            <a:chOff x="4807560" y="4640709"/>
            <a:chExt cx="114385" cy="167640"/>
          </a:xfrm>
        </p:grpSpPr>
        <p:sp>
          <p:nvSpPr>
            <p:cNvPr id="189" name="Flowchart: Connector 188"/>
            <p:cNvSpPr/>
            <p:nvPr/>
          </p:nvSpPr>
          <p:spPr bwMode="auto">
            <a:xfrm>
              <a:off x="4807560" y="474548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90" name="Flowchart: Connector 189"/>
            <p:cNvSpPr/>
            <p:nvPr/>
          </p:nvSpPr>
          <p:spPr bwMode="auto">
            <a:xfrm>
              <a:off x="4807560" y="47035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91" name="Flowchart: Connector 190"/>
            <p:cNvSpPr/>
            <p:nvPr/>
          </p:nvSpPr>
          <p:spPr bwMode="auto">
            <a:xfrm>
              <a:off x="4864752" y="46407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92" name="Flowchart: Connector 191"/>
            <p:cNvSpPr/>
            <p:nvPr/>
          </p:nvSpPr>
          <p:spPr bwMode="auto">
            <a:xfrm>
              <a:off x="4807560" y="46407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139" name="Group 192"/>
          <p:cNvGrpSpPr/>
          <p:nvPr/>
        </p:nvGrpSpPr>
        <p:grpSpPr>
          <a:xfrm>
            <a:off x="4181957" y="4506067"/>
            <a:ext cx="152514" cy="167640"/>
            <a:chOff x="4998201" y="4431159"/>
            <a:chExt cx="152514" cy="167640"/>
          </a:xfrm>
        </p:grpSpPr>
        <p:sp>
          <p:nvSpPr>
            <p:cNvPr id="194" name="Flowchart: Connector 193"/>
            <p:cNvSpPr/>
            <p:nvPr/>
          </p:nvSpPr>
          <p:spPr bwMode="auto">
            <a:xfrm>
              <a:off x="5055394" y="44940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95" name="Flowchart: Connector 194"/>
            <p:cNvSpPr/>
            <p:nvPr/>
          </p:nvSpPr>
          <p:spPr bwMode="auto">
            <a:xfrm>
              <a:off x="5093522" y="453593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96" name="Flowchart: Connector 195"/>
            <p:cNvSpPr/>
            <p:nvPr/>
          </p:nvSpPr>
          <p:spPr bwMode="auto">
            <a:xfrm>
              <a:off x="5093522" y="44311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97" name="Flowchart: Connector 196"/>
            <p:cNvSpPr/>
            <p:nvPr/>
          </p:nvSpPr>
          <p:spPr bwMode="auto">
            <a:xfrm>
              <a:off x="4998201" y="44940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176" name="Group 197"/>
          <p:cNvGrpSpPr/>
          <p:nvPr/>
        </p:nvGrpSpPr>
        <p:grpSpPr>
          <a:xfrm>
            <a:off x="4187123" y="4759205"/>
            <a:ext cx="152514" cy="167640"/>
            <a:chOff x="4998201" y="4431159"/>
            <a:chExt cx="152514" cy="167640"/>
          </a:xfrm>
        </p:grpSpPr>
        <p:sp>
          <p:nvSpPr>
            <p:cNvPr id="199" name="Flowchart: Connector 198"/>
            <p:cNvSpPr/>
            <p:nvPr/>
          </p:nvSpPr>
          <p:spPr bwMode="auto">
            <a:xfrm>
              <a:off x="5055394" y="44940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00" name="Flowchart: Connector 199"/>
            <p:cNvSpPr/>
            <p:nvPr/>
          </p:nvSpPr>
          <p:spPr bwMode="auto">
            <a:xfrm>
              <a:off x="5093522" y="453593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01" name="Flowchart: Connector 200"/>
            <p:cNvSpPr/>
            <p:nvPr/>
          </p:nvSpPr>
          <p:spPr bwMode="auto">
            <a:xfrm>
              <a:off x="5093522" y="44311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02" name="Flowchart: Connector 201"/>
            <p:cNvSpPr/>
            <p:nvPr/>
          </p:nvSpPr>
          <p:spPr bwMode="auto">
            <a:xfrm>
              <a:off x="4998201" y="44940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177" name="Group 202"/>
          <p:cNvGrpSpPr/>
          <p:nvPr/>
        </p:nvGrpSpPr>
        <p:grpSpPr>
          <a:xfrm>
            <a:off x="4912508" y="4502580"/>
            <a:ext cx="152514" cy="167640"/>
            <a:chOff x="4388148" y="4179699"/>
            <a:chExt cx="152514" cy="167640"/>
          </a:xfrm>
        </p:grpSpPr>
        <p:sp>
          <p:nvSpPr>
            <p:cNvPr id="204" name="Flowchart: Connector 203"/>
            <p:cNvSpPr/>
            <p:nvPr/>
          </p:nvSpPr>
          <p:spPr bwMode="auto">
            <a:xfrm>
              <a:off x="4388148" y="42216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05" name="Flowchart: Connector 204"/>
            <p:cNvSpPr/>
            <p:nvPr/>
          </p:nvSpPr>
          <p:spPr bwMode="auto">
            <a:xfrm>
              <a:off x="4483469" y="42844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06" name="Flowchart: Connector 205"/>
            <p:cNvSpPr/>
            <p:nvPr/>
          </p:nvSpPr>
          <p:spPr bwMode="auto">
            <a:xfrm>
              <a:off x="4483469" y="42216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07" name="Flowchart: Connector 206"/>
            <p:cNvSpPr/>
            <p:nvPr/>
          </p:nvSpPr>
          <p:spPr bwMode="auto">
            <a:xfrm>
              <a:off x="4426276" y="417969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08" name="Flowchart: Connector 207"/>
            <p:cNvSpPr/>
            <p:nvPr/>
          </p:nvSpPr>
          <p:spPr bwMode="auto">
            <a:xfrm>
              <a:off x="4426276" y="42844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178" name="Group 208"/>
          <p:cNvGrpSpPr/>
          <p:nvPr/>
        </p:nvGrpSpPr>
        <p:grpSpPr>
          <a:xfrm rot="1620000">
            <a:off x="3941671" y="4836536"/>
            <a:ext cx="114385" cy="230505"/>
            <a:chOff x="4044993" y="5164584"/>
            <a:chExt cx="114385" cy="230505"/>
          </a:xfrm>
        </p:grpSpPr>
        <p:sp>
          <p:nvSpPr>
            <p:cNvPr id="210" name="Flowchart: Connector 209"/>
            <p:cNvSpPr/>
            <p:nvPr/>
          </p:nvSpPr>
          <p:spPr bwMode="auto">
            <a:xfrm>
              <a:off x="4044993" y="516458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11" name="Flowchart: Connector 210"/>
            <p:cNvSpPr/>
            <p:nvPr/>
          </p:nvSpPr>
          <p:spPr bwMode="auto">
            <a:xfrm>
              <a:off x="4044993"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12" name="Flowchart: Connector 211"/>
            <p:cNvSpPr/>
            <p:nvPr/>
          </p:nvSpPr>
          <p:spPr bwMode="auto">
            <a:xfrm>
              <a:off x="4102185"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13" name="Flowchart: Connector 212"/>
            <p:cNvSpPr/>
            <p:nvPr/>
          </p:nvSpPr>
          <p:spPr bwMode="auto">
            <a:xfrm>
              <a:off x="4102185"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14" name="Flowchart: Connector 213"/>
            <p:cNvSpPr/>
            <p:nvPr/>
          </p:nvSpPr>
          <p:spPr bwMode="auto">
            <a:xfrm>
              <a:off x="4102185"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179" name="Group 214"/>
          <p:cNvGrpSpPr/>
          <p:nvPr/>
        </p:nvGrpSpPr>
        <p:grpSpPr>
          <a:xfrm rot="1620000">
            <a:off x="4339460" y="4978604"/>
            <a:ext cx="114385" cy="230505"/>
            <a:chOff x="4044993" y="5164584"/>
            <a:chExt cx="114385" cy="230505"/>
          </a:xfrm>
        </p:grpSpPr>
        <p:sp>
          <p:nvSpPr>
            <p:cNvPr id="216" name="Flowchart: Connector 215"/>
            <p:cNvSpPr/>
            <p:nvPr/>
          </p:nvSpPr>
          <p:spPr bwMode="auto">
            <a:xfrm>
              <a:off x="4044993" y="516458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17" name="Flowchart: Connector 216"/>
            <p:cNvSpPr/>
            <p:nvPr/>
          </p:nvSpPr>
          <p:spPr bwMode="auto">
            <a:xfrm>
              <a:off x="4044993"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18" name="Flowchart: Connector 217"/>
            <p:cNvSpPr/>
            <p:nvPr/>
          </p:nvSpPr>
          <p:spPr bwMode="auto">
            <a:xfrm>
              <a:off x="4102185"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19" name="Flowchart: Connector 218"/>
            <p:cNvSpPr/>
            <p:nvPr/>
          </p:nvSpPr>
          <p:spPr bwMode="auto">
            <a:xfrm>
              <a:off x="4102185"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20" name="Flowchart: Connector 219"/>
            <p:cNvSpPr/>
            <p:nvPr/>
          </p:nvSpPr>
          <p:spPr bwMode="auto">
            <a:xfrm>
              <a:off x="4102185"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180" name="Group 220"/>
          <p:cNvGrpSpPr/>
          <p:nvPr/>
        </p:nvGrpSpPr>
        <p:grpSpPr>
          <a:xfrm>
            <a:off x="4185913" y="4994974"/>
            <a:ext cx="152514" cy="209550"/>
            <a:chOff x="4674110" y="5227449"/>
            <a:chExt cx="152514" cy="209550"/>
          </a:xfrm>
        </p:grpSpPr>
        <p:sp>
          <p:nvSpPr>
            <p:cNvPr id="222" name="Flowchart: Connector 221"/>
            <p:cNvSpPr/>
            <p:nvPr/>
          </p:nvSpPr>
          <p:spPr bwMode="auto">
            <a:xfrm>
              <a:off x="4674110"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23" name="Flowchart: Connector 222"/>
            <p:cNvSpPr/>
            <p:nvPr/>
          </p:nvSpPr>
          <p:spPr bwMode="auto">
            <a:xfrm>
              <a:off x="4712239"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24" name="Flowchart: Connector 223"/>
            <p:cNvSpPr/>
            <p:nvPr/>
          </p:nvSpPr>
          <p:spPr bwMode="auto">
            <a:xfrm>
              <a:off x="4674110" y="537413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25" name="Flowchart: Connector 224"/>
            <p:cNvSpPr/>
            <p:nvPr/>
          </p:nvSpPr>
          <p:spPr bwMode="auto">
            <a:xfrm>
              <a:off x="4712239"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26" name="Flowchart: Connector 225"/>
            <p:cNvSpPr/>
            <p:nvPr/>
          </p:nvSpPr>
          <p:spPr bwMode="auto">
            <a:xfrm>
              <a:off x="4769431"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181" name="Group 226"/>
          <p:cNvGrpSpPr/>
          <p:nvPr/>
        </p:nvGrpSpPr>
        <p:grpSpPr>
          <a:xfrm flipV="1">
            <a:off x="4522857" y="4929526"/>
            <a:ext cx="114385" cy="230505"/>
            <a:chOff x="4044993" y="5164584"/>
            <a:chExt cx="114385" cy="230505"/>
          </a:xfrm>
        </p:grpSpPr>
        <p:sp>
          <p:nvSpPr>
            <p:cNvPr id="228" name="Flowchart: Connector 227"/>
            <p:cNvSpPr/>
            <p:nvPr/>
          </p:nvSpPr>
          <p:spPr bwMode="auto">
            <a:xfrm>
              <a:off x="4044993" y="516458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29" name="Flowchart: Connector 228"/>
            <p:cNvSpPr/>
            <p:nvPr/>
          </p:nvSpPr>
          <p:spPr bwMode="auto">
            <a:xfrm>
              <a:off x="4044993"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30" name="Flowchart: Connector 229"/>
            <p:cNvSpPr/>
            <p:nvPr/>
          </p:nvSpPr>
          <p:spPr bwMode="auto">
            <a:xfrm>
              <a:off x="4102185"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31" name="Flowchart: Connector 230"/>
            <p:cNvSpPr/>
            <p:nvPr/>
          </p:nvSpPr>
          <p:spPr bwMode="auto">
            <a:xfrm>
              <a:off x="4102185"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32" name="Flowchart: Connector 231"/>
            <p:cNvSpPr/>
            <p:nvPr/>
          </p:nvSpPr>
          <p:spPr bwMode="auto">
            <a:xfrm>
              <a:off x="4102185"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182" name="Group 232"/>
          <p:cNvGrpSpPr/>
          <p:nvPr/>
        </p:nvGrpSpPr>
        <p:grpSpPr>
          <a:xfrm>
            <a:off x="5046068" y="4855490"/>
            <a:ext cx="152514" cy="209550"/>
            <a:chOff x="4674110" y="5227449"/>
            <a:chExt cx="152514" cy="209550"/>
          </a:xfrm>
        </p:grpSpPr>
        <p:sp>
          <p:nvSpPr>
            <p:cNvPr id="234" name="Flowchart: Connector 233"/>
            <p:cNvSpPr/>
            <p:nvPr/>
          </p:nvSpPr>
          <p:spPr bwMode="auto">
            <a:xfrm>
              <a:off x="4674110"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35" name="Flowchart: Connector 234"/>
            <p:cNvSpPr/>
            <p:nvPr/>
          </p:nvSpPr>
          <p:spPr bwMode="auto">
            <a:xfrm>
              <a:off x="4712239"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36" name="Flowchart: Connector 235"/>
            <p:cNvSpPr/>
            <p:nvPr/>
          </p:nvSpPr>
          <p:spPr bwMode="auto">
            <a:xfrm>
              <a:off x="4674110" y="537413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37" name="Flowchart: Connector 236"/>
            <p:cNvSpPr/>
            <p:nvPr/>
          </p:nvSpPr>
          <p:spPr bwMode="auto">
            <a:xfrm>
              <a:off x="4712239"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38" name="Flowchart: Connector 237"/>
            <p:cNvSpPr/>
            <p:nvPr/>
          </p:nvSpPr>
          <p:spPr bwMode="auto">
            <a:xfrm>
              <a:off x="4769431"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188" name="Group 238"/>
          <p:cNvGrpSpPr/>
          <p:nvPr/>
        </p:nvGrpSpPr>
        <p:grpSpPr>
          <a:xfrm flipV="1">
            <a:off x="4770830" y="4790041"/>
            <a:ext cx="114385" cy="230505"/>
            <a:chOff x="4044993" y="5164584"/>
            <a:chExt cx="114385" cy="230505"/>
          </a:xfrm>
        </p:grpSpPr>
        <p:sp>
          <p:nvSpPr>
            <p:cNvPr id="240" name="Flowchart: Connector 239"/>
            <p:cNvSpPr/>
            <p:nvPr/>
          </p:nvSpPr>
          <p:spPr bwMode="auto">
            <a:xfrm>
              <a:off x="4044993" y="516458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41" name="Flowchart: Connector 240"/>
            <p:cNvSpPr/>
            <p:nvPr/>
          </p:nvSpPr>
          <p:spPr bwMode="auto">
            <a:xfrm>
              <a:off x="4044993"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42" name="Flowchart: Connector 241"/>
            <p:cNvSpPr/>
            <p:nvPr/>
          </p:nvSpPr>
          <p:spPr bwMode="auto">
            <a:xfrm>
              <a:off x="4102185"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43" name="Flowchart: Connector 242"/>
            <p:cNvSpPr/>
            <p:nvPr/>
          </p:nvSpPr>
          <p:spPr bwMode="auto">
            <a:xfrm>
              <a:off x="4102185"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44" name="Flowchart: Connector 243"/>
            <p:cNvSpPr/>
            <p:nvPr/>
          </p:nvSpPr>
          <p:spPr bwMode="auto">
            <a:xfrm>
              <a:off x="4102185"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193" name="Group 244"/>
          <p:cNvGrpSpPr/>
          <p:nvPr/>
        </p:nvGrpSpPr>
        <p:grpSpPr>
          <a:xfrm rot="16200000" flipH="1">
            <a:off x="3767486" y="4483637"/>
            <a:ext cx="152514" cy="209550"/>
            <a:chOff x="4674110" y="5227449"/>
            <a:chExt cx="152514" cy="209550"/>
          </a:xfrm>
        </p:grpSpPr>
        <p:sp>
          <p:nvSpPr>
            <p:cNvPr id="246" name="Flowchart: Connector 245"/>
            <p:cNvSpPr/>
            <p:nvPr/>
          </p:nvSpPr>
          <p:spPr bwMode="auto">
            <a:xfrm>
              <a:off x="4674110"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47" name="Flowchart: Connector 246"/>
            <p:cNvSpPr/>
            <p:nvPr/>
          </p:nvSpPr>
          <p:spPr bwMode="auto">
            <a:xfrm>
              <a:off x="4712239"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48" name="Flowchart: Connector 247"/>
            <p:cNvSpPr/>
            <p:nvPr/>
          </p:nvSpPr>
          <p:spPr bwMode="auto">
            <a:xfrm>
              <a:off x="4674110" y="537413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49" name="Flowchart: Connector 248"/>
            <p:cNvSpPr/>
            <p:nvPr/>
          </p:nvSpPr>
          <p:spPr bwMode="auto">
            <a:xfrm>
              <a:off x="4712239"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50" name="Flowchart: Connector 249"/>
            <p:cNvSpPr/>
            <p:nvPr/>
          </p:nvSpPr>
          <p:spPr bwMode="auto">
            <a:xfrm>
              <a:off x="4769431"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198" name="Group 250"/>
          <p:cNvGrpSpPr/>
          <p:nvPr/>
        </p:nvGrpSpPr>
        <p:grpSpPr>
          <a:xfrm>
            <a:off x="3734025" y="4851984"/>
            <a:ext cx="152514" cy="167640"/>
            <a:chOff x="4388148" y="4179699"/>
            <a:chExt cx="152514" cy="167640"/>
          </a:xfrm>
        </p:grpSpPr>
        <p:sp>
          <p:nvSpPr>
            <p:cNvPr id="252" name="Flowchart: Connector 251"/>
            <p:cNvSpPr/>
            <p:nvPr/>
          </p:nvSpPr>
          <p:spPr bwMode="auto">
            <a:xfrm>
              <a:off x="4388148" y="42216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53" name="Flowchart: Connector 252"/>
            <p:cNvSpPr/>
            <p:nvPr/>
          </p:nvSpPr>
          <p:spPr bwMode="auto">
            <a:xfrm>
              <a:off x="4483469" y="42844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54" name="Flowchart: Connector 253"/>
            <p:cNvSpPr/>
            <p:nvPr/>
          </p:nvSpPr>
          <p:spPr bwMode="auto">
            <a:xfrm>
              <a:off x="4483469" y="42216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55" name="Flowchart: Connector 254"/>
            <p:cNvSpPr/>
            <p:nvPr/>
          </p:nvSpPr>
          <p:spPr bwMode="auto">
            <a:xfrm>
              <a:off x="4426276" y="417969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56" name="Flowchart: Connector 255"/>
            <p:cNvSpPr/>
            <p:nvPr/>
          </p:nvSpPr>
          <p:spPr bwMode="auto">
            <a:xfrm>
              <a:off x="4426276" y="42844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203" name="Group 256"/>
          <p:cNvGrpSpPr/>
          <p:nvPr/>
        </p:nvGrpSpPr>
        <p:grpSpPr>
          <a:xfrm flipH="1">
            <a:off x="4537209" y="4796080"/>
            <a:ext cx="152514" cy="209550"/>
            <a:chOff x="4674110" y="5227449"/>
            <a:chExt cx="152514" cy="209550"/>
          </a:xfrm>
        </p:grpSpPr>
        <p:sp>
          <p:nvSpPr>
            <p:cNvPr id="258" name="Flowchart: Connector 257"/>
            <p:cNvSpPr/>
            <p:nvPr/>
          </p:nvSpPr>
          <p:spPr bwMode="auto">
            <a:xfrm>
              <a:off x="4674110"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59" name="Flowchart: Connector 258"/>
            <p:cNvSpPr/>
            <p:nvPr/>
          </p:nvSpPr>
          <p:spPr bwMode="auto">
            <a:xfrm>
              <a:off x="4712239"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60" name="Flowchart: Connector 259"/>
            <p:cNvSpPr/>
            <p:nvPr/>
          </p:nvSpPr>
          <p:spPr bwMode="auto">
            <a:xfrm>
              <a:off x="4674110" y="537413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61" name="Flowchart: Connector 260"/>
            <p:cNvSpPr/>
            <p:nvPr/>
          </p:nvSpPr>
          <p:spPr bwMode="auto">
            <a:xfrm>
              <a:off x="4712239"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62" name="Flowchart: Connector 261"/>
            <p:cNvSpPr/>
            <p:nvPr/>
          </p:nvSpPr>
          <p:spPr bwMode="auto">
            <a:xfrm>
              <a:off x="4769431"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209" name="Group 262"/>
          <p:cNvGrpSpPr/>
          <p:nvPr/>
        </p:nvGrpSpPr>
        <p:grpSpPr>
          <a:xfrm flipH="1">
            <a:off x="5095148" y="4594603"/>
            <a:ext cx="152514" cy="209550"/>
            <a:chOff x="4674110" y="5227449"/>
            <a:chExt cx="152514" cy="209550"/>
          </a:xfrm>
        </p:grpSpPr>
        <p:sp>
          <p:nvSpPr>
            <p:cNvPr id="264" name="Flowchart: Connector 263"/>
            <p:cNvSpPr/>
            <p:nvPr/>
          </p:nvSpPr>
          <p:spPr bwMode="auto">
            <a:xfrm>
              <a:off x="4674110"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65" name="Flowchart: Connector 264"/>
            <p:cNvSpPr/>
            <p:nvPr/>
          </p:nvSpPr>
          <p:spPr bwMode="auto">
            <a:xfrm>
              <a:off x="4712239"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66" name="Flowchart: Connector 265"/>
            <p:cNvSpPr/>
            <p:nvPr/>
          </p:nvSpPr>
          <p:spPr bwMode="auto">
            <a:xfrm>
              <a:off x="4674110" y="537413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67" name="Flowchart: Connector 266"/>
            <p:cNvSpPr/>
            <p:nvPr/>
          </p:nvSpPr>
          <p:spPr bwMode="auto">
            <a:xfrm>
              <a:off x="4712239"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68" name="Flowchart: Connector 267"/>
            <p:cNvSpPr/>
            <p:nvPr/>
          </p:nvSpPr>
          <p:spPr bwMode="auto">
            <a:xfrm>
              <a:off x="4769431"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215" name="Group 268"/>
          <p:cNvGrpSpPr/>
          <p:nvPr/>
        </p:nvGrpSpPr>
        <p:grpSpPr>
          <a:xfrm rot="1620000" flipV="1">
            <a:off x="5240945" y="4795208"/>
            <a:ext cx="114385" cy="230505"/>
            <a:chOff x="4044993" y="5164584"/>
            <a:chExt cx="114385" cy="230505"/>
          </a:xfrm>
        </p:grpSpPr>
        <p:sp>
          <p:nvSpPr>
            <p:cNvPr id="270" name="Flowchart: Connector 269"/>
            <p:cNvSpPr/>
            <p:nvPr/>
          </p:nvSpPr>
          <p:spPr bwMode="auto">
            <a:xfrm>
              <a:off x="4044993" y="516458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71" name="Flowchart: Connector 270"/>
            <p:cNvSpPr/>
            <p:nvPr/>
          </p:nvSpPr>
          <p:spPr bwMode="auto">
            <a:xfrm>
              <a:off x="4044993"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72" name="Flowchart: Connector 271"/>
            <p:cNvSpPr/>
            <p:nvPr/>
          </p:nvSpPr>
          <p:spPr bwMode="auto">
            <a:xfrm>
              <a:off x="4102185"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73" name="Flowchart: Connector 272"/>
            <p:cNvSpPr/>
            <p:nvPr/>
          </p:nvSpPr>
          <p:spPr bwMode="auto">
            <a:xfrm>
              <a:off x="4102185"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74" name="Flowchart: Connector 273"/>
            <p:cNvSpPr/>
            <p:nvPr/>
          </p:nvSpPr>
          <p:spPr bwMode="auto">
            <a:xfrm>
              <a:off x="4102185"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221" name="Group 274"/>
          <p:cNvGrpSpPr/>
          <p:nvPr/>
        </p:nvGrpSpPr>
        <p:grpSpPr>
          <a:xfrm rot="16200000">
            <a:off x="4611249" y="4591631"/>
            <a:ext cx="114385" cy="167640"/>
            <a:chOff x="4807560" y="4640709"/>
            <a:chExt cx="114385" cy="167640"/>
          </a:xfrm>
        </p:grpSpPr>
        <p:sp>
          <p:nvSpPr>
            <p:cNvPr id="276" name="Flowchart: Connector 275"/>
            <p:cNvSpPr/>
            <p:nvPr/>
          </p:nvSpPr>
          <p:spPr bwMode="auto">
            <a:xfrm>
              <a:off x="4807560" y="474548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77" name="Flowchart: Connector 276"/>
            <p:cNvSpPr/>
            <p:nvPr/>
          </p:nvSpPr>
          <p:spPr bwMode="auto">
            <a:xfrm>
              <a:off x="4807560" y="47035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78" name="Flowchart: Connector 277"/>
            <p:cNvSpPr/>
            <p:nvPr/>
          </p:nvSpPr>
          <p:spPr bwMode="auto">
            <a:xfrm>
              <a:off x="4864752" y="46407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79" name="Flowchart: Connector 278"/>
            <p:cNvSpPr/>
            <p:nvPr/>
          </p:nvSpPr>
          <p:spPr bwMode="auto">
            <a:xfrm>
              <a:off x="4807560" y="46407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227" name="Group 279"/>
          <p:cNvGrpSpPr/>
          <p:nvPr/>
        </p:nvGrpSpPr>
        <p:grpSpPr>
          <a:xfrm>
            <a:off x="4942747" y="4682425"/>
            <a:ext cx="152514" cy="209550"/>
            <a:chOff x="4674110" y="5227449"/>
            <a:chExt cx="152514" cy="209550"/>
          </a:xfrm>
        </p:grpSpPr>
        <p:sp>
          <p:nvSpPr>
            <p:cNvPr id="281" name="Flowchart: Connector 280"/>
            <p:cNvSpPr/>
            <p:nvPr/>
          </p:nvSpPr>
          <p:spPr bwMode="auto">
            <a:xfrm>
              <a:off x="4674110"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82" name="Flowchart: Connector 281"/>
            <p:cNvSpPr/>
            <p:nvPr/>
          </p:nvSpPr>
          <p:spPr bwMode="auto">
            <a:xfrm>
              <a:off x="4712239"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83" name="Flowchart: Connector 282"/>
            <p:cNvSpPr/>
            <p:nvPr/>
          </p:nvSpPr>
          <p:spPr bwMode="auto">
            <a:xfrm>
              <a:off x="4674110" y="537413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84" name="Flowchart: Connector 283"/>
            <p:cNvSpPr/>
            <p:nvPr/>
          </p:nvSpPr>
          <p:spPr bwMode="auto">
            <a:xfrm>
              <a:off x="4712239"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85" name="Flowchart: Connector 284"/>
            <p:cNvSpPr/>
            <p:nvPr/>
          </p:nvSpPr>
          <p:spPr bwMode="auto">
            <a:xfrm>
              <a:off x="4769431"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233" name="Group 285"/>
          <p:cNvGrpSpPr/>
          <p:nvPr/>
        </p:nvGrpSpPr>
        <p:grpSpPr>
          <a:xfrm>
            <a:off x="3971520" y="5028554"/>
            <a:ext cx="152514" cy="209550"/>
            <a:chOff x="4674110" y="5227449"/>
            <a:chExt cx="152514" cy="209550"/>
          </a:xfrm>
        </p:grpSpPr>
        <p:sp>
          <p:nvSpPr>
            <p:cNvPr id="287" name="Flowchart: Connector 286"/>
            <p:cNvSpPr/>
            <p:nvPr/>
          </p:nvSpPr>
          <p:spPr bwMode="auto">
            <a:xfrm>
              <a:off x="4674110"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88" name="Flowchart: Connector 287"/>
            <p:cNvSpPr/>
            <p:nvPr/>
          </p:nvSpPr>
          <p:spPr bwMode="auto">
            <a:xfrm>
              <a:off x="4712239"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89" name="Flowchart: Connector 288"/>
            <p:cNvSpPr/>
            <p:nvPr/>
          </p:nvSpPr>
          <p:spPr bwMode="auto">
            <a:xfrm>
              <a:off x="4674110" y="537413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90" name="Flowchart: Connector 289"/>
            <p:cNvSpPr/>
            <p:nvPr/>
          </p:nvSpPr>
          <p:spPr bwMode="auto">
            <a:xfrm>
              <a:off x="4712239"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91" name="Flowchart: Connector 290"/>
            <p:cNvSpPr/>
            <p:nvPr/>
          </p:nvSpPr>
          <p:spPr bwMode="auto">
            <a:xfrm>
              <a:off x="4769431"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cxnSp>
        <p:nvCxnSpPr>
          <p:cNvPr id="295" name="Straight Arrow Connector 294"/>
          <p:cNvCxnSpPr/>
          <p:nvPr/>
        </p:nvCxnSpPr>
        <p:spPr bwMode="auto">
          <a:xfrm flipV="1">
            <a:off x="4549366" y="4277762"/>
            <a:ext cx="0" cy="1140736"/>
          </a:xfrm>
          <a:prstGeom prst="straightConnector1">
            <a:avLst/>
          </a:prstGeom>
          <a:noFill/>
          <a:ln w="12700" cap="flat" cmpd="sng" algn="ctr">
            <a:solidFill>
              <a:schemeClr val="tx1"/>
            </a:solidFill>
            <a:prstDash val="solid"/>
            <a:round/>
            <a:headEnd type="none" w="lg" len="med"/>
            <a:tailEnd type="arrow"/>
          </a:ln>
          <a:effectLst/>
        </p:spPr>
      </p:cxnSp>
      <p:sp>
        <p:nvSpPr>
          <p:cNvPr id="302" name="Flowchart: Connector 301"/>
          <p:cNvSpPr/>
          <p:nvPr/>
        </p:nvSpPr>
        <p:spPr bwMode="auto">
          <a:xfrm>
            <a:off x="3798344" y="5243896"/>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03" name="Flowchart: Connector 302"/>
          <p:cNvSpPr/>
          <p:nvPr/>
        </p:nvSpPr>
        <p:spPr bwMode="auto">
          <a:xfrm>
            <a:off x="4335516" y="5427983"/>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04" name="Flowchart: Connector 303"/>
          <p:cNvSpPr/>
          <p:nvPr/>
        </p:nvSpPr>
        <p:spPr bwMode="auto">
          <a:xfrm>
            <a:off x="4940589" y="530877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05" name="Flowchart: Connector 304"/>
          <p:cNvSpPr/>
          <p:nvPr/>
        </p:nvSpPr>
        <p:spPr bwMode="auto">
          <a:xfrm>
            <a:off x="5224264" y="5402331"/>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06" name="Flowchart: Connector 305"/>
          <p:cNvSpPr/>
          <p:nvPr/>
        </p:nvSpPr>
        <p:spPr bwMode="auto">
          <a:xfrm>
            <a:off x="4693126" y="5047736"/>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07" name="Flowchart: Connector 306"/>
          <p:cNvSpPr/>
          <p:nvPr/>
        </p:nvSpPr>
        <p:spPr bwMode="auto">
          <a:xfrm>
            <a:off x="4094088" y="5231822"/>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08" name="TextBox 307"/>
          <p:cNvSpPr txBox="1"/>
          <p:nvPr/>
        </p:nvSpPr>
        <p:spPr>
          <a:xfrm>
            <a:off x="7299705" y="5780868"/>
            <a:ext cx="1828800" cy="954107"/>
          </a:xfrm>
          <a:prstGeom prst="rect">
            <a:avLst/>
          </a:prstGeom>
          <a:noFill/>
        </p:spPr>
        <p:txBody>
          <a:bodyPr wrap="square" rtlCol="0">
            <a:spAutoFit/>
          </a:bodyPr>
          <a:lstStyle/>
          <a:p>
            <a:pPr algn="ctr"/>
            <a:r>
              <a:rPr lang="en-US" dirty="0"/>
              <a:t>Last chance!</a:t>
            </a:r>
          </a:p>
        </p:txBody>
      </p:sp>
      <p:sp>
        <p:nvSpPr>
          <p:cNvPr id="292" name="Oval 291"/>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
        <p:nvSpPr>
          <p:cNvPr id="239" name="TextBox 238"/>
          <p:cNvSpPr txBox="1"/>
          <p:nvPr/>
        </p:nvSpPr>
        <p:spPr>
          <a:xfrm>
            <a:off x="304613" y="1365311"/>
            <a:ext cx="8665257" cy="523220"/>
          </a:xfrm>
          <a:prstGeom prst="rect">
            <a:avLst/>
          </a:prstGeom>
          <a:noFill/>
        </p:spPr>
        <p:txBody>
          <a:bodyPr wrap="none" rtlCol="0">
            <a:spAutoFit/>
          </a:bodyPr>
          <a:lstStyle/>
          <a:p>
            <a:r>
              <a:rPr lang="en-US" dirty="0"/>
              <a:t>Interactions between particles, reactor geometry, and fluids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repeatCount="indefinite" fill="hold" nodeType="clickEffect">
                                  <p:stCondLst>
                                    <p:cond delay="0"/>
                                  </p:stCondLst>
                                  <p:endCondLst>
                                    <p:cond evt="onNext" delay="0">
                                      <p:tgtEl>
                                        <p:sldTgt/>
                                      </p:tgtEl>
                                    </p:cond>
                                  </p:endCondLst>
                                  <p:childTnLst>
                                    <p:animMotion origin="layout" path="M -1.94444E-6 1.85185E-6 C 0.01389 0.02315 0.02796 0.04629 0.04757 0.04953 C 0.06719 0.05277 0.10539 0.0375 0.11737 0.01921 C 0.12934 0.00092 0.12726 -0.04468 0.1198 -0.06065 C 0.11233 -0.07662 0.08421 -0.08519 0.0724 -0.07709 C 0.06059 -0.06898 0.04948 -0.03959 0.04914 -0.01181 C 0.04879 0.01597 0.07639 0.06898 0.07032 0.08912 C 0.06424 0.10926 0.03125 0.11574 0.01285 0.10972 C -0.00555 0.1037 -0.03697 0.07152 -0.0401 0.05301 C -0.04322 0.03449 -0.02465 0.0162 -0.0059 -0.00185 " pathEditMode="relative" ptsTypes="aaaaaaaaaA">
                                      <p:cBhvr>
                                        <p:cTn id="6" dur="5000" fill="hold"/>
                                        <p:tgtEl>
                                          <p:spTgt spid="11"/>
                                        </p:tgtEl>
                                        <p:attrNameLst>
                                          <p:attrName>ppt_x</p:attrName>
                                          <p:attrName>ppt_y</p:attrName>
                                        </p:attrNameLst>
                                      </p:cBhvr>
                                    </p:animMotion>
                                  </p:childTnLst>
                                </p:cTn>
                              </p:par>
                              <p:par>
                                <p:cTn id="7" presetID="0" presetClass="path" presetSubtype="0" repeatCount="indefinite" fill="hold" nodeType="withEffect">
                                  <p:stCondLst>
                                    <p:cond delay="0"/>
                                  </p:stCondLst>
                                  <p:endCondLst>
                                    <p:cond evt="onNext" delay="0">
                                      <p:tgtEl>
                                        <p:sldTgt/>
                                      </p:tgtEl>
                                    </p:cond>
                                  </p:endCondLst>
                                  <p:childTnLst>
                                    <p:animMotion origin="layout" path="M -7.22222E-6 -3.7037E-7 C 0.01927 0.00092 0.04305 -0.0081 0.05885 -3.7037E-7 C 0.07465 0.0081 0.09357 0.02592 0.09496 0.04815 C 0.09635 0.07037 0.08072 0.12708 0.06683 0.13333 C 0.05295 0.13958 0.03072 0.10648 0.0118 0.08565 C -0.00712 0.06481 -0.03178 0.01528 -0.04653 0.00856 C -0.06129 0.00185 -0.08386 0.01643 -0.07726 0.0456 C -0.07067 0.07477 -0.01025 0.19259 -0.00695 0.18403 C -0.00365 0.17546 -0.05834 0.02454 -0.05695 -0.00602 C -0.05556 -0.03658 -0.01928 -0.00093 -7.22222E-6 -3.7037E-7 Z " pathEditMode="relative" ptsTypes="aaaaaaaaaa">
                                      <p:cBhvr>
                                        <p:cTn id="8" dur="5000" fill="hold"/>
                                        <p:tgtEl>
                                          <p:spTgt spid="12"/>
                                        </p:tgtEl>
                                        <p:attrNameLst>
                                          <p:attrName>ppt_x</p:attrName>
                                          <p:attrName>ppt_y</p:attrName>
                                        </p:attrNameLst>
                                      </p:cBhvr>
                                    </p:animMotion>
                                  </p:childTnLst>
                                </p:cTn>
                              </p:par>
                              <p:par>
                                <p:cTn id="9" presetID="0" presetClass="path" presetSubtype="0" repeatCount="indefinite" fill="hold" nodeType="withEffect">
                                  <p:stCondLst>
                                    <p:cond delay="0"/>
                                  </p:stCondLst>
                                  <p:endCondLst>
                                    <p:cond evt="onNext" delay="0">
                                      <p:tgtEl>
                                        <p:sldTgt/>
                                      </p:tgtEl>
                                    </p:cond>
                                  </p:endCondLst>
                                  <p:childTnLst>
                                    <p:animMotion origin="layout" path="M 5.55556E-7 7.03704E-6 C -0.02343 -0.00578 -0.09236 -0.01388 -0.11371 -0.00069 C -0.13507 0.01251 -0.1368 0.06042 -0.1276 0.07848 C -0.1184 0.09653 -0.0842 0.11505 -0.05833 0.10765 C -0.03246 0.10024 0.01789 0.05186 0.02726 0.03427 C 0.03664 0.01667 0.02344 0.00579 5.55556E-7 7.03704E-6 Z " pathEditMode="relative" ptsTypes="aaaaaa">
                                      <p:cBhvr>
                                        <p:cTn id="10" dur="5000" fill="hold"/>
                                        <p:tgtEl>
                                          <p:spTgt spid="10"/>
                                        </p:tgtEl>
                                        <p:attrNameLst>
                                          <p:attrName>ppt_x</p:attrName>
                                          <p:attrName>ppt_y</p:attrName>
                                        </p:attrNameLst>
                                      </p:cBhvr>
                                    </p:animMotion>
                                  </p:childTnLst>
                                </p:cTn>
                              </p:par>
                              <p:par>
                                <p:cTn id="11" presetID="0" presetClass="path" presetSubtype="0" repeatCount="indefinite" fill="hold" nodeType="withEffect">
                                  <p:stCondLst>
                                    <p:cond delay="0"/>
                                  </p:stCondLst>
                                  <p:endCondLst>
                                    <p:cond evt="onNext" delay="0">
                                      <p:tgtEl>
                                        <p:sldTgt/>
                                      </p:tgtEl>
                                    </p:cond>
                                  </p:endCondLst>
                                  <p:childTnLst>
                                    <p:animMotion origin="layout" path="M 0.00017 -0.0007 C -0.02014 -0.00232 -0.05695 -0.00857 -0.06407 -0.02848 C -0.07118 -0.04838 -0.05799 -0.10093 -0.04236 -0.11945 C -0.02674 -0.13797 0.02639 -0.14699 0.02986 -0.13936 C 0.03333 -0.13172 -0.0257 -0.09375 -0.02101 -0.07385 C -0.01632 -0.05394 0.05486 -0.03149 0.05816 -0.01922 C 0.06146 -0.00695 0.02048 0.00092 0.00017 -0.0007 Z " pathEditMode="relative" ptsTypes="aaaaaaa">
                                      <p:cBhvr>
                                        <p:cTn id="12" dur="5000" fill="hold"/>
                                        <p:tgtEl>
                                          <p:spTgt spid="13"/>
                                        </p:tgtEl>
                                        <p:attrNameLst>
                                          <p:attrName>ppt_x</p:attrName>
                                          <p:attrName>ppt_y</p:attrName>
                                        </p:attrNameLst>
                                      </p:cBhvr>
                                    </p:animMotion>
                                  </p:childTnLst>
                                </p:cTn>
                              </p:par>
                              <p:par>
                                <p:cTn id="13" presetID="0" presetClass="path" presetSubtype="0" repeatCount="indefinite" fill="hold" nodeType="withEffect">
                                  <p:stCondLst>
                                    <p:cond delay="0"/>
                                  </p:stCondLst>
                                  <p:endCondLst>
                                    <p:cond evt="onNext" delay="0">
                                      <p:tgtEl>
                                        <p:sldTgt/>
                                      </p:tgtEl>
                                    </p:cond>
                                  </p:endCondLst>
                                  <p:childTnLst>
                                    <p:animMotion origin="layout" path="M 3.05556E-6 -5.55556E-6 C 0.01406 0.02106 0.03438 0.03402 0.05243 0.03309 C 0.07049 0.03217 0.10208 0.02291 0.10886 -0.00603 C 0.11563 -0.03496 0.10469 -0.1308 0.09358 -0.14121 C 0.08247 -0.15163 0.06354 -0.07593 0.04254 -0.06806 C 0.02153 -0.06019 -0.02465 -0.10556 -0.03212 -0.09376 C -0.03958 -0.08195 -0.01406 -0.02107 3.05556E-6 -5.55556E-6 Z " pathEditMode="relative" ptsTypes="aaaaaaa">
                                      <p:cBhvr>
                                        <p:cTn id="14" dur="5000" fill="hold"/>
                                        <p:tgtEl>
                                          <p:spTgt spid="5"/>
                                        </p:tgtEl>
                                        <p:attrNameLst>
                                          <p:attrName>ppt_x</p:attrName>
                                          <p:attrName>ppt_y</p:attrName>
                                        </p:attrNameLst>
                                      </p:cBhvr>
                                    </p:animMotion>
                                  </p:childTnLst>
                                </p:cTn>
                              </p:par>
                              <p:par>
                                <p:cTn id="15" presetID="0" presetClass="path" presetSubtype="0" repeatCount="indefinite" fill="hold" nodeType="withEffect">
                                  <p:stCondLst>
                                    <p:cond delay="0"/>
                                  </p:stCondLst>
                                  <p:endCondLst>
                                    <p:cond evt="onNext" delay="0">
                                      <p:tgtEl>
                                        <p:sldTgt/>
                                      </p:tgtEl>
                                    </p:cond>
                                  </p:endCondLst>
                                  <p:childTnLst>
                                    <p:animMotion origin="layout" path="M -7.22222E-6 -5.92593E-6 C -0.01511 -0.02616 -0.0356 -0.05301 -0.05296 -0.0595 C -0.07032 -0.06598 -0.10782 -0.04769 -0.104 -0.03889 C -0.10018 -0.0301 -0.03612 -0.02362 -0.02969 -0.00602 C -0.02327 0.01157 -0.07709 0.04953 -0.0658 0.06666 C -0.05452 0.08379 0.02708 0.10787 0.03819 0.09699 C 0.0493 0.08611 0.0151 0.02615 -7.22222E-6 -5.92593E-6 Z " pathEditMode="relative" ptsTypes="aaaaaaa">
                                      <p:cBhvr>
                                        <p:cTn id="16" dur="5000" fill="hold"/>
                                        <p:tgtEl>
                                          <p:spTgt spid="4"/>
                                        </p:tgtEl>
                                        <p:attrNameLst>
                                          <p:attrName>ppt_x</p:attrName>
                                          <p:attrName>ppt_y</p:attrName>
                                        </p:attrNameLst>
                                      </p:cBhvr>
                                    </p:animMotion>
                                  </p:childTnLst>
                                </p:cTn>
                              </p:par>
                              <p:par>
                                <p:cTn id="17" presetID="0" presetClass="path" presetSubtype="0" repeatCount="indefinite" fill="hold" grpId="0" nodeType="withEffect">
                                  <p:stCondLst>
                                    <p:cond delay="0"/>
                                  </p:stCondLst>
                                  <p:endCondLst>
                                    <p:cond evt="onNext" delay="0">
                                      <p:tgtEl>
                                        <p:sldTgt/>
                                      </p:tgtEl>
                                    </p:cond>
                                  </p:endCondLst>
                                  <p:childTnLst>
                                    <p:animMotion origin="layout" path="M -8.33333E-7 -1.11111E-6 C -0.00573 -0.01713 0.00556 -0.04491 0.02413 -0.06343 C 0.04271 -0.08195 0.08872 -0.12176 0.11129 -0.11158 C 0.13386 -0.10139 0.16406 -0.01528 0.15938 -0.00255 C 0.15469 0.01018 0.1 -0.04213 0.08316 -0.03496 C 0.06632 -0.02778 0.07222 0.03403 0.05834 0.04028 C 0.04445 0.04653 0.00573 0.01713 -8.33333E-7 -1.11111E-6 Z " pathEditMode="relative" ptsTypes="aaaaaaa">
                                      <p:cBhvr>
                                        <p:cTn id="18" dur="5000" fill="hold"/>
                                        <p:tgtEl>
                                          <p:spTgt spid="175"/>
                                        </p:tgtEl>
                                        <p:attrNameLst>
                                          <p:attrName>ppt_x</p:attrName>
                                          <p:attrName>ppt_y</p:attrName>
                                        </p:attrNameLst>
                                      </p:cBhvr>
                                    </p:animMotion>
                                  </p:childTnLst>
                                </p:cTn>
                              </p:par>
                              <p:par>
                                <p:cTn id="19" presetID="0" presetClass="path" presetSubtype="0" repeatCount="indefinite" fill="hold" grpId="0" nodeType="withEffect">
                                  <p:stCondLst>
                                    <p:cond delay="0"/>
                                  </p:stCondLst>
                                  <p:endCondLst>
                                    <p:cond evt="onNext" delay="0">
                                      <p:tgtEl>
                                        <p:sldTgt/>
                                      </p:tgtEl>
                                    </p:cond>
                                  </p:endCondLst>
                                  <p:childTnLst>
                                    <p:animMotion origin="layout" path="M -0.00399 0.00393 C -0.0111 0.00741 -0.01822 0.01088 -0.01735 0.02292 C -0.01649 0.03495 -0.02083 0.05995 0.00088 0.07592 C 0.02258 0.0919 0.09063 0.12477 0.11286 0.11875 C 0.13508 0.11273 0.15279 0.06018 0.13404 0.04028 C 0.11529 0.02037 0.05765 0.01018 5.55556E-6 -2.59259E-6 " pathEditMode="relative" ptsTypes="aaaaaA">
                                      <p:cBhvr>
                                        <p:cTn id="20" dur="5000" fill="hold"/>
                                        <p:tgtEl>
                                          <p:spTgt spid="174"/>
                                        </p:tgtEl>
                                        <p:attrNameLst>
                                          <p:attrName>ppt_x</p:attrName>
                                          <p:attrName>ppt_y</p:attrName>
                                        </p:attrNameLst>
                                      </p:cBhvr>
                                    </p:animMotion>
                                  </p:childTnLst>
                                </p:cTn>
                              </p:par>
                              <p:par>
                                <p:cTn id="21" presetID="0" presetClass="path" presetSubtype="0" repeatCount="indefinite" fill="hold" grpId="0" nodeType="withEffect">
                                  <p:stCondLst>
                                    <p:cond delay="0"/>
                                  </p:stCondLst>
                                  <p:endCondLst>
                                    <p:cond evt="onNext" delay="0">
                                      <p:tgtEl>
                                        <p:sldTgt/>
                                      </p:tgtEl>
                                    </p:cond>
                                  </p:endCondLst>
                                  <p:childTnLst>
                                    <p:animMotion origin="layout" path="M 8.88889E-6 1.48148E-6 C 0.02032 -0.00625 0.04914 -0.04444 0.04497 -0.06782 C 0.0408 -0.0912 -0.01562 -0.14514 -0.02534 -0.14051 C -0.03506 -0.13588 -0.00486 -0.05879 -0.01336 -0.04028 C -0.02187 -0.02176 -0.07916 -0.03657 -0.07673 -0.02963 C -0.0743 -0.02268 -0.02031 0.00625 8.88889E-6 1.48148E-6 Z " pathEditMode="relative" ptsTypes="aaaaaa">
                                      <p:cBhvr>
                                        <p:cTn id="22" dur="5000" fill="hold"/>
                                        <p:tgtEl>
                                          <p:spTgt spid="173"/>
                                        </p:tgtEl>
                                        <p:attrNameLst>
                                          <p:attrName>ppt_x</p:attrName>
                                          <p:attrName>ppt_y</p:attrName>
                                        </p:attrNameLst>
                                      </p:cBhvr>
                                    </p:animMotion>
                                  </p:childTnLst>
                                </p:cTn>
                              </p:par>
                              <p:par>
                                <p:cTn id="23" presetID="0" presetClass="path" presetSubtype="0" repeatCount="indefinite" fill="hold" grpId="0" nodeType="withEffect">
                                  <p:stCondLst>
                                    <p:cond delay="0"/>
                                  </p:stCondLst>
                                  <p:endCondLst>
                                    <p:cond evt="onNext" delay="0">
                                      <p:tgtEl>
                                        <p:sldTgt/>
                                      </p:tgtEl>
                                    </p:cond>
                                  </p:endCondLst>
                                  <p:childTnLst>
                                    <p:animMotion origin="layout" path="M 4.72222E-6 2.96296E-6 C 0.01666 -0.00741 0.03663 -0.01806 0.02725 -0.03634 C 0.01788 -0.05463 -0.03681 -0.10579 -0.05591 -0.10949 C -0.075 -0.1132 -0.09115 -0.0706 -0.08768 -0.0588 C -0.0842 -0.04699 -0.03716 -0.04931 -0.03472 -0.0382 C -0.03229 -0.02709 -0.079 0.00162 -0.07275 0.00787 C -0.0665 0.01412 -0.01667 0.00741 4.72222E-6 2.96296E-6 Z " pathEditMode="relative" ptsTypes="aaaaaaa">
                                      <p:cBhvr>
                                        <p:cTn id="24" dur="5000" fill="hold"/>
                                        <p:tgtEl>
                                          <p:spTgt spid="23"/>
                                        </p:tgtEl>
                                        <p:attrNameLst>
                                          <p:attrName>ppt_x</p:attrName>
                                          <p:attrName>ppt_y</p:attrName>
                                        </p:attrNameLst>
                                      </p:cBhvr>
                                    </p:animMotion>
                                  </p:childTnLst>
                                </p:cTn>
                              </p:par>
                              <p:par>
                                <p:cTn id="25" presetID="0" presetClass="path" presetSubtype="0" repeatCount="indefinite" fill="hold" grpId="0" nodeType="withEffect">
                                  <p:stCondLst>
                                    <p:cond delay="0"/>
                                  </p:stCondLst>
                                  <p:endCondLst>
                                    <p:cond evt="onNext" delay="0">
                                      <p:tgtEl>
                                        <p:sldTgt/>
                                      </p:tgtEl>
                                    </p:cond>
                                  </p:endCondLst>
                                  <p:childTnLst>
                                    <p:animMotion origin="layout" path="M -2.5E-6 -3.33333E-6 C -0.00295 -0.0162 -0.00764 -0.06111 -0.01892 -0.06666 C -0.03021 -0.07222 -0.06996 -0.0574 -0.06736 -0.0331 C -0.06476 -0.00879 -0.02691 0.0757 -0.00347 0.07986 C 0.01997 0.08403 0.07292 -0.00023 0.07327 -0.00856 C 0.07361 -0.01689 0.01146 0.02894 -0.00104 0.03033 C -0.01354 0.03172 0.00295 0.01621 -2.5E-6 -3.33333E-6 Z " pathEditMode="relative" ptsTypes="aaaaaaa">
                                      <p:cBhvr>
                                        <p:cTn id="26" dur="5000" fill="hold"/>
                                        <p:tgtEl>
                                          <p:spTgt spid="44"/>
                                        </p:tgtEl>
                                        <p:attrNameLst>
                                          <p:attrName>ppt_x</p:attrName>
                                          <p:attrName>ppt_y</p:attrName>
                                        </p:attrNameLst>
                                      </p:cBhvr>
                                    </p:animMotion>
                                  </p:childTnLst>
                                </p:cTn>
                              </p:par>
                            </p:childTnLst>
                          </p:cTn>
                        </p:par>
                      </p:childTnLst>
                    </p:cTn>
                  </p:par>
                  <p:par>
                    <p:cTn id="27" fill="hold">
                      <p:stCondLst>
                        <p:cond delay="indefinite"/>
                      </p:stCondLst>
                      <p:childTnLst>
                        <p:par>
                          <p:cTn id="28" fill="hold">
                            <p:stCondLst>
                              <p:cond delay="0"/>
                            </p:stCondLst>
                            <p:childTnLst>
                              <p:par>
                                <p:cTn id="29" presetID="0" presetClass="path" presetSubtype="0" accel="50000" decel="50000" fill="hold" grpId="0" nodeType="clickEffect">
                                  <p:stCondLst>
                                    <p:cond delay="0"/>
                                  </p:stCondLst>
                                  <p:childTnLst>
                                    <p:animMotion origin="layout" path="M 0.00017 -0.00023 C -0.00018 -0.01111 -0.00052 -0.02199 0.00017 -0.02916 C 0.00086 -0.03634 0.00277 -0.03958 0.00468 -0.04259 " pathEditMode="relative" ptsTypes="aaA">
                                      <p:cBhvr>
                                        <p:cTn id="30" dur="2000" fill="hold"/>
                                        <p:tgtEl>
                                          <p:spTgt spid="302"/>
                                        </p:tgtEl>
                                        <p:attrNameLst>
                                          <p:attrName>ppt_x</p:attrName>
                                          <p:attrName>ppt_y</p:attrName>
                                        </p:attrNameLst>
                                      </p:cBhvr>
                                    </p:animMotion>
                                  </p:childTnLst>
                                </p:cTn>
                              </p:par>
                              <p:par>
                                <p:cTn id="31" presetID="0" presetClass="path" presetSubtype="0" accel="50000" decel="50000" fill="hold" grpId="0" nodeType="withEffect">
                                  <p:stCondLst>
                                    <p:cond delay="0"/>
                                  </p:stCondLst>
                                  <p:childTnLst>
                                    <p:animMotion origin="layout" path="M 3.05556E-6 -4.81481E-6 C -0.00157 -0.0081 -0.00313 -0.01597 -0.00348 -0.02708 C -0.00382 -0.03819 -0.00191 -0.05208 -0.00243 -0.06736 C -0.00295 -0.08263 -0.00504 -0.10046 -0.00695 -0.11828 " pathEditMode="relative" ptsTypes="aaaA">
                                      <p:cBhvr>
                                        <p:cTn id="32" dur="2000" fill="hold"/>
                                        <p:tgtEl>
                                          <p:spTgt spid="303"/>
                                        </p:tgtEl>
                                        <p:attrNameLst>
                                          <p:attrName>ppt_x</p:attrName>
                                          <p:attrName>ppt_y</p:attrName>
                                        </p:attrNameLst>
                                      </p:cBhvr>
                                    </p:animMotion>
                                  </p:childTnLst>
                                </p:cTn>
                              </p:par>
                              <p:par>
                                <p:cTn id="33" presetID="0" presetClass="path" presetSubtype="0" accel="50000" decel="50000" fill="hold" grpId="0" nodeType="withEffect">
                                  <p:stCondLst>
                                    <p:cond delay="0"/>
                                  </p:stCondLst>
                                  <p:childTnLst>
                                    <p:animMotion origin="layout" path="M -0.00035 0.00023 C 0.00139 -0.00856 0.0033 -0.01713 0.00364 -0.02546 C 0.00399 -0.0338 0.00469 -0.03796 0.00156 -0.04977 C -0.00156 -0.06157 -0.01268 -0.08055 -0.01476 -0.09676 C -0.01684 -0.11296 -0.01406 -0.13032 -0.01129 -0.14745 " pathEditMode="relative" ptsTypes="aaaaA">
                                      <p:cBhvr>
                                        <p:cTn id="34" dur="2000" fill="hold"/>
                                        <p:tgtEl>
                                          <p:spTgt spid="307"/>
                                        </p:tgtEl>
                                        <p:attrNameLst>
                                          <p:attrName>ppt_x</p:attrName>
                                          <p:attrName>ppt_y</p:attrName>
                                        </p:attrNameLst>
                                      </p:cBhvr>
                                    </p:animMotion>
                                  </p:childTnLst>
                                </p:cTn>
                              </p:par>
                              <p:par>
                                <p:cTn id="35" presetID="0" presetClass="path" presetSubtype="0" accel="50000" decel="50000" fill="hold" grpId="0" nodeType="withEffect">
                                  <p:stCondLst>
                                    <p:cond delay="0"/>
                                  </p:stCondLst>
                                  <p:childTnLst>
                                    <p:animMotion origin="layout" path="M 0.00018 0.00024 C 0.00087 -0.01574 0.00174 -0.03148 0.00122 -0.04282 C 0.0007 -0.05416 -0.00121 -0.05879 -0.00277 -0.06782 C -0.00434 -0.07685 -0.00642 -0.0868 -0.00833 -0.09676 " pathEditMode="relative" ptsTypes="aaaA">
                                      <p:cBhvr>
                                        <p:cTn id="36" dur="2000" fill="hold"/>
                                        <p:tgtEl>
                                          <p:spTgt spid="304"/>
                                        </p:tgtEl>
                                        <p:attrNameLst>
                                          <p:attrName>ppt_x</p:attrName>
                                          <p:attrName>ppt_y</p:attrName>
                                        </p:attrNameLst>
                                      </p:cBhvr>
                                    </p:animMotion>
                                  </p:childTnLst>
                                </p:cTn>
                              </p:par>
                              <p:par>
                                <p:cTn id="37" presetID="0" presetClass="path" presetSubtype="0" accel="50000" decel="50000" fill="hold" grpId="0" nodeType="withEffect">
                                  <p:stCondLst>
                                    <p:cond delay="0"/>
                                  </p:stCondLst>
                                  <p:childTnLst>
                                    <p:animMotion origin="layout" path="M 0.00035 -0.00092 C 0.00156 -0.02176 0.00278 -0.04259 0.00069 -0.05833 C -0.00139 -0.07407 -0.00851 -0.08449 -0.01163 -0.09537 C -0.01476 -0.10625 -0.01823 -0.10926 -0.01806 -0.12315 C -0.01788 -0.13704 -0.01458 -0.1581 -0.01111 -0.17917 " pathEditMode="relative" ptsTypes="aaaaA">
                                      <p:cBhvr>
                                        <p:cTn id="38" dur="2000" fill="hold"/>
                                        <p:tgtEl>
                                          <p:spTgt spid="305"/>
                                        </p:tgtEl>
                                        <p:attrNameLst>
                                          <p:attrName>ppt_x</p:attrName>
                                          <p:attrName>ppt_y</p:attrName>
                                        </p:attrNameLst>
                                      </p:cBhvr>
                                    </p:animMotion>
                                  </p:childTnLst>
                                </p:cTn>
                              </p:par>
                            </p:childTnLst>
                          </p:cTn>
                        </p:par>
                      </p:childTnLst>
                    </p:cTn>
                  </p:par>
                  <p:par>
                    <p:cTn id="39" fill="hold">
                      <p:stCondLst>
                        <p:cond delay="indefinite"/>
                      </p:stCondLst>
                      <p:childTnLst>
                        <p:par>
                          <p:cTn id="40" fill="hold">
                            <p:stCondLst>
                              <p:cond delay="0"/>
                            </p:stCondLst>
                            <p:childTnLst>
                              <p:par>
                                <p:cTn id="41" presetID="42" presetClass="path" presetSubtype="0" accel="50000" decel="50000" fill="hold" nodeType="clickEffect">
                                  <p:stCondLst>
                                    <p:cond delay="0"/>
                                  </p:stCondLst>
                                  <p:childTnLst>
                                    <p:animMotion origin="layout" path="M -4.16667E-6 -1.11111E-6 L -4.16667E-6 0.17708 " pathEditMode="relative" rAng="0" ptsTypes="AA">
                                      <p:cBhvr>
                                        <p:cTn id="42" dur="5000" fill="hold"/>
                                        <p:tgtEl>
                                          <p:spTgt spid="89"/>
                                        </p:tgtEl>
                                        <p:attrNameLst>
                                          <p:attrName>ppt_x</p:attrName>
                                          <p:attrName>ppt_y</p:attrName>
                                        </p:attrNameLst>
                                      </p:cBhvr>
                                      <p:rCtr x="0" y="88"/>
                                    </p:animMotion>
                                  </p:childTnLst>
                                </p:cTn>
                              </p:par>
                              <p:par>
                                <p:cTn id="43" presetID="42" presetClass="path" presetSubtype="0" accel="50000" decel="50000" fill="hold" nodeType="withEffect">
                                  <p:stCondLst>
                                    <p:cond delay="0"/>
                                  </p:stCondLst>
                                  <p:childTnLst>
                                    <p:animMotion origin="layout" path="M -1.66667E-6 4.07407E-6 L -1.66667E-6 0.11134 " pathEditMode="relative" rAng="0" ptsTypes="AA">
                                      <p:cBhvr>
                                        <p:cTn id="44" dur="3100" fill="hold"/>
                                        <p:tgtEl>
                                          <p:spTgt spid="49"/>
                                        </p:tgtEl>
                                        <p:attrNameLst>
                                          <p:attrName>ppt_x</p:attrName>
                                          <p:attrName>ppt_y</p:attrName>
                                        </p:attrNameLst>
                                      </p:cBhvr>
                                      <p:rCtr x="0" y="56"/>
                                    </p:animMotion>
                                  </p:childTnLst>
                                </p:cTn>
                              </p:par>
                              <p:par>
                                <p:cTn id="45" presetID="42" presetClass="path" presetSubtype="0" accel="50000" decel="50000" fill="hold" nodeType="withEffect">
                                  <p:stCondLst>
                                    <p:cond delay="0"/>
                                  </p:stCondLst>
                                  <p:childTnLst>
                                    <p:animMotion origin="layout" path="M 1.11022E-16 3.7037E-6 L 1.11022E-16 0.05532 " pathEditMode="relative" rAng="0" ptsTypes="AA">
                                      <p:cBhvr>
                                        <p:cTn id="46" dur="2000" fill="hold"/>
                                        <p:tgtEl>
                                          <p:spTgt spid="86"/>
                                        </p:tgtEl>
                                        <p:attrNameLst>
                                          <p:attrName>ppt_x</p:attrName>
                                          <p:attrName>ppt_y</p:attrName>
                                        </p:attrNameLst>
                                      </p:cBhvr>
                                      <p:rCtr x="0" y="28"/>
                                    </p:animMotion>
                                  </p:childTnLst>
                                </p:cTn>
                              </p:par>
                              <p:par>
                                <p:cTn id="47" presetID="42" presetClass="path" presetSubtype="0" accel="50000" decel="50000" fill="hold" nodeType="withEffect">
                                  <p:stCondLst>
                                    <p:cond delay="0"/>
                                  </p:stCondLst>
                                  <p:childTnLst>
                                    <p:animMotion origin="layout" path="M -2.77778E-6 4.44444E-6 L -2.77778E-6 0.16273 " pathEditMode="relative" rAng="0" ptsTypes="AA">
                                      <p:cBhvr>
                                        <p:cTn id="48" dur="4900" fill="hold"/>
                                        <p:tgtEl>
                                          <p:spTgt spid="88"/>
                                        </p:tgtEl>
                                        <p:attrNameLst>
                                          <p:attrName>ppt_x</p:attrName>
                                          <p:attrName>ppt_y</p:attrName>
                                        </p:attrNameLst>
                                      </p:cBhvr>
                                      <p:rCtr x="0" y="81"/>
                                    </p:animMotion>
                                  </p:childTnLst>
                                </p:cTn>
                              </p:par>
                              <p:par>
                                <p:cTn id="49" presetID="42" presetClass="path" presetSubtype="0" accel="50000" decel="50000" fill="hold" nodeType="withEffect">
                                  <p:stCondLst>
                                    <p:cond delay="0"/>
                                  </p:stCondLst>
                                  <p:childTnLst>
                                    <p:animMotion origin="layout" path="M 4.16667E-6 -1.48148E-6 L 4.16667E-6 0.07593 " pathEditMode="relative" rAng="0" ptsTypes="AA">
                                      <p:cBhvr>
                                        <p:cTn id="50" dur="2000" fill="hold"/>
                                        <p:tgtEl>
                                          <p:spTgt spid="16"/>
                                        </p:tgtEl>
                                        <p:attrNameLst>
                                          <p:attrName>ppt_x</p:attrName>
                                          <p:attrName>ppt_y</p:attrName>
                                        </p:attrNameLst>
                                      </p:cBhvr>
                                      <p:rCtr x="0" y="38"/>
                                    </p:animMotion>
                                  </p:childTnLst>
                                </p:cTn>
                              </p:par>
                              <p:par>
                                <p:cTn id="51" presetID="42" presetClass="path" presetSubtype="0" accel="50000" decel="50000" fill="hold" nodeType="withEffect">
                                  <p:stCondLst>
                                    <p:cond delay="0"/>
                                  </p:stCondLst>
                                  <p:childTnLst>
                                    <p:animMotion origin="layout" path="M -3.33333E-6 1.85185E-6 L -3.33333E-6 0.14514 " pathEditMode="relative" rAng="0" ptsTypes="AA">
                                      <p:cBhvr>
                                        <p:cTn id="52" dur="4600" fill="hold"/>
                                        <p:tgtEl>
                                          <p:spTgt spid="85"/>
                                        </p:tgtEl>
                                        <p:attrNameLst>
                                          <p:attrName>ppt_x</p:attrName>
                                          <p:attrName>ppt_y</p:attrName>
                                        </p:attrNameLst>
                                      </p:cBhvr>
                                      <p:rCtr x="0" y="72"/>
                                    </p:animMotion>
                                  </p:childTnLst>
                                </p:cTn>
                              </p:par>
                            </p:childTnLst>
                          </p:cTn>
                        </p:par>
                      </p:childTnLst>
                    </p:cTn>
                  </p:par>
                  <p:par>
                    <p:cTn id="53" fill="hold">
                      <p:stCondLst>
                        <p:cond delay="indefinite"/>
                      </p:stCondLst>
                      <p:childTnLst>
                        <p:par>
                          <p:cTn id="54" fill="hold">
                            <p:stCondLst>
                              <p:cond delay="0"/>
                            </p:stCondLst>
                            <p:childTnLst>
                              <p:par>
                                <p:cTn id="55" presetID="42" presetClass="path" presetSubtype="0" accel="50000" decel="50000" fill="hold" grpId="0" nodeType="clickEffect">
                                  <p:stCondLst>
                                    <p:cond delay="0"/>
                                  </p:stCondLst>
                                  <p:childTnLst>
                                    <p:animMotion origin="layout" path="M 3.61111E-6 3.7037E-7 L 3.61111E-6 0.16759 " pathEditMode="relative" rAng="0" ptsTypes="AA">
                                      <p:cBhvr>
                                        <p:cTn id="56" dur="2000" fill="hold"/>
                                        <p:tgtEl>
                                          <p:spTgt spid="129"/>
                                        </p:tgtEl>
                                        <p:attrNameLst>
                                          <p:attrName>ppt_x</p:attrName>
                                          <p:attrName>ppt_y</p:attrName>
                                        </p:attrNameLst>
                                      </p:cBhvr>
                                      <p:rCtr x="0" y="84"/>
                                    </p:animMotion>
                                  </p:childTnLst>
                                </p:cTn>
                              </p:par>
                              <p:par>
                                <p:cTn id="57" presetID="42" presetClass="path" presetSubtype="0" accel="50000" decel="50000" fill="hold" grpId="0" nodeType="withEffect">
                                  <p:stCondLst>
                                    <p:cond delay="0"/>
                                  </p:stCondLst>
                                  <p:childTnLst>
                                    <p:animMotion origin="layout" path="M 8.33333E-7 -2.22222E-6 L 8.33333E-7 0.08588 " pathEditMode="relative" rAng="0" ptsTypes="AA">
                                      <p:cBhvr>
                                        <p:cTn id="58" dur="2000" fill="hold"/>
                                        <p:tgtEl>
                                          <p:spTgt spid="130"/>
                                        </p:tgtEl>
                                        <p:attrNameLst>
                                          <p:attrName>ppt_x</p:attrName>
                                          <p:attrName>ppt_y</p:attrName>
                                        </p:attrNameLst>
                                      </p:cBhvr>
                                      <p:rCtr x="0" y="4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44" grpId="0" animBg="1"/>
      <p:bldP spid="129" grpId="0" animBg="1"/>
      <p:bldP spid="130" grpId="0" animBg="1"/>
      <p:bldP spid="173" grpId="0" animBg="1"/>
      <p:bldP spid="174" grpId="0" animBg="1"/>
      <p:bldP spid="175" grpId="0" animBg="1"/>
      <p:bldP spid="302" grpId="0" animBg="1"/>
      <p:bldP spid="303" grpId="0" animBg="1"/>
      <p:bldP spid="304" grpId="0" animBg="1"/>
      <p:bldP spid="305" grpId="0" animBg="1"/>
      <p:bldP spid="307"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971778" name="Picture 2"/>
          <p:cNvPicPr>
            <a:picLocks noChangeAspect="1" noChangeArrowheads="1"/>
          </p:cNvPicPr>
          <p:nvPr/>
        </p:nvPicPr>
        <p:blipFill>
          <a:blip r:embed="rId2" cstate="print"/>
          <a:srcRect/>
          <a:stretch>
            <a:fillRect/>
          </a:stretch>
        </p:blipFill>
        <p:spPr bwMode="auto">
          <a:xfrm>
            <a:off x="546264" y="0"/>
            <a:ext cx="7823305" cy="6044650"/>
          </a:xfrm>
          <a:prstGeom prst="rect">
            <a:avLst/>
          </a:prstGeom>
          <a:noFill/>
          <a:ln w="9525">
            <a:noFill/>
            <a:miter lim="800000"/>
            <a:headEnd/>
            <a:tailEnd/>
          </a:ln>
        </p:spPr>
      </p:pic>
      <p:sp>
        <p:nvSpPr>
          <p:cNvPr id="5" name="Rectangle 4"/>
          <p:cNvSpPr/>
          <p:nvPr/>
        </p:nvSpPr>
        <p:spPr>
          <a:xfrm>
            <a:off x="190005" y="6073170"/>
            <a:ext cx="8585860" cy="784830"/>
          </a:xfrm>
          <a:prstGeom prst="rect">
            <a:avLst/>
          </a:prstGeom>
        </p:spPr>
        <p:txBody>
          <a:bodyPr wrap="square">
            <a:spAutoFit/>
          </a:bodyPr>
          <a:lstStyle/>
          <a:p>
            <a:r>
              <a:rPr lang="en-US" sz="1800" b="1" dirty="0" err="1">
                <a:hlinkClick r:id="rId3"/>
              </a:rPr>
              <a:t>Sante</a:t>
            </a:r>
            <a:r>
              <a:rPr lang="en-US" sz="1800" b="1" dirty="0">
                <a:hlinkClick r:id="rId3"/>
              </a:rPr>
              <a:t> Mattson</a:t>
            </a:r>
            <a:r>
              <a:rPr lang="en-US" sz="1800" b="1" dirty="0"/>
              <a:t> </a:t>
            </a:r>
            <a:r>
              <a:rPr lang="en-US" sz="1800" i="1" dirty="0"/>
              <a:t>J. Phys. Chem.</a:t>
            </a:r>
            <a:r>
              <a:rPr lang="en-US" sz="1800" dirty="0"/>
              <a:t>, </a:t>
            </a:r>
            <a:r>
              <a:rPr lang="en-US" sz="1800" b="1" dirty="0"/>
              <a:t>1928</a:t>
            </a:r>
            <a:r>
              <a:rPr lang="en-US" sz="1800" dirty="0"/>
              <a:t>, </a:t>
            </a:r>
            <a:r>
              <a:rPr lang="en-US" sz="1800" i="1" dirty="0"/>
              <a:t>32</a:t>
            </a:r>
            <a:r>
              <a:rPr lang="en-US" sz="1800" dirty="0"/>
              <a:t> (10), pp 1532–1552, </a:t>
            </a:r>
            <a:r>
              <a:rPr lang="en-US" sz="1800" b="1" dirty="0"/>
              <a:t>DOI: </a:t>
            </a:r>
            <a:r>
              <a:rPr lang="en-US" sz="1800" dirty="0"/>
              <a:t>10.1021/j150292a011</a:t>
            </a:r>
          </a:p>
          <a:p>
            <a:r>
              <a:rPr lang="en-US" sz="1800" dirty="0"/>
              <a:t>Publication Date: January 1927</a:t>
            </a:r>
          </a:p>
        </p:txBody>
      </p:sp>
      <p:sp>
        <p:nvSpPr>
          <p:cNvPr id="6" name="Oval 5"/>
          <p:cNvSpPr/>
          <p:nvPr/>
        </p:nvSpPr>
        <p:spPr bwMode="auto">
          <a:xfrm>
            <a:off x="8282355" y="11724"/>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3"/>
          <a:srcRect r="50000" b="50000"/>
          <a:stretch/>
        </p:blipFill>
        <p:spPr>
          <a:xfrm>
            <a:off x="307669" y="2185106"/>
            <a:ext cx="4708553" cy="4000731"/>
          </a:xfrm>
          <a:prstGeom prst="rect">
            <a:avLst/>
          </a:prstGeom>
        </p:spPr>
      </p:pic>
      <p:pic>
        <p:nvPicPr>
          <p:cNvPr id="2" name="Picture 1"/>
          <p:cNvPicPr>
            <a:picLocks noChangeAspect="1"/>
          </p:cNvPicPr>
          <p:nvPr/>
        </p:nvPicPr>
        <p:blipFill>
          <a:blip r:embed="rId3"/>
          <a:stretch>
            <a:fillRect/>
          </a:stretch>
        </p:blipFill>
        <p:spPr>
          <a:xfrm>
            <a:off x="9416772" y="2179633"/>
            <a:ext cx="3886200" cy="3302000"/>
          </a:xfrm>
          <a:prstGeom prst="rect">
            <a:avLst/>
          </a:prstGeom>
        </p:spPr>
      </p:pic>
      <p:sp>
        <p:nvSpPr>
          <p:cNvPr id="3" name="TextBox 2"/>
          <p:cNvSpPr txBox="1"/>
          <p:nvPr/>
        </p:nvSpPr>
        <p:spPr>
          <a:xfrm>
            <a:off x="635000" y="6069907"/>
            <a:ext cx="7885545" cy="782435"/>
          </a:xfrm>
          <a:prstGeom prst="rect">
            <a:avLst/>
          </a:prstGeom>
        </p:spPr>
        <p:txBody>
          <a:bodyPr/>
          <a:lstStyle/>
          <a:p>
            <a:r>
              <a:rPr lang="en-US" sz="1000" i="0" baseline="0" dirty="0">
                <a:latin typeface="Arial"/>
              </a:rPr>
              <a:t> </a:t>
            </a:r>
            <a:r>
              <a:rPr lang="en-US" sz="1200" i="0" baseline="0" dirty="0">
                <a:latin typeface="+mn-lt"/>
              </a:rPr>
              <a:t>Fig. 1. Effect of PACl dosage (as Al) on residual turbidity (</a:t>
            </a:r>
            <a:r>
              <a:rPr lang="en-US" sz="1200" dirty="0"/>
              <a:t>○</a:t>
            </a:r>
            <a:r>
              <a:rPr lang="en-US" sz="1200" i="0" baseline="0" dirty="0">
                <a:latin typeface="+mn-lt"/>
              </a:rPr>
              <a:t>) and zeta potential (</a:t>
            </a:r>
            <a:r>
              <a:rPr lang="en-US" sz="1200" dirty="0"/>
              <a:t>■</a:t>
            </a:r>
            <a:r>
              <a:rPr lang="en-US" sz="1200" i="0" baseline="0" dirty="0">
                <a:latin typeface="+mn-lt"/>
              </a:rPr>
              <a:t>) for kaolin suspensions at final pH values of 6.0 (a), 7.0 (b), 8.0 (c) [34] and 10.0 (d). Initial kaolin concentration: 100 </a:t>
            </a:r>
            <a:r>
              <a:rPr lang="en-US" sz="1200" i="0" baseline="0" dirty="0" err="1">
                <a:latin typeface="+mn-lt"/>
              </a:rPr>
              <a:t>mg·L</a:t>
            </a:r>
            <a:r>
              <a:rPr lang="en-US" sz="1200" i="0" baseline="0" dirty="0">
                <a:latin typeface="+mn-lt"/>
              </a:rPr>
              <a:t>− 1; water temperature: (15 ± 1) °C; </a:t>
            </a:r>
            <a:r>
              <a:rPr lang="en-US" sz="1200" i="0" baseline="0" dirty="0">
                <a:latin typeface="+mn-lt"/>
                <a:cs typeface="Arial" pitchFamily="34" charset="0"/>
              </a:rPr>
              <a:t>r</a:t>
            </a:r>
            <a:r>
              <a:rPr lang="en-US" sz="1200" dirty="0">
                <a:latin typeface="+mn-lt"/>
                <a:cs typeface="Arial" pitchFamily="34" charset="0"/>
              </a:rPr>
              <a:t>apid mixing: 245 s</a:t>
            </a:r>
            <a:r>
              <a:rPr lang="en-US" sz="1200" baseline="30000" dirty="0">
                <a:latin typeface="+mn-lt"/>
                <a:cs typeface="Arial" pitchFamily="34" charset="0"/>
              </a:rPr>
              <a:t>− 1</a:t>
            </a:r>
            <a:r>
              <a:rPr lang="en-US" sz="1200" dirty="0">
                <a:latin typeface="+mn-lt"/>
                <a:cs typeface="Arial" pitchFamily="34" charset="0"/>
              </a:rPr>
              <a:t>, 3 min; slow mixing: 15 s</a:t>
            </a:r>
            <a:r>
              <a:rPr lang="en-US" sz="1200" baseline="30000" dirty="0">
                <a:latin typeface="+mn-lt"/>
                <a:cs typeface="Arial" pitchFamily="34" charset="0"/>
              </a:rPr>
              <a:t>− 1</a:t>
            </a:r>
            <a:r>
              <a:rPr lang="en-US" sz="1200" dirty="0">
                <a:latin typeface="+mn-lt"/>
                <a:cs typeface="Arial" pitchFamily="34" charset="0"/>
              </a:rPr>
              <a:t>, 10 min; settling: 10 min. </a:t>
            </a:r>
            <a:r>
              <a:rPr lang="en-US" sz="1200" dirty="0">
                <a:cs typeface="Arial" pitchFamily="34" charset="0"/>
              </a:rPr>
              <a:t>Initial turbidity was 68 NTU.</a:t>
            </a:r>
          </a:p>
        </p:txBody>
      </p:sp>
      <p:sp>
        <p:nvSpPr>
          <p:cNvPr id="7" name="TextBox 6"/>
          <p:cNvSpPr txBox="1"/>
          <p:nvPr/>
        </p:nvSpPr>
        <p:spPr>
          <a:xfrm>
            <a:off x="5671832" y="5718001"/>
            <a:ext cx="2723342" cy="254000"/>
          </a:xfrm>
          <a:prstGeom prst="rect">
            <a:avLst/>
          </a:prstGeom>
        </p:spPr>
        <p:txBody>
          <a:bodyPr/>
          <a:lstStyle/>
          <a:p>
            <a:r>
              <a:rPr lang="en-US" sz="1000" dirty="0">
                <a:latin typeface="Arial"/>
                <a:hlinkClick r:id="rId4"/>
              </a:rPr>
              <a:t>http://dx.doi.org/10.1016/j.cjche.2015.02.003</a:t>
            </a:r>
            <a:endParaRPr lang="en-US" sz="1000" dirty="0">
              <a:latin typeface="Arial"/>
            </a:endParaRPr>
          </a:p>
        </p:txBody>
      </p:sp>
      <p:sp>
        <p:nvSpPr>
          <p:cNvPr id="8" name="Title 7"/>
          <p:cNvSpPr>
            <a:spLocks noGrp="1"/>
          </p:cNvSpPr>
          <p:nvPr>
            <p:ph type="title"/>
          </p:nvPr>
        </p:nvSpPr>
        <p:spPr/>
        <p:txBody>
          <a:bodyPr/>
          <a:lstStyle/>
          <a:p>
            <a:r>
              <a:rPr lang="en-US" sz="2800" b="1" dirty="0">
                <a:latin typeface="Arial"/>
              </a:rPr>
              <a:t>Effects of pH and Coagulant Dosage: pH = 6</a:t>
            </a:r>
            <a:endParaRPr lang="en-US" sz="2800" dirty="0"/>
          </a:p>
        </p:txBody>
      </p:sp>
      <p:sp>
        <p:nvSpPr>
          <p:cNvPr id="12" name="Content Placeholder 11"/>
          <p:cNvSpPr>
            <a:spLocks noGrp="1"/>
          </p:cNvSpPr>
          <p:nvPr>
            <p:ph idx="1"/>
          </p:nvPr>
        </p:nvSpPr>
        <p:spPr>
          <a:xfrm>
            <a:off x="5078566" y="1717271"/>
            <a:ext cx="3816052" cy="3670300"/>
          </a:xfrm>
        </p:spPr>
        <p:txBody>
          <a:bodyPr/>
          <a:lstStyle/>
          <a:p>
            <a:r>
              <a:rPr lang="en-US" sz="2000" dirty="0"/>
              <a:t>Zeta potential went to zero (charge neutralization occurred) </a:t>
            </a:r>
            <a:r>
              <a:rPr lang="en-US" sz="2000" b="1" dirty="0"/>
              <a:t>before</a:t>
            </a:r>
            <a:r>
              <a:rPr lang="en-US" sz="2000" dirty="0"/>
              <a:t> best turbidity removal</a:t>
            </a:r>
          </a:p>
          <a:p>
            <a:r>
              <a:rPr lang="en-US" sz="2000" dirty="0"/>
              <a:t>Best performance occurred when zeta potential reached a positive value that </a:t>
            </a:r>
            <a:r>
              <a:rPr lang="en-US" sz="2000" b="1" dirty="0"/>
              <a:t>exceeded</a:t>
            </a:r>
            <a:r>
              <a:rPr lang="en-US" sz="2000" dirty="0"/>
              <a:t> the initial negative value </a:t>
            </a:r>
          </a:p>
          <a:p>
            <a:endParaRPr lang="en-US" sz="2000" dirty="0"/>
          </a:p>
        </p:txBody>
      </p:sp>
      <p:sp>
        <p:nvSpPr>
          <p:cNvPr id="10" name="TextBox 9"/>
          <p:cNvSpPr txBox="1"/>
          <p:nvPr/>
        </p:nvSpPr>
        <p:spPr>
          <a:xfrm>
            <a:off x="2069869" y="4790242"/>
            <a:ext cx="1184940" cy="523220"/>
          </a:xfrm>
          <a:prstGeom prst="rect">
            <a:avLst/>
          </a:prstGeom>
          <a:noFill/>
        </p:spPr>
        <p:txBody>
          <a:bodyPr wrap="none" rtlCol="0">
            <a:spAutoFit/>
          </a:bodyPr>
          <a:lstStyle/>
          <a:p>
            <a:r>
              <a:rPr lang="en-US" dirty="0"/>
              <a:t>pH = 6</a:t>
            </a:r>
          </a:p>
        </p:txBody>
      </p:sp>
      <p:cxnSp>
        <p:nvCxnSpPr>
          <p:cNvPr id="17" name="Straight Connector 16"/>
          <p:cNvCxnSpPr/>
          <p:nvPr/>
        </p:nvCxnSpPr>
        <p:spPr>
          <a:xfrm flipH="1">
            <a:off x="1122218" y="3992895"/>
            <a:ext cx="319396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V="1">
            <a:off x="1113905" y="2375837"/>
            <a:ext cx="0" cy="3048000"/>
          </a:xfrm>
          <a:prstGeom prst="line">
            <a:avLst/>
          </a:prstGeom>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5828057" y="4384425"/>
            <a:ext cx="2918171" cy="338554"/>
          </a:xfrm>
          <a:prstGeom prst="rect">
            <a:avLst/>
          </a:prstGeom>
          <a:noFill/>
        </p:spPr>
        <p:txBody>
          <a:bodyPr wrap="none" rtlCol="0">
            <a:spAutoFit/>
          </a:bodyPr>
          <a:lstStyle/>
          <a:p>
            <a:r>
              <a:rPr lang="en-US" sz="1600" dirty="0"/>
              <a:t>Clay partially covered with </a:t>
            </a:r>
            <a:r>
              <a:rPr lang="en-US" sz="1600" dirty="0" err="1"/>
              <a:t>PACl</a:t>
            </a:r>
            <a:endParaRPr lang="en-US" sz="1600" dirty="0"/>
          </a:p>
        </p:txBody>
      </p:sp>
      <p:grpSp>
        <p:nvGrpSpPr>
          <p:cNvPr id="3555" name="Group 3554"/>
          <p:cNvGrpSpPr/>
          <p:nvPr/>
        </p:nvGrpSpPr>
        <p:grpSpPr>
          <a:xfrm>
            <a:off x="1035234" y="1762476"/>
            <a:ext cx="111415" cy="417335"/>
            <a:chOff x="1035234" y="1762476"/>
            <a:chExt cx="111415" cy="417335"/>
          </a:xfrm>
        </p:grpSpPr>
        <p:grpSp>
          <p:nvGrpSpPr>
            <p:cNvPr id="24" name="Group 503"/>
            <p:cNvGrpSpPr/>
            <p:nvPr/>
          </p:nvGrpSpPr>
          <p:grpSpPr>
            <a:xfrm rot="16855205" flipH="1">
              <a:off x="1049145" y="2153425"/>
              <a:ext cx="26752" cy="21511"/>
              <a:chOff x="2263322" y="2383933"/>
              <a:chExt cx="1623415" cy="1341120"/>
            </a:xfrm>
            <a:solidFill>
              <a:schemeClr val="accent5">
                <a:lumMod val="50000"/>
              </a:schemeClr>
            </a:solidFill>
          </p:grpSpPr>
          <p:sp>
            <p:nvSpPr>
              <p:cNvPr id="859" name="Oval 858"/>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0" name="Oval 859"/>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1" name="Oval 860"/>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2" name="Oval 861"/>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3" name="Oval 862"/>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4" name="Oval 863"/>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5" name="Oval 864"/>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6" name="Oval 865"/>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7" name="Oval 866"/>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8" name="Oval 867"/>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9" name="Oval 868"/>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0" name="Oval 869"/>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1" name="Oval 870"/>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2" name="Oval 871"/>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3" name="Oval 872"/>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4" name="Oval 873"/>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5" name="Oval 874"/>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6" name="Oval 875"/>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7" name="Oval 876"/>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8" name="Oval 877"/>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9" name="Oval 878"/>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0" name="Oval 879"/>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1" name="Oval 880"/>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2" name="Oval 881"/>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3" name="Oval 882"/>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4" name="Oval 883"/>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5" name="Oval 884"/>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6" name="Oval 885"/>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7" name="Oval 886"/>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8" name="Oval 887"/>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9" name="Oval 888"/>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90" name="Oval 889"/>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91" name="Oval 890"/>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92" name="Oval 891"/>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93" name="Oval 892"/>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94" name="Oval 893"/>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95" name="Oval 894"/>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96" name="Oval 895"/>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97" name="Oval 896"/>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98" name="Oval 897"/>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99" name="Oval 898"/>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0" name="Oval 899"/>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1" name="Oval 900"/>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2" name="Oval 901"/>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3" name="Oval 902"/>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4" name="Oval 903"/>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5" name="Oval 904"/>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6" name="Oval 905"/>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5" name="Group 454"/>
            <p:cNvGrpSpPr/>
            <p:nvPr/>
          </p:nvGrpSpPr>
          <p:grpSpPr>
            <a:xfrm rot="16855205" flipH="1">
              <a:off x="1094103" y="1771610"/>
              <a:ext cx="26752" cy="21511"/>
              <a:chOff x="2263322" y="2383933"/>
              <a:chExt cx="1623415" cy="1341120"/>
            </a:xfrm>
            <a:solidFill>
              <a:schemeClr val="accent5">
                <a:lumMod val="50000"/>
              </a:schemeClr>
            </a:solidFill>
          </p:grpSpPr>
          <p:sp>
            <p:nvSpPr>
              <p:cNvPr id="811" name="Oval 810"/>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2" name="Oval 811"/>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3" name="Oval 812"/>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4" name="Oval 813"/>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5" name="Oval 814"/>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6" name="Oval 815"/>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7" name="Oval 816"/>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8" name="Oval 817"/>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9" name="Oval 818"/>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0" name="Oval 819"/>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1" name="Oval 820"/>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2" name="Oval 821"/>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3" name="Oval 822"/>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4" name="Oval 823"/>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5" name="Oval 824"/>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6" name="Oval 825"/>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7" name="Oval 826"/>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8" name="Oval 827"/>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9" name="Oval 828"/>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0" name="Oval 829"/>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1" name="Oval 830"/>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2" name="Oval 831"/>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3" name="Oval 832"/>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4" name="Oval 833"/>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5" name="Oval 834"/>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6" name="Oval 835"/>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7" name="Oval 836"/>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8" name="Oval 837"/>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9" name="Oval 838"/>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0" name="Oval 839"/>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1" name="Oval 840"/>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2" name="Oval 841"/>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3" name="Oval 842"/>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4" name="Oval 843"/>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5" name="Oval 844"/>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6" name="Oval 845"/>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7" name="Oval 846"/>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8" name="Oval 847"/>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9" name="Oval 848"/>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0" name="Oval 849"/>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1" name="Oval 850"/>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2" name="Oval 851"/>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3" name="Oval 852"/>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4" name="Oval 853"/>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5" name="Oval 854"/>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6" name="Oval 855"/>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7" name="Oval 856"/>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8" name="Oval 857"/>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6" name="Group 62"/>
            <p:cNvGrpSpPr/>
            <p:nvPr/>
          </p:nvGrpSpPr>
          <p:grpSpPr>
            <a:xfrm rot="16855205" flipH="1">
              <a:off x="1099530" y="1987207"/>
              <a:ext cx="26752" cy="21511"/>
              <a:chOff x="2263322" y="2383933"/>
              <a:chExt cx="1623415" cy="1341120"/>
            </a:xfrm>
            <a:solidFill>
              <a:schemeClr val="accent5">
                <a:lumMod val="50000"/>
              </a:schemeClr>
            </a:solidFill>
          </p:grpSpPr>
          <p:sp>
            <p:nvSpPr>
              <p:cNvPr id="763" name="Oval 762"/>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4" name="Oval 763"/>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5" name="Oval 764"/>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6" name="Oval 765"/>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7" name="Oval 766"/>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8" name="Oval 767"/>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9" name="Oval 768"/>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0" name="Oval 769"/>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1" name="Oval 770"/>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2" name="Oval 771"/>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3" name="Oval 772"/>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4" name="Oval 773"/>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5" name="Oval 774"/>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6" name="Oval 775"/>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7" name="Oval 776"/>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8" name="Oval 777"/>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9" name="Oval 778"/>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0" name="Oval 779"/>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1" name="Oval 780"/>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2" name="Oval 781"/>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3" name="Oval 782"/>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4" name="Oval 783"/>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5" name="Oval 784"/>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6" name="Oval 785"/>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7" name="Oval 786"/>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8" name="Oval 787"/>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9" name="Oval 788"/>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0" name="Oval 789"/>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1" name="Oval 790"/>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2" name="Oval 791"/>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3" name="Oval 792"/>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4" name="Oval 793"/>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5" name="Oval 9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6" name="Oval 9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7" name="Oval 9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8" name="Oval 9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9" name="Oval 9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0" name="Oval 10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1" name="Oval 10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2" name="Oval 10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3" name="Oval 10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4" name="Oval 10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5" name="Oval 10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6" name="Oval 10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7" name="Oval 10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8" name="Oval 10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9" name="Oval 10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0" name="Oval 11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sp>
          <p:nvSpPr>
            <p:cNvPr id="27" name="Flowchart: Magnetic Disk 26"/>
            <p:cNvSpPr/>
            <p:nvPr/>
          </p:nvSpPr>
          <p:spPr>
            <a:xfrm rot="16855205" flipH="1">
              <a:off x="882267" y="1945331"/>
              <a:ext cx="417335" cy="51625"/>
            </a:xfrm>
            <a:prstGeom prst="flowChartMagneticDisk">
              <a:avLst/>
            </a:prstGeom>
            <a:solidFill>
              <a:schemeClr val="bg1">
                <a:lumMod val="50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28" name="Group 8"/>
            <p:cNvGrpSpPr/>
            <p:nvPr/>
          </p:nvGrpSpPr>
          <p:grpSpPr>
            <a:xfrm rot="16855205" flipH="1">
              <a:off x="1122518" y="1791974"/>
              <a:ext cx="26752" cy="21511"/>
              <a:chOff x="2263322" y="2383933"/>
              <a:chExt cx="1623415" cy="1341120"/>
            </a:xfrm>
            <a:solidFill>
              <a:schemeClr val="accent5">
                <a:lumMod val="50000"/>
              </a:schemeClr>
            </a:solidFill>
          </p:grpSpPr>
          <p:sp>
            <p:nvSpPr>
              <p:cNvPr id="715" name="Oval 9"/>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6" name="Oval 10"/>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7" name="Oval 11"/>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8" name="Oval 1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9" name="Oval 13"/>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0" name="Oval 14"/>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1" name="Oval 15"/>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2" name="Oval 16"/>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3" name="Oval 17"/>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4" name="Oval 18"/>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5" name="Oval 19"/>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6" name="Oval 20"/>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7" name="Oval 21"/>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8" name="Oval 22"/>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9" name="Oval 23"/>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0" name="Oval 24"/>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1" name="Oval 25"/>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2" name="Oval 26"/>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3" name="Oval 27"/>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4" name="Oval 28"/>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5" name="Oval 29"/>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6" name="Oval 30"/>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7" name="Oval 736"/>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8" name="Oval 737"/>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9" name="Oval 738"/>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0" name="Oval 739"/>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1" name="Oval 740"/>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2" name="Oval 741"/>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3" name="Oval 742"/>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4" name="Oval 743"/>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5" name="Oval 744"/>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6" name="Oval 745"/>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7" name="Oval 746"/>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8" name="Oval 747"/>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9" name="Oval 748"/>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0" name="Oval 749"/>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1" name="Oval 750"/>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2" name="Oval 751"/>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3" name="Oval 752"/>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4" name="Oval 753"/>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5" name="Oval 754"/>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6" name="Oval 755"/>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7" name="Oval 756"/>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8" name="Oval 757"/>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9" name="Oval 758"/>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0" name="Oval 759"/>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1" name="Oval 760"/>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2" name="Oval 761"/>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9" name="Group 111"/>
            <p:cNvGrpSpPr/>
            <p:nvPr/>
          </p:nvGrpSpPr>
          <p:grpSpPr>
            <a:xfrm rot="16855205" flipH="1">
              <a:off x="1061581" y="1916972"/>
              <a:ext cx="26752" cy="21511"/>
              <a:chOff x="2263322" y="2383933"/>
              <a:chExt cx="1623415" cy="1341120"/>
            </a:xfrm>
            <a:solidFill>
              <a:schemeClr val="accent5">
                <a:lumMod val="50000"/>
              </a:schemeClr>
            </a:solidFill>
          </p:grpSpPr>
          <p:sp>
            <p:nvSpPr>
              <p:cNvPr id="667" name="Oval 666"/>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8" name="Oval 667"/>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9" name="Oval 668"/>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0" name="Oval 669"/>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1" name="Oval 670"/>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2" name="Oval 671"/>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3" name="Oval 672"/>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4" name="Oval 673"/>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5" name="Oval 674"/>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6" name="Oval 675"/>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7" name="Oval 676"/>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8" name="Oval 677"/>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9" name="Oval 678"/>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0" name="Oval 679"/>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1" name="Oval 680"/>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2" name="Oval 681"/>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3" name="Oval 682"/>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4" name="Oval 683"/>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5" name="Oval 684"/>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6" name="Oval 685"/>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7" name="Oval 686"/>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8" name="Oval 687"/>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9" name="Oval 688"/>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0" name="Oval 689"/>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1" name="Oval 690"/>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2" name="Oval 691"/>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3" name="Oval 692"/>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4" name="Oval 693"/>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5" name="Oval 694"/>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6" name="Oval 695"/>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7" name="Oval 696"/>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8" name="Oval 697"/>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9" name="Oval 698"/>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0" name="Oval 699"/>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1" name="Oval 700"/>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2" name="Oval 701"/>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3" name="Oval 702"/>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4" name="Oval 703"/>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5" name="Oval 704"/>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6" name="Oval 705"/>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7" name="Oval 706"/>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8" name="Oval 707"/>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9" name="Oval 708"/>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0" name="Oval 709"/>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1" name="Oval 710"/>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2" name="Oval 711"/>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3" name="Oval 712"/>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4" name="Oval 713"/>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30" name="Group 160"/>
            <p:cNvGrpSpPr/>
            <p:nvPr/>
          </p:nvGrpSpPr>
          <p:grpSpPr>
            <a:xfrm rot="16855205" flipH="1">
              <a:off x="1116768" y="1906225"/>
              <a:ext cx="26752" cy="21511"/>
              <a:chOff x="2263322" y="2383933"/>
              <a:chExt cx="1623415" cy="1341120"/>
            </a:xfrm>
            <a:solidFill>
              <a:schemeClr val="accent5">
                <a:lumMod val="50000"/>
              </a:schemeClr>
            </a:solidFill>
          </p:grpSpPr>
          <p:sp>
            <p:nvSpPr>
              <p:cNvPr id="619" name="Oval 618"/>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0" name="Oval 619"/>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1" name="Oval 620"/>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2" name="Oval 621"/>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3" name="Oval 622"/>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4" name="Oval 623"/>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5" name="Oval 624"/>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6" name="Oval 625"/>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7" name="Oval 626"/>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8" name="Oval 627"/>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9" name="Oval 628"/>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0" name="Oval 629"/>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1" name="Oval 630"/>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2" name="Oval 631"/>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3" name="Oval 632"/>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4" name="Oval 633"/>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5" name="Oval 634"/>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6" name="Oval 635"/>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7" name="Oval 636"/>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8" name="Oval 637"/>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9" name="Oval 638"/>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0" name="Oval 639"/>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1" name="Oval 640"/>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2" name="Oval 641"/>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3" name="Oval 642"/>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4" name="Oval 643"/>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5" name="Oval 644"/>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6" name="Oval 645"/>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7" name="Oval 646"/>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8" name="Oval 647"/>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9" name="Oval 648"/>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0" name="Oval 649"/>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1" name="Oval 650"/>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2" name="Oval 651"/>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3" name="Oval 652"/>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4" name="Oval 653"/>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5" name="Oval 654"/>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6" name="Oval 655"/>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7" name="Oval 656"/>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8" name="Oval 657"/>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9" name="Oval 658"/>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0" name="Oval 659"/>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1" name="Oval 660"/>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2" name="Oval 661"/>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3" name="Oval 662"/>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4" name="Oval 663"/>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5" name="Oval 664"/>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6" name="Oval 665"/>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32" name="Group 258"/>
            <p:cNvGrpSpPr/>
            <p:nvPr/>
          </p:nvGrpSpPr>
          <p:grpSpPr>
            <a:xfrm rot="16855205" flipH="1">
              <a:off x="1093312" y="2105434"/>
              <a:ext cx="26752" cy="21511"/>
              <a:chOff x="2263322" y="2383933"/>
              <a:chExt cx="1623415" cy="1341120"/>
            </a:xfrm>
            <a:solidFill>
              <a:schemeClr val="accent5">
                <a:lumMod val="50000"/>
              </a:schemeClr>
            </a:solidFill>
          </p:grpSpPr>
          <p:sp>
            <p:nvSpPr>
              <p:cNvPr id="523" name="Oval 522"/>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4" name="Oval 523"/>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5" name="Oval 524"/>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6" name="Oval 525"/>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7" name="Oval 526"/>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8" name="Oval 527"/>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9" name="Oval 528"/>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0" name="Oval 529"/>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1" name="Oval 530"/>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2" name="Oval 531"/>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3" name="Oval 532"/>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4" name="Oval 533"/>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5" name="Oval 534"/>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6" name="Oval 535"/>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7" name="Oval 536"/>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8" name="Oval 537"/>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9" name="Oval 538"/>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0" name="Oval 539"/>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1" name="Oval 540"/>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2" name="Oval 541"/>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3" name="Oval 542"/>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4" name="Oval 543"/>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5" name="Oval 544"/>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6" name="Oval 545"/>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7" name="Oval 546"/>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8" name="Oval 547"/>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9" name="Oval 548"/>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0" name="Oval 549"/>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1" name="Oval 550"/>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2" name="Oval 551"/>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3" name="Oval 552"/>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4" name="Oval 553"/>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5" name="Oval 554"/>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6" name="Oval 555"/>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7" name="Oval 556"/>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8" name="Oval 557"/>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9" name="Oval 558"/>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0" name="Oval 559"/>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1" name="Oval 560"/>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2" name="Oval 561"/>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3" name="Oval 562"/>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4" name="Oval 563"/>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5" name="Oval 564"/>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6" name="Oval 565"/>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7" name="Oval 566"/>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8" name="Oval 567"/>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9" name="Oval 568"/>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0" name="Oval 569"/>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34" name="Group 356"/>
            <p:cNvGrpSpPr/>
            <p:nvPr/>
          </p:nvGrpSpPr>
          <p:grpSpPr>
            <a:xfrm rot="16855205" flipH="1">
              <a:off x="1063889" y="1831946"/>
              <a:ext cx="26752" cy="21511"/>
              <a:chOff x="2263322" y="2383933"/>
              <a:chExt cx="1623415" cy="1341120"/>
            </a:xfrm>
            <a:solidFill>
              <a:schemeClr val="accent5">
                <a:lumMod val="50000"/>
              </a:schemeClr>
            </a:solidFill>
          </p:grpSpPr>
          <p:sp>
            <p:nvSpPr>
              <p:cNvPr id="427" name="Oval 426"/>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8" name="Oval 427"/>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9" name="Oval 428"/>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0" name="Oval 429"/>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1" name="Oval 430"/>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2" name="Oval 431"/>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3" name="Oval 432"/>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4" name="Oval 433"/>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5" name="Oval 434"/>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6" name="Oval 435"/>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7" name="Oval 436"/>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8" name="Oval 437"/>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9" name="Oval 438"/>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0" name="Oval 439"/>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1" name="Oval 440"/>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2" name="Oval 441"/>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3" name="Oval 442"/>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4" name="Oval 443"/>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5" name="Oval 444"/>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6" name="Oval 445"/>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7" name="Oval 446"/>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8" name="Oval 447"/>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9" name="Oval 448"/>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0" name="Oval 449"/>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1" name="Oval 450"/>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2" name="Oval 451"/>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3" name="Oval 452"/>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4" name="Oval 453"/>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5" name="Oval 454"/>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6" name="Oval 455"/>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7" name="Oval 456"/>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8" name="Oval 457"/>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9" name="Oval 458"/>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0" name="Oval 459"/>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1" name="Oval 460"/>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2" name="Oval 461"/>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3" name="Oval 462"/>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4" name="Oval 463"/>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5" name="Oval 464"/>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6" name="Oval 465"/>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7" name="Oval 466"/>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8" name="Oval 467"/>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9" name="Oval 468"/>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0" name="Oval 469"/>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1" name="Oval 470"/>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2" name="Oval 471"/>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3" name="Oval 472"/>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4" name="Oval 473"/>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39" name="Group 3251"/>
            <p:cNvGrpSpPr/>
            <p:nvPr/>
          </p:nvGrpSpPr>
          <p:grpSpPr>
            <a:xfrm rot="16855205" flipH="1">
              <a:off x="1067715" y="1995719"/>
              <a:ext cx="26752" cy="21511"/>
              <a:chOff x="2263322" y="2383933"/>
              <a:chExt cx="1623415" cy="1341120"/>
            </a:xfrm>
            <a:solidFill>
              <a:schemeClr val="accent5">
                <a:lumMod val="50000"/>
              </a:schemeClr>
            </a:solidFill>
          </p:grpSpPr>
          <p:sp>
            <p:nvSpPr>
              <p:cNvPr id="187" name="Oval 186"/>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 name="Oval 187"/>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 name="Oval 188"/>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 name="Oval 189"/>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 name="Oval 190"/>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 name="Oval 191"/>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 name="Oval 192"/>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 name="Oval 193"/>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 name="Oval 194"/>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 name="Oval 195"/>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 name="Oval 196"/>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 name="Oval 197"/>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 name="Oval 198"/>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 name="Oval 199"/>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 name="Oval 200"/>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 name="Oval 201"/>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 name="Oval 202"/>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 name="Oval 203"/>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 name="Oval 204"/>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 name="Oval 205"/>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 name="Oval 206"/>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 name="Oval 207"/>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 name="Oval 208"/>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 name="Oval 209"/>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 name="Oval 210"/>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 name="Oval 211"/>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 name="Oval 212"/>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 name="Oval 213"/>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 name="Oval 214"/>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 name="Oval 215"/>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 name="Oval 216"/>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 name="Oval 217"/>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 name="Oval 218"/>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 name="Oval 219"/>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 name="Oval 220"/>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 name="Oval 221"/>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 name="Oval 222"/>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 name="Oval 223"/>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 name="Oval 224"/>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 name="Oval 225"/>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 name="Oval 226"/>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 name="Oval 227"/>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 name="Oval 228"/>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 name="Oval 229"/>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 name="Oval 230"/>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 name="Oval 231"/>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 name="Oval 232"/>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 name="Oval 233"/>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41" name="Group 3349"/>
            <p:cNvGrpSpPr/>
            <p:nvPr/>
          </p:nvGrpSpPr>
          <p:grpSpPr>
            <a:xfrm rot="16855205" flipH="1">
              <a:off x="1032614" y="2097557"/>
              <a:ext cx="26752" cy="21511"/>
              <a:chOff x="2263322" y="2383933"/>
              <a:chExt cx="1623415" cy="1341120"/>
            </a:xfrm>
            <a:solidFill>
              <a:schemeClr val="accent5">
                <a:lumMod val="50000"/>
              </a:schemeClr>
            </a:solidFill>
          </p:grpSpPr>
          <p:sp>
            <p:nvSpPr>
              <p:cNvPr id="91" name="Oval 90"/>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 name="Oval 91"/>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 name="Oval 92"/>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 name="Oval 93"/>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 name="Oval 94"/>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 name="Oval 95"/>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 name="Oval 96"/>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 name="Oval 97"/>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 name="Oval 98"/>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 name="Oval 99"/>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 name="Oval 100"/>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 name="Oval 101"/>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 name="Oval 102"/>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 name="Oval 103"/>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 name="Oval 104"/>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 name="Oval 105"/>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 name="Oval 106"/>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 name="Oval 107"/>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 name="Oval 108"/>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 name="Oval 109"/>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 name="Oval 110"/>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 name="Oval 111"/>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 name="Oval 112"/>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 name="Oval 113"/>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 name="Oval 114"/>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 name="Oval 115"/>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 name="Oval 116"/>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 name="Oval 117"/>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 name="Oval 118"/>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 name="Oval 119"/>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 name="Oval 120"/>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 name="Oval 121"/>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 name="Oval 122"/>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 name="Oval 123"/>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 name="Oval 124"/>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 name="Oval 125"/>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 name="Oval 126"/>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 name="Oval 127"/>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 name="Oval 128"/>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 name="Oval 129"/>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 name="Oval 130"/>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 name="Oval 131"/>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 name="Oval 132"/>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 name="Oval 133"/>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 name="Oval 134"/>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 name="Oval 135"/>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 name="Oval 136"/>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 name="Oval 137"/>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grpSp>
        <p:nvGrpSpPr>
          <p:cNvPr id="22" name="Group 21"/>
          <p:cNvGrpSpPr/>
          <p:nvPr/>
        </p:nvGrpSpPr>
        <p:grpSpPr>
          <a:xfrm>
            <a:off x="1340635" y="1644734"/>
            <a:ext cx="196906" cy="434633"/>
            <a:chOff x="1457795" y="1535577"/>
            <a:chExt cx="196906" cy="434633"/>
          </a:xfrm>
        </p:grpSpPr>
        <p:grpSp>
          <p:nvGrpSpPr>
            <p:cNvPr id="908" name="Group 503"/>
            <p:cNvGrpSpPr/>
            <p:nvPr/>
          </p:nvGrpSpPr>
          <p:grpSpPr>
            <a:xfrm rot="16855205" flipH="1">
              <a:off x="1495752" y="1943824"/>
              <a:ext cx="26752" cy="21511"/>
              <a:chOff x="2263322" y="2383933"/>
              <a:chExt cx="1623415" cy="1341120"/>
            </a:xfrm>
            <a:solidFill>
              <a:schemeClr val="accent5">
                <a:lumMod val="50000"/>
              </a:schemeClr>
            </a:solidFill>
          </p:grpSpPr>
          <p:sp>
            <p:nvSpPr>
              <p:cNvPr id="1743" name="Oval 1742"/>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4" name="Oval 1743"/>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5" name="Oval 1744"/>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6" name="Oval 1745"/>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7" name="Oval 1746"/>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8" name="Oval 1747"/>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9" name="Oval 1748"/>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0" name="Oval 1749"/>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1" name="Oval 1750"/>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2" name="Oval 1751"/>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3" name="Oval 1752"/>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4" name="Oval 1753"/>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5" name="Oval 1754"/>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6" name="Oval 1755"/>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7" name="Oval 1756"/>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8" name="Oval 1757"/>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9" name="Oval 1758"/>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0" name="Oval 1759"/>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1" name="Oval 1760"/>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2" name="Oval 1761"/>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3" name="Oval 1762"/>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4" name="Oval 1763"/>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5" name="Oval 1764"/>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6" name="Oval 1765"/>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7" name="Oval 1766"/>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8" name="Oval 1767"/>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9" name="Oval 1768"/>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70" name="Oval 1769"/>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71" name="Oval 1770"/>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72" name="Oval 1771"/>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73" name="Oval 1772"/>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74" name="Oval 1773"/>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75" name="Oval 1774"/>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76" name="Oval 1775"/>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77" name="Oval 1776"/>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78" name="Oval 1777"/>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79" name="Oval 1778"/>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80" name="Oval 1779"/>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81" name="Oval 1780"/>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82" name="Oval 1781"/>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83" name="Oval 1782"/>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84" name="Oval 1783"/>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85" name="Oval 1784"/>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86" name="Oval 1785"/>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87" name="Oval 1786"/>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88" name="Oval 1787"/>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89" name="Oval 1788"/>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0" name="Oval 1789"/>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09" name="Group 454"/>
            <p:cNvGrpSpPr/>
            <p:nvPr/>
          </p:nvGrpSpPr>
          <p:grpSpPr>
            <a:xfrm rot="16855205" flipH="1">
              <a:off x="1540710" y="1562009"/>
              <a:ext cx="26752" cy="21511"/>
              <a:chOff x="2263322" y="2383933"/>
              <a:chExt cx="1623415" cy="1341120"/>
            </a:xfrm>
            <a:solidFill>
              <a:schemeClr val="accent5">
                <a:lumMod val="50000"/>
              </a:schemeClr>
            </a:solidFill>
          </p:grpSpPr>
          <p:sp>
            <p:nvSpPr>
              <p:cNvPr id="1695" name="Oval 1694"/>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6" name="Oval 1695"/>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7" name="Oval 1696"/>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8" name="Oval 1697"/>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9" name="Oval 1698"/>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0" name="Oval 1699"/>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1" name="Oval 1700"/>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2" name="Oval 1701"/>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3" name="Oval 1702"/>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4" name="Oval 1703"/>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5" name="Oval 1704"/>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6" name="Oval 1705"/>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7" name="Oval 1706"/>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8" name="Oval 1707"/>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9" name="Oval 1708"/>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0" name="Oval 1709"/>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1" name="Oval 1710"/>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2" name="Oval 1711"/>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3" name="Oval 1712"/>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4" name="Oval 1713"/>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5" name="Oval 1714"/>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6" name="Oval 1715"/>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7" name="Oval 1716"/>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8" name="Oval 1717"/>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9" name="Oval 1718"/>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0" name="Oval 1719"/>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1" name="Oval 1720"/>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2" name="Oval 1721"/>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3" name="Oval 1722"/>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4" name="Oval 1723"/>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5" name="Oval 1724"/>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6" name="Oval 1725"/>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7" name="Oval 1726"/>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8" name="Oval 1727"/>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9" name="Oval 1728"/>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0" name="Oval 1729"/>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1" name="Oval 1730"/>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2" name="Oval 1731"/>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3" name="Oval 1732"/>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4" name="Oval 1733"/>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5" name="Oval 1734"/>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6" name="Oval 1735"/>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7" name="Oval 1736"/>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8" name="Oval 1737"/>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9" name="Oval 1738"/>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0" name="Oval 1739"/>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1" name="Oval 1740"/>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2" name="Oval 1741"/>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10" name="Group 62"/>
            <p:cNvGrpSpPr/>
            <p:nvPr/>
          </p:nvGrpSpPr>
          <p:grpSpPr>
            <a:xfrm rot="16855205" flipH="1">
              <a:off x="1546137" y="1777606"/>
              <a:ext cx="26752" cy="21511"/>
              <a:chOff x="2263322" y="2383933"/>
              <a:chExt cx="1623415" cy="1341120"/>
            </a:xfrm>
            <a:solidFill>
              <a:schemeClr val="accent5">
                <a:lumMod val="50000"/>
              </a:schemeClr>
            </a:solidFill>
          </p:grpSpPr>
          <p:sp>
            <p:nvSpPr>
              <p:cNvPr id="1647" name="Oval 1646"/>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8" name="Oval 1647"/>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9" name="Oval 1648"/>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0" name="Oval 1649"/>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1" name="Oval 1650"/>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2" name="Oval 1651"/>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3" name="Oval 1652"/>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4" name="Oval 1653"/>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5" name="Oval 1654"/>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6" name="Oval 1655"/>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7" name="Oval 1656"/>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8" name="Oval 1657"/>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9" name="Oval 1658"/>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0" name="Oval 1659"/>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1" name="Oval 1660"/>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2" name="Oval 1661"/>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3" name="Oval 1662"/>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4" name="Oval 1663"/>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5" name="Oval 1664"/>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6" name="Oval 1665"/>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7" name="Oval 1666"/>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8" name="Oval 1667"/>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9" name="Oval 1668"/>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0" name="Oval 1669"/>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1" name="Oval 1670"/>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2" name="Oval 1671"/>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3" name="Oval 1672"/>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4" name="Oval 1673"/>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5" name="Oval 1674"/>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6" name="Oval 1675"/>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7" name="Oval 1676"/>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8" name="Oval 1677"/>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9" name="Oval 9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0" name="Oval 9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1" name="Oval 9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2" name="Oval 9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3" name="Oval 9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4" name="Oval 10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5" name="Oval 10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6" name="Oval 10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7" name="Oval 10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8" name="Oval 10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9" name="Oval 10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0" name="Oval 10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1" name="Oval 10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2" name="Oval 10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3" name="Oval 10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4" name="Oval 11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sp>
          <p:nvSpPr>
            <p:cNvPr id="911" name="Flowchart: Magnetic Disk 910"/>
            <p:cNvSpPr/>
            <p:nvPr/>
          </p:nvSpPr>
          <p:spPr>
            <a:xfrm rot="16855205" flipH="1">
              <a:off x="1328874" y="1735730"/>
              <a:ext cx="417335" cy="51625"/>
            </a:xfrm>
            <a:prstGeom prst="flowChartMagneticDisk">
              <a:avLst/>
            </a:prstGeom>
            <a:solidFill>
              <a:schemeClr val="bg1">
                <a:lumMod val="50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912" name="Group 8"/>
            <p:cNvGrpSpPr/>
            <p:nvPr/>
          </p:nvGrpSpPr>
          <p:grpSpPr>
            <a:xfrm rot="16855205" flipH="1">
              <a:off x="1569125" y="1582373"/>
              <a:ext cx="26752" cy="21511"/>
              <a:chOff x="2263322" y="2383933"/>
              <a:chExt cx="1623415" cy="1341120"/>
            </a:xfrm>
            <a:solidFill>
              <a:schemeClr val="accent5">
                <a:lumMod val="50000"/>
              </a:schemeClr>
            </a:solidFill>
          </p:grpSpPr>
          <p:sp>
            <p:nvSpPr>
              <p:cNvPr id="1599" name="Oval 9"/>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0" name="Oval 10"/>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1" name="Oval 11"/>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2" name="Oval 1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3" name="Oval 13"/>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4" name="Oval 14"/>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5" name="Oval 15"/>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6" name="Oval 16"/>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7" name="Oval 17"/>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8" name="Oval 18"/>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9" name="Oval 19"/>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0" name="Oval 20"/>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1" name="Oval 21"/>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2" name="Oval 22"/>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3" name="Oval 23"/>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4" name="Oval 24"/>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5" name="Oval 25"/>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6" name="Oval 26"/>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7" name="Oval 27"/>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8" name="Oval 28"/>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9" name="Oval 29"/>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0" name="Oval 30"/>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1" name="Oval 1620"/>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2" name="Oval 1621"/>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3" name="Oval 1622"/>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4" name="Oval 1623"/>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5" name="Oval 1624"/>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6" name="Oval 1625"/>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7" name="Oval 1626"/>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8" name="Oval 1627"/>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9" name="Oval 1628"/>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0" name="Oval 1629"/>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1" name="Oval 1630"/>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2" name="Oval 1631"/>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3" name="Oval 1632"/>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4" name="Oval 1633"/>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5" name="Oval 1634"/>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6" name="Oval 1635"/>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7" name="Oval 1636"/>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8" name="Oval 1637"/>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9" name="Oval 1638"/>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0" name="Oval 1639"/>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1" name="Oval 1640"/>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2" name="Oval 1641"/>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3" name="Oval 1642"/>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4" name="Oval 1643"/>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5" name="Oval 1644"/>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6" name="Oval 1645"/>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13" name="Group 111"/>
            <p:cNvGrpSpPr/>
            <p:nvPr/>
          </p:nvGrpSpPr>
          <p:grpSpPr>
            <a:xfrm rot="16855205" flipH="1">
              <a:off x="1508188" y="1707371"/>
              <a:ext cx="26752" cy="21511"/>
              <a:chOff x="2263322" y="2383933"/>
              <a:chExt cx="1623415" cy="1341120"/>
            </a:xfrm>
            <a:solidFill>
              <a:schemeClr val="accent5">
                <a:lumMod val="50000"/>
              </a:schemeClr>
            </a:solidFill>
          </p:grpSpPr>
          <p:sp>
            <p:nvSpPr>
              <p:cNvPr id="1551" name="Oval 1550"/>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2" name="Oval 1551"/>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3" name="Oval 1552"/>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4" name="Oval 1553"/>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5" name="Oval 1554"/>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6" name="Oval 1555"/>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7" name="Oval 1556"/>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8" name="Oval 1557"/>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9" name="Oval 1558"/>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0" name="Oval 1559"/>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1" name="Oval 1560"/>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2" name="Oval 1561"/>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3" name="Oval 1562"/>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4" name="Oval 1563"/>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5" name="Oval 1564"/>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6" name="Oval 1565"/>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7" name="Oval 1566"/>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8" name="Oval 1567"/>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9" name="Oval 1568"/>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0" name="Oval 1569"/>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1" name="Oval 1570"/>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2" name="Oval 1571"/>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3" name="Oval 1572"/>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4" name="Oval 1573"/>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5" name="Oval 1574"/>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6" name="Oval 1575"/>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7" name="Oval 1576"/>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8" name="Oval 1577"/>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9" name="Oval 1578"/>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0" name="Oval 1579"/>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1" name="Oval 1580"/>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2" name="Oval 1581"/>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3" name="Oval 1582"/>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4" name="Oval 1583"/>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5" name="Oval 1584"/>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6" name="Oval 1585"/>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7" name="Oval 1586"/>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8" name="Oval 1587"/>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9" name="Oval 1588"/>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0" name="Oval 1589"/>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1" name="Oval 1590"/>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2" name="Oval 1591"/>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3" name="Oval 1592"/>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4" name="Oval 1593"/>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5" name="Oval 1594"/>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6" name="Oval 1595"/>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7" name="Oval 1596"/>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8" name="Oval 1597"/>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14" name="Group 160"/>
            <p:cNvGrpSpPr/>
            <p:nvPr/>
          </p:nvGrpSpPr>
          <p:grpSpPr>
            <a:xfrm rot="16855205" flipH="1">
              <a:off x="1563375" y="1696624"/>
              <a:ext cx="26752" cy="21511"/>
              <a:chOff x="2263322" y="2383933"/>
              <a:chExt cx="1623415" cy="1341120"/>
            </a:xfrm>
            <a:solidFill>
              <a:schemeClr val="accent5">
                <a:lumMod val="50000"/>
              </a:schemeClr>
            </a:solidFill>
          </p:grpSpPr>
          <p:sp>
            <p:nvSpPr>
              <p:cNvPr id="1503" name="Oval 1502"/>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4" name="Oval 1503"/>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5" name="Oval 1504"/>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6" name="Oval 1505"/>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7" name="Oval 1506"/>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8" name="Oval 1507"/>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9" name="Oval 1508"/>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0" name="Oval 1509"/>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1" name="Oval 1510"/>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2" name="Oval 1511"/>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3" name="Oval 1512"/>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4" name="Oval 1513"/>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5" name="Oval 1514"/>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6" name="Oval 1515"/>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7" name="Oval 1516"/>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8" name="Oval 1517"/>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9" name="Oval 1518"/>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0" name="Oval 1519"/>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1" name="Oval 1520"/>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2" name="Oval 1521"/>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3" name="Oval 1522"/>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4" name="Oval 1523"/>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5" name="Oval 1524"/>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6" name="Oval 1525"/>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7" name="Oval 1526"/>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8" name="Oval 1527"/>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9" name="Oval 1528"/>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0" name="Oval 1529"/>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1" name="Oval 1530"/>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2" name="Oval 1531"/>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3" name="Oval 1532"/>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4" name="Oval 1533"/>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5" name="Oval 1534"/>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6" name="Oval 1535"/>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7" name="Oval 1536"/>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8" name="Oval 1537"/>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9" name="Oval 1538"/>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0" name="Oval 1539"/>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1" name="Oval 1540"/>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2" name="Oval 1541"/>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3" name="Oval 1542"/>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4" name="Oval 1543"/>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5" name="Oval 1544"/>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6" name="Oval 1545"/>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7" name="Oval 1546"/>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8" name="Oval 1547"/>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9" name="Oval 1548"/>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0" name="Oval 1549"/>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15" name="Group 209"/>
            <p:cNvGrpSpPr/>
            <p:nvPr/>
          </p:nvGrpSpPr>
          <p:grpSpPr>
            <a:xfrm rot="16855205" flipH="1">
              <a:off x="1547738" y="1829430"/>
              <a:ext cx="26752" cy="21511"/>
              <a:chOff x="2263322" y="2383933"/>
              <a:chExt cx="1623415" cy="1341120"/>
            </a:xfrm>
            <a:solidFill>
              <a:schemeClr val="accent5">
                <a:lumMod val="50000"/>
              </a:schemeClr>
            </a:solidFill>
          </p:grpSpPr>
          <p:sp>
            <p:nvSpPr>
              <p:cNvPr id="1455" name="Oval 1454"/>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6" name="Oval 1455"/>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7" name="Oval 1456"/>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8" name="Oval 1457"/>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9" name="Oval 1458"/>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0" name="Oval 1459"/>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1" name="Oval 1460"/>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2" name="Oval 1461"/>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3" name="Oval 1462"/>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4" name="Oval 1463"/>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5" name="Oval 1464"/>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6" name="Oval 1465"/>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7" name="Oval 1466"/>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8" name="Oval 1467"/>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9" name="Oval 1468"/>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0" name="Oval 1469"/>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1" name="Oval 1470"/>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2" name="Oval 1471"/>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3" name="Oval 1472"/>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4" name="Oval 1473"/>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5" name="Oval 1474"/>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6" name="Oval 1475"/>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7" name="Oval 1476"/>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8" name="Oval 1477"/>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9" name="Oval 1478"/>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0" name="Oval 1479"/>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1" name="Oval 1480"/>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2" name="Oval 1481"/>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3" name="Oval 1482"/>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4" name="Oval 1483"/>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5" name="Oval 1484"/>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6" name="Oval 1485"/>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7" name="Oval 1486"/>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8" name="Oval 1487"/>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9" name="Oval 1488"/>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0" name="Oval 1489"/>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1" name="Oval 1490"/>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2" name="Oval 1491"/>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3" name="Oval 1492"/>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4" name="Oval 1493"/>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5" name="Oval 1494"/>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6" name="Oval 1495"/>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7" name="Oval 1496"/>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8" name="Oval 1497"/>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9" name="Oval 1498"/>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0" name="Oval 1499"/>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1" name="Oval 1500"/>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2" name="Oval 1501"/>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16" name="Group 258"/>
            <p:cNvGrpSpPr/>
            <p:nvPr/>
          </p:nvGrpSpPr>
          <p:grpSpPr>
            <a:xfrm rot="16855205" flipH="1">
              <a:off x="1539919" y="1895833"/>
              <a:ext cx="26752" cy="21511"/>
              <a:chOff x="2263322" y="2383933"/>
              <a:chExt cx="1623415" cy="1341120"/>
            </a:xfrm>
            <a:solidFill>
              <a:schemeClr val="accent5">
                <a:lumMod val="50000"/>
              </a:schemeClr>
            </a:solidFill>
          </p:grpSpPr>
          <p:sp>
            <p:nvSpPr>
              <p:cNvPr id="1407" name="Oval 1406"/>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8" name="Oval 1407"/>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9" name="Oval 1408"/>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0" name="Oval 1409"/>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1" name="Oval 1410"/>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2" name="Oval 1411"/>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3" name="Oval 1412"/>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4" name="Oval 1413"/>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5" name="Oval 1414"/>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6" name="Oval 1415"/>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7" name="Oval 1416"/>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8" name="Oval 1417"/>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9" name="Oval 1418"/>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0" name="Oval 1419"/>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1" name="Oval 1420"/>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2" name="Oval 1421"/>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3" name="Oval 1422"/>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4" name="Oval 1423"/>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5" name="Oval 1424"/>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6" name="Oval 1425"/>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7" name="Oval 1426"/>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8" name="Oval 1427"/>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9" name="Oval 1428"/>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0" name="Oval 1429"/>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1" name="Oval 1430"/>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2" name="Oval 1431"/>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3" name="Oval 1432"/>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4" name="Oval 1433"/>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5" name="Oval 1434"/>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6" name="Oval 1435"/>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7" name="Oval 1436"/>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8" name="Oval 1437"/>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9" name="Oval 1438"/>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0" name="Oval 1439"/>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1" name="Oval 1440"/>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2" name="Oval 1441"/>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3" name="Oval 1442"/>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4" name="Oval 1443"/>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5" name="Oval 1444"/>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6" name="Oval 1445"/>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7" name="Oval 1446"/>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8" name="Oval 1447"/>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9" name="Oval 1448"/>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0" name="Oval 1449"/>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1" name="Oval 1450"/>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2" name="Oval 1451"/>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3" name="Oval 1452"/>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4" name="Oval 1453"/>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17" name="Group 307"/>
            <p:cNvGrpSpPr/>
            <p:nvPr/>
          </p:nvGrpSpPr>
          <p:grpSpPr>
            <a:xfrm rot="16855205" flipH="1">
              <a:off x="1492550" y="1840176"/>
              <a:ext cx="26753" cy="21511"/>
              <a:chOff x="2263322" y="2383933"/>
              <a:chExt cx="1623415" cy="1341120"/>
            </a:xfrm>
            <a:solidFill>
              <a:schemeClr val="accent5">
                <a:lumMod val="50000"/>
              </a:schemeClr>
            </a:solidFill>
          </p:grpSpPr>
          <p:sp>
            <p:nvSpPr>
              <p:cNvPr id="1359" name="Oval 1358"/>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0" name="Oval 1359"/>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1" name="Oval 1360"/>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2" name="Oval 1361"/>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3" name="Oval 1362"/>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4" name="Oval 1363"/>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5" name="Oval 1364"/>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6" name="Oval 1365"/>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7" name="Oval 1366"/>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8" name="Oval 1367"/>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9" name="Oval 1368"/>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0" name="Oval 1369"/>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1" name="Oval 1370"/>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2" name="Oval 1371"/>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3" name="Oval 1372"/>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4" name="Oval 1373"/>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5" name="Oval 1374"/>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6" name="Oval 1375"/>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7" name="Oval 1376"/>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8" name="Oval 1377"/>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9" name="Oval 1378"/>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0" name="Oval 1379"/>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1" name="Oval 1380"/>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2" name="Oval 1381"/>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3" name="Oval 1382"/>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4" name="Oval 1383"/>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5" name="Oval 1384"/>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6" name="Oval 1385"/>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7" name="Oval 1386"/>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8" name="Oval 1387"/>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9" name="Oval 1388"/>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0" name="Oval 1389"/>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1" name="Oval 1390"/>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2" name="Oval 1391"/>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3" name="Oval 1392"/>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4" name="Oval 1393"/>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5" name="Oval 1394"/>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6" name="Oval 1395"/>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7" name="Oval 1396"/>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8" name="Oval 1397"/>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9" name="Oval 1398"/>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0" name="Oval 1399"/>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1" name="Oval 1400"/>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2" name="Oval 1401"/>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3" name="Oval 1402"/>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4" name="Oval 1403"/>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5" name="Oval 1404"/>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6" name="Oval 1405"/>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18" name="Group 356"/>
            <p:cNvGrpSpPr/>
            <p:nvPr/>
          </p:nvGrpSpPr>
          <p:grpSpPr>
            <a:xfrm rot="16855205" flipH="1">
              <a:off x="1510496" y="1622345"/>
              <a:ext cx="26752" cy="21511"/>
              <a:chOff x="2263322" y="2383933"/>
              <a:chExt cx="1623415" cy="1341120"/>
            </a:xfrm>
            <a:solidFill>
              <a:schemeClr val="accent5">
                <a:lumMod val="50000"/>
              </a:schemeClr>
            </a:solidFill>
          </p:grpSpPr>
          <p:sp>
            <p:nvSpPr>
              <p:cNvPr id="1311" name="Oval 1310"/>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2" name="Oval 1311"/>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3" name="Oval 1312"/>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4" name="Oval 1313"/>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5" name="Oval 1314"/>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6" name="Oval 1315"/>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7" name="Oval 1316"/>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8" name="Oval 1317"/>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9" name="Oval 1318"/>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0" name="Oval 1319"/>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1" name="Oval 1320"/>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2" name="Oval 1321"/>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3" name="Oval 1322"/>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4" name="Oval 1323"/>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5" name="Oval 1324"/>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6" name="Oval 1325"/>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7" name="Oval 1326"/>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8" name="Oval 1327"/>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9" name="Oval 1328"/>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0" name="Oval 1329"/>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1" name="Oval 1330"/>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2" name="Oval 1331"/>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3" name="Oval 1332"/>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4" name="Oval 1333"/>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5" name="Oval 1334"/>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6" name="Oval 1335"/>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7" name="Oval 1336"/>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8" name="Oval 1337"/>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9" name="Oval 1338"/>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0" name="Oval 1339"/>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1" name="Oval 1340"/>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2" name="Oval 1341"/>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3" name="Oval 1342"/>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4" name="Oval 1343"/>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5" name="Oval 1344"/>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6" name="Oval 1345"/>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7" name="Oval 1346"/>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8" name="Oval 1347"/>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9" name="Oval 1348"/>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0" name="Oval 1349"/>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1" name="Oval 1350"/>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2" name="Oval 1351"/>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3" name="Oval 1352"/>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4" name="Oval 1353"/>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5" name="Oval 1354"/>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6" name="Oval 1355"/>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7" name="Oval 1356"/>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8" name="Oval 1357"/>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19" name="Group 405"/>
            <p:cNvGrpSpPr/>
            <p:nvPr/>
          </p:nvGrpSpPr>
          <p:grpSpPr>
            <a:xfrm rot="16855205" flipH="1">
              <a:off x="1484461" y="1778030"/>
              <a:ext cx="26752" cy="21511"/>
              <a:chOff x="2263322" y="2383933"/>
              <a:chExt cx="1623415" cy="1341120"/>
            </a:xfrm>
            <a:solidFill>
              <a:schemeClr val="accent5">
                <a:lumMod val="50000"/>
              </a:schemeClr>
            </a:solidFill>
          </p:grpSpPr>
          <p:sp>
            <p:nvSpPr>
              <p:cNvPr id="1263" name="Oval 1262"/>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4" name="Oval 1263"/>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5" name="Oval 1264"/>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6" name="Oval 1265"/>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7" name="Oval 1266"/>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8" name="Oval 1267"/>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9" name="Oval 1268"/>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0" name="Oval 1269"/>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1" name="Oval 1270"/>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2" name="Oval 1271"/>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3" name="Oval 1272"/>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4" name="Oval 1273"/>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5" name="Oval 1274"/>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6" name="Oval 1275"/>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7" name="Oval 1276"/>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8" name="Oval 1277"/>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9" name="Oval 1278"/>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0" name="Oval 1279"/>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1" name="Oval 1280"/>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2" name="Oval 1281"/>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3" name="Oval 1282"/>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4" name="Oval 1283"/>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5" name="Oval 1284"/>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6" name="Oval 1285"/>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7" name="Oval 1286"/>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8" name="Oval 1287"/>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9" name="Oval 1288"/>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0" name="Oval 1289"/>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1" name="Oval 1290"/>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2" name="Oval 1291"/>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3" name="Oval 1292"/>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4" name="Oval 1293"/>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5" name="Oval 1294"/>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6" name="Oval 1295"/>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7" name="Oval 1296"/>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8" name="Oval 1297"/>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9" name="Oval 1298"/>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0" name="Oval 1299"/>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1" name="Oval 1300"/>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2" name="Oval 1301"/>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3" name="Oval 1302"/>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4" name="Oval 1303"/>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5" name="Oval 1304"/>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6" name="Oval 1305"/>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7" name="Oval 1306"/>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8" name="Oval 1307"/>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9" name="Oval 1308"/>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0" name="Oval 1309"/>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20" name="Group 552"/>
            <p:cNvGrpSpPr/>
            <p:nvPr/>
          </p:nvGrpSpPr>
          <p:grpSpPr>
            <a:xfrm rot="16855205" flipH="1">
              <a:off x="1535824" y="1603510"/>
              <a:ext cx="26752" cy="21511"/>
              <a:chOff x="2263322" y="2383933"/>
              <a:chExt cx="1623415" cy="1341120"/>
            </a:xfrm>
            <a:solidFill>
              <a:schemeClr val="accent5">
                <a:lumMod val="50000"/>
              </a:schemeClr>
            </a:solidFill>
          </p:grpSpPr>
          <p:sp>
            <p:nvSpPr>
              <p:cNvPr id="1215" name="Oval 1214"/>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6" name="Oval 1215"/>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7" name="Oval 1216"/>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8" name="Oval 1217"/>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9" name="Oval 1218"/>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0" name="Oval 1219"/>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1" name="Oval 1220"/>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2" name="Oval 1221"/>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3" name="Oval 1222"/>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4" name="Oval 1223"/>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5" name="Oval 1224"/>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6" name="Oval 1225"/>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7" name="Oval 1226"/>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8" name="Oval 1227"/>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9" name="Oval 1228"/>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0" name="Oval 1229"/>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1" name="Oval 1230"/>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2" name="Oval 1231"/>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3" name="Oval 1232"/>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4" name="Oval 1233"/>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5" name="Oval 1234"/>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6" name="Oval 1235"/>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7" name="Oval 1236"/>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8" name="Oval 1237"/>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9" name="Oval 1238"/>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0" name="Oval 1239"/>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1" name="Oval 1240"/>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2" name="Oval 1241"/>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3" name="Oval 1242"/>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4" name="Oval 1243"/>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5" name="Oval 1244"/>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6" name="Oval 1245"/>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7" name="Oval 1246"/>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8" name="Oval 1247"/>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9" name="Oval 1248"/>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0" name="Oval 1249"/>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1" name="Oval 1250"/>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2" name="Oval 1251"/>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3" name="Oval 1252"/>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4" name="Oval 1253"/>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5" name="Oval 1254"/>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6" name="Oval 1255"/>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7" name="Oval 1256"/>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8" name="Oval 1257"/>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9" name="Oval 1258"/>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0" name="Oval 1259"/>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1" name="Oval 1260"/>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2" name="Oval 1261"/>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21" name="Group 601"/>
            <p:cNvGrpSpPr/>
            <p:nvPr/>
          </p:nvGrpSpPr>
          <p:grpSpPr>
            <a:xfrm rot="16855205" flipH="1">
              <a:off x="1500639" y="1902323"/>
              <a:ext cx="26752" cy="21511"/>
              <a:chOff x="2263322" y="2383933"/>
              <a:chExt cx="1623415" cy="1341120"/>
            </a:xfrm>
            <a:solidFill>
              <a:schemeClr val="accent5">
                <a:lumMod val="50000"/>
              </a:schemeClr>
            </a:solidFill>
          </p:grpSpPr>
          <p:sp>
            <p:nvSpPr>
              <p:cNvPr id="1167" name="Oval 1166"/>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8" name="Oval 1167"/>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9" name="Oval 1168"/>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0" name="Oval 1169"/>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1" name="Oval 1170"/>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2" name="Oval 1171"/>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3" name="Oval 1172"/>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4" name="Oval 1173"/>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5" name="Oval 1174"/>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6" name="Oval 1175"/>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7" name="Oval 1176"/>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8" name="Oval 1177"/>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9" name="Oval 1178"/>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0" name="Oval 1179"/>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1" name="Oval 1180"/>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2" name="Oval 1181"/>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3" name="Oval 1182"/>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4" name="Oval 1183"/>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5" name="Oval 1184"/>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6" name="Oval 1185"/>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7" name="Oval 1186"/>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8" name="Oval 1187"/>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9" name="Oval 1188"/>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0" name="Oval 1189"/>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1" name="Oval 1190"/>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2" name="Oval 1191"/>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3" name="Oval 1192"/>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4" name="Oval 1193"/>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5" name="Oval 1194"/>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6" name="Oval 1195"/>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7" name="Oval 1196"/>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8" name="Oval 1197"/>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9" name="Oval 1198"/>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0" name="Oval 1199"/>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1" name="Oval 1200"/>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2" name="Oval 1201"/>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3" name="Oval 1202"/>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4" name="Oval 1203"/>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5" name="Oval 1204"/>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6" name="Oval 1205"/>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7" name="Oval 1206"/>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8" name="Oval 1207"/>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9" name="Oval 1208"/>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0" name="Oval 1209"/>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1" name="Oval 1210"/>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2" name="Oval 1211"/>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3" name="Oval 1212"/>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4" name="Oval 1213"/>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22" name="Group 650"/>
            <p:cNvGrpSpPr/>
            <p:nvPr/>
          </p:nvGrpSpPr>
          <p:grpSpPr>
            <a:xfrm rot="16855205" flipH="1">
              <a:off x="1535116" y="1740360"/>
              <a:ext cx="26752" cy="21511"/>
              <a:chOff x="2263322" y="2383933"/>
              <a:chExt cx="1623415" cy="1341120"/>
            </a:xfrm>
            <a:solidFill>
              <a:schemeClr val="accent5">
                <a:lumMod val="50000"/>
              </a:schemeClr>
            </a:solidFill>
          </p:grpSpPr>
          <p:sp>
            <p:nvSpPr>
              <p:cNvPr id="1119" name="Oval 1118"/>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0" name="Oval 1119"/>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1" name="Oval 1120"/>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2" name="Oval 1121"/>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3" name="Oval 1122"/>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4" name="Oval 1123"/>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5" name="Oval 1124"/>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6" name="Oval 1125"/>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7" name="Oval 1126"/>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8" name="Oval 1127"/>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9" name="Oval 1128"/>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0" name="Oval 1129"/>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1" name="Oval 1130"/>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2" name="Oval 1131"/>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3" name="Oval 1132"/>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4" name="Oval 1133"/>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5" name="Oval 1134"/>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6" name="Oval 1135"/>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7" name="Oval 1136"/>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8" name="Oval 1137"/>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9" name="Oval 1138"/>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0" name="Oval 1139"/>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1" name="Oval 1140"/>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2" name="Oval 1141"/>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3" name="Oval 1142"/>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4" name="Oval 1143"/>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5" name="Oval 1144"/>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6" name="Oval 1145"/>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7" name="Oval 1146"/>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8" name="Oval 1147"/>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9" name="Oval 1148"/>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0" name="Oval 1149"/>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1" name="Oval 1150"/>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2" name="Oval 1151"/>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3" name="Oval 1152"/>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4" name="Oval 1153"/>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5" name="Oval 1154"/>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6" name="Oval 1155"/>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7" name="Oval 1156"/>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8" name="Oval 1157"/>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9" name="Oval 1158"/>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0" name="Oval 1159"/>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1" name="Oval 1160"/>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2" name="Oval 1161"/>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3" name="Oval 1162"/>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4" name="Oval 1163"/>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5" name="Oval 1164"/>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6" name="Oval 1165"/>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23" name="Group 3251"/>
            <p:cNvGrpSpPr/>
            <p:nvPr/>
          </p:nvGrpSpPr>
          <p:grpSpPr>
            <a:xfrm rot="16855205" flipH="1">
              <a:off x="1514322" y="1786118"/>
              <a:ext cx="26752" cy="21511"/>
              <a:chOff x="2263322" y="2383933"/>
              <a:chExt cx="1623415" cy="1341120"/>
            </a:xfrm>
            <a:solidFill>
              <a:schemeClr val="accent5">
                <a:lumMod val="50000"/>
              </a:schemeClr>
            </a:solidFill>
          </p:grpSpPr>
          <p:sp>
            <p:nvSpPr>
              <p:cNvPr id="1071" name="Oval 1070"/>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2" name="Oval 1071"/>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3" name="Oval 1072"/>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4" name="Oval 1073"/>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5" name="Oval 1074"/>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6" name="Oval 1075"/>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7" name="Oval 1076"/>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8" name="Oval 1077"/>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9" name="Oval 1078"/>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0" name="Oval 1079"/>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1" name="Oval 1080"/>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2" name="Oval 1081"/>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3" name="Oval 1082"/>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4" name="Oval 1083"/>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5" name="Oval 1084"/>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6" name="Oval 1085"/>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7" name="Oval 1086"/>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8" name="Oval 1087"/>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9" name="Oval 1088"/>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0" name="Oval 1089"/>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1" name="Oval 1090"/>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2" name="Oval 1091"/>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3" name="Oval 1092"/>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4" name="Oval 1093"/>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5" name="Oval 1094"/>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6" name="Oval 1095"/>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7" name="Oval 1096"/>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8" name="Oval 1097"/>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9" name="Oval 1098"/>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0" name="Oval 1099"/>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1" name="Oval 1100"/>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2" name="Oval 1101"/>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3" name="Oval 1102"/>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4" name="Oval 1103"/>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5" name="Oval 1104"/>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6" name="Oval 1105"/>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7" name="Oval 1106"/>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8" name="Oval 1107"/>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9" name="Oval 1108"/>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0" name="Oval 1109"/>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1" name="Oval 1110"/>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2" name="Oval 1111"/>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3" name="Oval 1112"/>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4" name="Oval 1113"/>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5" name="Oval 1114"/>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6" name="Oval 1115"/>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7" name="Oval 1116"/>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8" name="Oval 1117"/>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24" name="Group 3300"/>
            <p:cNvGrpSpPr/>
            <p:nvPr/>
          </p:nvGrpSpPr>
          <p:grpSpPr>
            <a:xfrm rot="16855205" flipH="1">
              <a:off x="1528898" y="1858587"/>
              <a:ext cx="26752" cy="21511"/>
              <a:chOff x="2263322" y="2383933"/>
              <a:chExt cx="1623415" cy="1341120"/>
            </a:xfrm>
            <a:solidFill>
              <a:schemeClr val="accent5">
                <a:lumMod val="50000"/>
              </a:schemeClr>
            </a:solidFill>
          </p:grpSpPr>
          <p:sp>
            <p:nvSpPr>
              <p:cNvPr id="1023" name="Oval 1022"/>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4" name="Oval 1023"/>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5" name="Oval 1024"/>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6" name="Oval 1025"/>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7" name="Oval 1026"/>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8" name="Oval 1027"/>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9" name="Oval 1028"/>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0" name="Oval 1029"/>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1" name="Oval 1030"/>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2" name="Oval 1031"/>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3" name="Oval 1032"/>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4" name="Oval 1033"/>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5" name="Oval 1034"/>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6" name="Oval 1035"/>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7" name="Oval 1036"/>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8" name="Oval 1037"/>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9" name="Oval 1038"/>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0" name="Oval 1039"/>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1" name="Oval 1040"/>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2" name="Oval 1041"/>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3" name="Oval 1042"/>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4" name="Oval 1043"/>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5" name="Oval 1044"/>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6" name="Oval 1045"/>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7" name="Oval 1046"/>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8" name="Oval 1047"/>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9" name="Oval 1048"/>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0" name="Oval 1049"/>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1" name="Oval 1050"/>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2" name="Oval 1051"/>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3" name="Oval 1052"/>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4" name="Oval 1053"/>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5" name="Oval 1054"/>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6" name="Oval 1055"/>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7" name="Oval 1056"/>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8" name="Oval 1057"/>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9" name="Oval 1058"/>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0" name="Oval 1059"/>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1" name="Oval 1060"/>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2" name="Oval 1061"/>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3" name="Oval 1062"/>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4" name="Oval 1063"/>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5" name="Oval 1064"/>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6" name="Oval 1065"/>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7" name="Oval 1066"/>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8" name="Oval 1067"/>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9" name="Oval 1068"/>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0" name="Oval 1069"/>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25" name="Group 3349"/>
            <p:cNvGrpSpPr/>
            <p:nvPr/>
          </p:nvGrpSpPr>
          <p:grpSpPr>
            <a:xfrm rot="16855205" flipH="1">
              <a:off x="1479221" y="1887956"/>
              <a:ext cx="26752" cy="21511"/>
              <a:chOff x="2263322" y="2383933"/>
              <a:chExt cx="1623415" cy="1341120"/>
            </a:xfrm>
            <a:solidFill>
              <a:schemeClr val="accent5">
                <a:lumMod val="50000"/>
              </a:schemeClr>
            </a:solidFill>
          </p:grpSpPr>
          <p:sp>
            <p:nvSpPr>
              <p:cNvPr id="975" name="Oval 974"/>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6" name="Oval 975"/>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7" name="Oval 976"/>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8" name="Oval 977"/>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9" name="Oval 978"/>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0" name="Oval 979"/>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1" name="Oval 980"/>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2" name="Oval 981"/>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3" name="Oval 982"/>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4" name="Oval 983"/>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5" name="Oval 984"/>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6" name="Oval 985"/>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7" name="Oval 986"/>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8" name="Oval 987"/>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9" name="Oval 988"/>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0" name="Oval 989"/>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1" name="Oval 990"/>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2" name="Oval 991"/>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3" name="Oval 992"/>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4" name="Oval 993"/>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5" name="Oval 994"/>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6" name="Oval 995"/>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7" name="Oval 996"/>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8" name="Oval 997"/>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9" name="Oval 998"/>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0" name="Oval 999"/>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1" name="Oval 1000"/>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2" name="Oval 1001"/>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3" name="Oval 1002"/>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4" name="Oval 1003"/>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5" name="Oval 1004"/>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6" name="Oval 1005"/>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7" name="Oval 1006"/>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8" name="Oval 1007"/>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9" name="Oval 1008"/>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0" name="Oval 1009"/>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1" name="Oval 1010"/>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2" name="Oval 1011"/>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3" name="Oval 1012"/>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4" name="Oval 1013"/>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5" name="Oval 1014"/>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6" name="Oval 1015"/>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7" name="Oval 1016"/>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8" name="Oval 1017"/>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9" name="Oval 1018"/>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0" name="Oval 1019"/>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1" name="Oval 1020"/>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2" name="Oval 1021"/>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26" name="Group 3398"/>
            <p:cNvGrpSpPr/>
            <p:nvPr/>
          </p:nvGrpSpPr>
          <p:grpSpPr>
            <a:xfrm rot="16855205" flipH="1">
              <a:off x="1528982" y="1661613"/>
              <a:ext cx="26752" cy="21511"/>
              <a:chOff x="2263322" y="2383933"/>
              <a:chExt cx="1623415" cy="1341120"/>
            </a:xfrm>
            <a:solidFill>
              <a:schemeClr val="accent5">
                <a:lumMod val="50000"/>
              </a:schemeClr>
            </a:solidFill>
          </p:grpSpPr>
          <p:sp>
            <p:nvSpPr>
              <p:cNvPr id="927" name="Oval 926"/>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8" name="Oval 927"/>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9" name="Oval 928"/>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0" name="Oval 929"/>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1" name="Oval 930"/>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2" name="Oval 931"/>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3" name="Oval 932"/>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4" name="Oval 933"/>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5" name="Oval 934"/>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6" name="Oval 935"/>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7" name="Oval 936"/>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8" name="Oval 937"/>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9" name="Oval 938"/>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0" name="Oval 939"/>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1" name="Oval 940"/>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2" name="Oval 941"/>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3" name="Oval 942"/>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4" name="Oval 943"/>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5" name="Oval 944"/>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6" name="Oval 945"/>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7" name="Oval 946"/>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8" name="Oval 947"/>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9" name="Oval 948"/>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0" name="Oval 949"/>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1" name="Oval 950"/>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2" name="Oval 951"/>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3" name="Oval 952"/>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4" name="Oval 953"/>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5" name="Oval 954"/>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6" name="Oval 955"/>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7" name="Oval 956"/>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8" name="Oval 957"/>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9" name="Oval 958"/>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0" name="Oval 959"/>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1" name="Oval 960"/>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2" name="Oval 961"/>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3" name="Oval 962"/>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4" name="Oval 963"/>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5" name="Oval 964"/>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6" name="Oval 965"/>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7" name="Oval 966"/>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8" name="Oval 967"/>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9" name="Oval 968"/>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0" name="Oval 969"/>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1" name="Oval 970"/>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2" name="Oval 971"/>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3" name="Oval 972"/>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4" name="Oval 973"/>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91" name="Group 503"/>
            <p:cNvGrpSpPr/>
            <p:nvPr/>
          </p:nvGrpSpPr>
          <p:grpSpPr>
            <a:xfrm rot="16855205" flipH="1">
              <a:off x="1471706" y="1920012"/>
              <a:ext cx="26752" cy="21511"/>
              <a:chOff x="2263322" y="2383933"/>
              <a:chExt cx="1623415" cy="1341120"/>
            </a:xfrm>
            <a:solidFill>
              <a:schemeClr val="accent5">
                <a:lumMod val="50000"/>
              </a:schemeClr>
            </a:solidFill>
          </p:grpSpPr>
          <p:sp>
            <p:nvSpPr>
              <p:cNvPr id="1792" name="Oval 1791"/>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3" name="Oval 1792"/>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4" name="Oval 1793"/>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5" name="Oval 1794"/>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6" name="Oval 1795"/>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7" name="Oval 1796"/>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8" name="Oval 1797"/>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9" name="Oval 1798"/>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0" name="Oval 1799"/>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1" name="Oval 1800"/>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2" name="Oval 1801"/>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3" name="Oval 1802"/>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4" name="Oval 1803"/>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5" name="Oval 1804"/>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6" name="Oval 1805"/>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7" name="Oval 1806"/>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8" name="Oval 1807"/>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9" name="Oval 1808"/>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0" name="Oval 1809"/>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1" name="Oval 1810"/>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2" name="Oval 1811"/>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3" name="Oval 1812"/>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4" name="Oval 1813"/>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5" name="Oval 1814"/>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6" name="Oval 1815"/>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7" name="Oval 1816"/>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8" name="Oval 1817"/>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9" name="Oval 1818"/>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0" name="Oval 1819"/>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1" name="Oval 1820"/>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2" name="Oval 1821"/>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3" name="Oval 1822"/>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4" name="Oval 1823"/>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5" name="Oval 1824"/>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6" name="Oval 1825"/>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7" name="Oval 1826"/>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8" name="Oval 1827"/>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9" name="Oval 1828"/>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0" name="Oval 1829"/>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1" name="Oval 1830"/>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2" name="Oval 1831"/>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3" name="Oval 1832"/>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4" name="Oval 1833"/>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5" name="Oval 1834"/>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6" name="Oval 1835"/>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7" name="Oval 1836"/>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8" name="Oval 1837"/>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9" name="Oval 1838"/>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840" name="Group 454"/>
            <p:cNvGrpSpPr/>
            <p:nvPr/>
          </p:nvGrpSpPr>
          <p:grpSpPr>
            <a:xfrm rot="16855205" flipH="1">
              <a:off x="1516664" y="1538197"/>
              <a:ext cx="26752" cy="21511"/>
              <a:chOff x="2263322" y="2383933"/>
              <a:chExt cx="1623415" cy="1341120"/>
            </a:xfrm>
            <a:solidFill>
              <a:schemeClr val="accent5">
                <a:lumMod val="50000"/>
              </a:schemeClr>
            </a:solidFill>
          </p:grpSpPr>
          <p:sp>
            <p:nvSpPr>
              <p:cNvPr id="1841" name="Oval 1840"/>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2" name="Oval 1841"/>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3" name="Oval 1842"/>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4" name="Oval 1843"/>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5" name="Oval 1844"/>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6" name="Oval 1845"/>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7" name="Oval 1846"/>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8" name="Oval 1847"/>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9" name="Oval 1848"/>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0" name="Oval 1849"/>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1" name="Oval 1850"/>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2" name="Oval 1851"/>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3" name="Oval 1852"/>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4" name="Oval 1853"/>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5" name="Oval 1854"/>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6" name="Oval 1855"/>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7" name="Oval 1856"/>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8" name="Oval 1857"/>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9" name="Oval 1858"/>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0" name="Oval 1859"/>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1" name="Oval 1860"/>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2" name="Oval 1861"/>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3" name="Oval 1862"/>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4" name="Oval 1863"/>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5" name="Oval 1864"/>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6" name="Oval 1865"/>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7" name="Oval 1866"/>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8" name="Oval 1867"/>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9" name="Oval 1868"/>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0" name="Oval 1869"/>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1" name="Oval 1870"/>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2" name="Oval 1871"/>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3" name="Oval 1872"/>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4" name="Oval 1873"/>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5" name="Oval 1874"/>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6" name="Oval 1875"/>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7" name="Oval 1876"/>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8" name="Oval 1877"/>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9" name="Oval 1878"/>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0" name="Oval 1879"/>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1" name="Oval 1880"/>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2" name="Oval 1881"/>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3" name="Oval 1882"/>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4" name="Oval 1883"/>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5" name="Oval 1884"/>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6" name="Oval 1885"/>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7" name="Oval 1886"/>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8" name="Oval 1887"/>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889" name="Group 62"/>
            <p:cNvGrpSpPr/>
            <p:nvPr/>
          </p:nvGrpSpPr>
          <p:grpSpPr>
            <a:xfrm rot="16855205" flipH="1">
              <a:off x="1522091" y="1753794"/>
              <a:ext cx="26752" cy="21511"/>
              <a:chOff x="2263322" y="2383933"/>
              <a:chExt cx="1623415" cy="1341120"/>
            </a:xfrm>
            <a:solidFill>
              <a:schemeClr val="accent5">
                <a:lumMod val="50000"/>
              </a:schemeClr>
            </a:solidFill>
          </p:grpSpPr>
          <p:sp>
            <p:nvSpPr>
              <p:cNvPr id="1890" name="Oval 1889"/>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1" name="Oval 1890"/>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2" name="Oval 1891"/>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3" name="Oval 189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4" name="Oval 1893"/>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5" name="Oval 1894"/>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6" name="Oval 1895"/>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7" name="Oval 1896"/>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8" name="Oval 1897"/>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9" name="Oval 1898"/>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0" name="Oval 1899"/>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1" name="Oval 1900"/>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2" name="Oval 1901"/>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3" name="Oval 1902"/>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4" name="Oval 1903"/>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5" name="Oval 1904"/>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6" name="Oval 1905"/>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7" name="Oval 1906"/>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8" name="Oval 1907"/>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9" name="Oval 1908"/>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0" name="Oval 1909"/>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1" name="Oval 1910"/>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2" name="Oval 1911"/>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3" name="Oval 1912"/>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4" name="Oval 1913"/>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5" name="Oval 1914"/>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6" name="Oval 1915"/>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7" name="Oval 1916"/>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8" name="Oval 1917"/>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9" name="Oval 1918"/>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0" name="Oval 1919"/>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1" name="Oval 1920"/>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2" name="Oval 9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3" name="Oval 9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4" name="Oval 9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5" name="Oval 9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6" name="Oval 9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7" name="Oval 10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8" name="Oval 10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9" name="Oval 10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0" name="Oval 10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1" name="Oval 10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2" name="Oval 10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3" name="Oval 10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4" name="Oval 10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5" name="Oval 10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6" name="Oval 10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7" name="Oval 11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938" name="Group 8"/>
            <p:cNvGrpSpPr/>
            <p:nvPr/>
          </p:nvGrpSpPr>
          <p:grpSpPr>
            <a:xfrm rot="16855205" flipH="1">
              <a:off x="1545079" y="1558561"/>
              <a:ext cx="26752" cy="21511"/>
              <a:chOff x="2263322" y="2383933"/>
              <a:chExt cx="1623415" cy="1341120"/>
            </a:xfrm>
            <a:solidFill>
              <a:schemeClr val="accent5">
                <a:lumMod val="50000"/>
              </a:schemeClr>
            </a:solidFill>
          </p:grpSpPr>
          <p:sp>
            <p:nvSpPr>
              <p:cNvPr id="1939" name="Oval 9"/>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0" name="Oval 10"/>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1" name="Oval 11"/>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2" name="Oval 1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3" name="Oval 13"/>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4" name="Oval 14"/>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5" name="Oval 15"/>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6" name="Oval 16"/>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7" name="Oval 17"/>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8" name="Oval 18"/>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9" name="Oval 19"/>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0" name="Oval 20"/>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1" name="Oval 21"/>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2" name="Oval 22"/>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3" name="Oval 23"/>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4" name="Oval 24"/>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5" name="Oval 25"/>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6" name="Oval 26"/>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7" name="Oval 27"/>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8" name="Oval 28"/>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9" name="Oval 29"/>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0" name="Oval 30"/>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1" name="Oval 1960"/>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2" name="Oval 1961"/>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3" name="Oval 1962"/>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4" name="Oval 1963"/>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5" name="Oval 1964"/>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6" name="Oval 1965"/>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7" name="Oval 1966"/>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8" name="Oval 1967"/>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9" name="Oval 1968"/>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0" name="Oval 1969"/>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1" name="Oval 1970"/>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2" name="Oval 1971"/>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3" name="Oval 1972"/>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4" name="Oval 1973"/>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5" name="Oval 1974"/>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6" name="Oval 1975"/>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7" name="Oval 1976"/>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8" name="Oval 1977"/>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9" name="Oval 1978"/>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0" name="Oval 1979"/>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1" name="Oval 1980"/>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2" name="Oval 1981"/>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3" name="Oval 1982"/>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4" name="Oval 1983"/>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5" name="Oval 1984"/>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6" name="Oval 1985"/>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987" name="Group 111"/>
            <p:cNvGrpSpPr/>
            <p:nvPr/>
          </p:nvGrpSpPr>
          <p:grpSpPr>
            <a:xfrm rot="16855205" flipH="1">
              <a:off x="1484142" y="1683559"/>
              <a:ext cx="26752" cy="21511"/>
              <a:chOff x="2263322" y="2383933"/>
              <a:chExt cx="1623415" cy="1341120"/>
            </a:xfrm>
            <a:solidFill>
              <a:schemeClr val="accent5">
                <a:lumMod val="50000"/>
              </a:schemeClr>
            </a:solidFill>
          </p:grpSpPr>
          <p:sp>
            <p:nvSpPr>
              <p:cNvPr id="1988" name="Oval 1987"/>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9" name="Oval 1988"/>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0" name="Oval 1989"/>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1" name="Oval 1990"/>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2" name="Oval 1991"/>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3" name="Oval 1992"/>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4" name="Oval 1993"/>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5" name="Oval 1994"/>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6" name="Oval 1995"/>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7" name="Oval 1996"/>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8" name="Oval 1997"/>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9" name="Oval 1998"/>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0" name="Oval 1999"/>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1" name="Oval 2000"/>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2" name="Oval 2001"/>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3" name="Oval 2002"/>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4" name="Oval 2003"/>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5" name="Oval 2004"/>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6" name="Oval 2005"/>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7" name="Oval 2006"/>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8" name="Oval 2007"/>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9" name="Oval 2008"/>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0" name="Oval 2009"/>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1" name="Oval 2010"/>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2" name="Oval 2011"/>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3" name="Oval 2012"/>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4" name="Oval 2013"/>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5" name="Oval 2014"/>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6" name="Oval 2015"/>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7" name="Oval 2016"/>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8" name="Oval 2017"/>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9" name="Oval 2018"/>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0" name="Oval 2019"/>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1" name="Oval 2020"/>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2" name="Oval 2021"/>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3" name="Oval 2022"/>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4" name="Oval 2023"/>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5" name="Oval 2024"/>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6" name="Oval 2025"/>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7" name="Oval 2026"/>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8" name="Oval 2027"/>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9" name="Oval 2028"/>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0" name="Oval 2029"/>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1" name="Oval 2030"/>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2" name="Oval 2031"/>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3" name="Oval 2032"/>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4" name="Oval 2033"/>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5" name="Oval 2034"/>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036" name="Group 160"/>
            <p:cNvGrpSpPr/>
            <p:nvPr/>
          </p:nvGrpSpPr>
          <p:grpSpPr>
            <a:xfrm rot="16855205" flipH="1">
              <a:off x="1539329" y="1672812"/>
              <a:ext cx="26752" cy="21511"/>
              <a:chOff x="2263322" y="2383933"/>
              <a:chExt cx="1623415" cy="1341120"/>
            </a:xfrm>
            <a:solidFill>
              <a:schemeClr val="accent5">
                <a:lumMod val="50000"/>
              </a:schemeClr>
            </a:solidFill>
          </p:grpSpPr>
          <p:sp>
            <p:nvSpPr>
              <p:cNvPr id="2037" name="Oval 2036"/>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8" name="Oval 2037"/>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9" name="Oval 2038"/>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0" name="Oval 2039"/>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1" name="Oval 2040"/>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2" name="Oval 2041"/>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3" name="Oval 2042"/>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4" name="Oval 2043"/>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5" name="Oval 2044"/>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6" name="Oval 2045"/>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7" name="Oval 2046"/>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8" name="Oval 2047"/>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9" name="Oval 2048"/>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0" name="Oval 2049"/>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1" name="Oval 2050"/>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2" name="Oval 2051"/>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3" name="Oval 2052"/>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4" name="Oval 2053"/>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5" name="Oval 2054"/>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6" name="Oval 2055"/>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7" name="Oval 2056"/>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8" name="Oval 2057"/>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9" name="Oval 2058"/>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0" name="Oval 2059"/>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1" name="Oval 2060"/>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2" name="Oval 2061"/>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3" name="Oval 2062"/>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4" name="Oval 2063"/>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5" name="Oval 2064"/>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6" name="Oval 2065"/>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7" name="Oval 2066"/>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8" name="Oval 2067"/>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9" name="Oval 2068"/>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0" name="Oval 2069"/>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1" name="Oval 2070"/>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2" name="Oval 2071"/>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3" name="Oval 2072"/>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4" name="Oval 2073"/>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5" name="Oval 2074"/>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6" name="Oval 2075"/>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7" name="Oval 2076"/>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8" name="Oval 2077"/>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9" name="Oval 2078"/>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0" name="Oval 2079"/>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1" name="Oval 2080"/>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2" name="Oval 2081"/>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3" name="Oval 2082"/>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4" name="Oval 2083"/>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085" name="Group 209"/>
            <p:cNvGrpSpPr/>
            <p:nvPr/>
          </p:nvGrpSpPr>
          <p:grpSpPr>
            <a:xfrm rot="16855205" flipH="1">
              <a:off x="1523692" y="1805618"/>
              <a:ext cx="26752" cy="21511"/>
              <a:chOff x="2263322" y="2383933"/>
              <a:chExt cx="1623415" cy="1341120"/>
            </a:xfrm>
            <a:solidFill>
              <a:schemeClr val="accent5">
                <a:lumMod val="50000"/>
              </a:schemeClr>
            </a:solidFill>
          </p:grpSpPr>
          <p:sp>
            <p:nvSpPr>
              <p:cNvPr id="2086" name="Oval 2085"/>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7" name="Oval 2086"/>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8" name="Oval 2087"/>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9" name="Oval 2088"/>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0" name="Oval 2089"/>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1" name="Oval 2090"/>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2" name="Oval 2091"/>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3" name="Oval 2092"/>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4" name="Oval 2093"/>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5" name="Oval 2094"/>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6" name="Oval 2095"/>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7" name="Oval 2096"/>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8" name="Oval 2097"/>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9" name="Oval 2098"/>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0" name="Oval 2099"/>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1" name="Oval 2100"/>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2" name="Oval 2101"/>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3" name="Oval 2102"/>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4" name="Oval 2103"/>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5" name="Oval 2104"/>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6" name="Oval 2105"/>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7" name="Oval 2106"/>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8" name="Oval 2107"/>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9" name="Oval 2108"/>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0" name="Oval 2109"/>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1" name="Oval 2110"/>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2" name="Oval 2111"/>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3" name="Oval 2112"/>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4" name="Oval 2113"/>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5" name="Oval 2114"/>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6" name="Oval 2115"/>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7" name="Oval 2116"/>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8" name="Oval 2117"/>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9" name="Oval 2118"/>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0" name="Oval 2119"/>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1" name="Oval 2120"/>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2" name="Oval 2121"/>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3" name="Oval 2122"/>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4" name="Oval 2123"/>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5" name="Oval 2124"/>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6" name="Oval 2125"/>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7" name="Oval 2126"/>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8" name="Oval 2127"/>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9" name="Oval 2128"/>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0" name="Oval 2129"/>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1" name="Oval 2130"/>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2" name="Oval 2131"/>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3" name="Oval 2132"/>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134" name="Group 258"/>
            <p:cNvGrpSpPr/>
            <p:nvPr/>
          </p:nvGrpSpPr>
          <p:grpSpPr>
            <a:xfrm rot="16855205" flipH="1">
              <a:off x="1515873" y="1872021"/>
              <a:ext cx="26752" cy="21511"/>
              <a:chOff x="2263322" y="2383933"/>
              <a:chExt cx="1623415" cy="1341120"/>
            </a:xfrm>
            <a:solidFill>
              <a:schemeClr val="accent5">
                <a:lumMod val="50000"/>
              </a:schemeClr>
            </a:solidFill>
          </p:grpSpPr>
          <p:sp>
            <p:nvSpPr>
              <p:cNvPr id="2135" name="Oval 2134"/>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6" name="Oval 2135"/>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7" name="Oval 2136"/>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8" name="Oval 2137"/>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9" name="Oval 2138"/>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0" name="Oval 2139"/>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1" name="Oval 2140"/>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2" name="Oval 2141"/>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3" name="Oval 2142"/>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4" name="Oval 2143"/>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5" name="Oval 2144"/>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6" name="Oval 2145"/>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7" name="Oval 2146"/>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8" name="Oval 2147"/>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9" name="Oval 2148"/>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0" name="Oval 2149"/>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1" name="Oval 2150"/>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2" name="Oval 2151"/>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3" name="Oval 2152"/>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4" name="Oval 2153"/>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5" name="Oval 2154"/>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6" name="Oval 2155"/>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7" name="Oval 2156"/>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8" name="Oval 2157"/>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9" name="Oval 2158"/>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0" name="Oval 2159"/>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1" name="Oval 2160"/>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2" name="Oval 2161"/>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3" name="Oval 2162"/>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4" name="Oval 2163"/>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5" name="Oval 2164"/>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6" name="Oval 2165"/>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7" name="Oval 2166"/>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8" name="Oval 2167"/>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9" name="Oval 2168"/>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0" name="Oval 2169"/>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1" name="Oval 2170"/>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2" name="Oval 2171"/>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3" name="Oval 2172"/>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4" name="Oval 2173"/>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5" name="Oval 2174"/>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6" name="Oval 2175"/>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7" name="Oval 2176"/>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8" name="Oval 2177"/>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9" name="Oval 2178"/>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0" name="Oval 2179"/>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1" name="Oval 2180"/>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2" name="Oval 2181"/>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183" name="Group 307"/>
            <p:cNvGrpSpPr/>
            <p:nvPr/>
          </p:nvGrpSpPr>
          <p:grpSpPr>
            <a:xfrm rot="16855205" flipH="1">
              <a:off x="1468504" y="1816364"/>
              <a:ext cx="26753" cy="21511"/>
              <a:chOff x="2263322" y="2383933"/>
              <a:chExt cx="1623415" cy="1341120"/>
            </a:xfrm>
            <a:solidFill>
              <a:schemeClr val="accent5">
                <a:lumMod val="50000"/>
              </a:schemeClr>
            </a:solidFill>
          </p:grpSpPr>
          <p:sp>
            <p:nvSpPr>
              <p:cNvPr id="2184" name="Oval 2183"/>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5" name="Oval 2184"/>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6" name="Oval 2185"/>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7" name="Oval 2186"/>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8" name="Oval 2187"/>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9" name="Oval 2188"/>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0" name="Oval 2189"/>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1" name="Oval 2190"/>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2" name="Oval 2191"/>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3" name="Oval 2192"/>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4" name="Oval 2193"/>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5" name="Oval 2194"/>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6" name="Oval 2195"/>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7" name="Oval 2196"/>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8" name="Oval 2197"/>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9" name="Oval 2198"/>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0" name="Oval 2199"/>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1" name="Oval 2200"/>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2" name="Oval 2201"/>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3" name="Oval 2202"/>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4" name="Oval 2203"/>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5" name="Oval 2204"/>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6" name="Oval 2205"/>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7" name="Oval 2206"/>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8" name="Oval 2207"/>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9" name="Oval 2208"/>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0" name="Oval 2209"/>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1" name="Oval 2210"/>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2" name="Oval 2211"/>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3" name="Oval 2212"/>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4" name="Oval 2213"/>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5" name="Oval 2214"/>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6" name="Oval 221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7" name="Oval 221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8" name="Oval 221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9" name="Oval 221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0" name="Oval 221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1" name="Oval 222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2" name="Oval 222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3" name="Oval 222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4" name="Oval 222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5" name="Oval 222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6" name="Oval 222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7" name="Oval 222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8" name="Oval 222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9" name="Oval 222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0" name="Oval 222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1" name="Oval 223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232" name="Group 356"/>
            <p:cNvGrpSpPr/>
            <p:nvPr/>
          </p:nvGrpSpPr>
          <p:grpSpPr>
            <a:xfrm rot="16855205" flipH="1">
              <a:off x="1486450" y="1598533"/>
              <a:ext cx="26752" cy="21511"/>
              <a:chOff x="2263322" y="2383933"/>
              <a:chExt cx="1623415" cy="1341120"/>
            </a:xfrm>
            <a:solidFill>
              <a:schemeClr val="accent5">
                <a:lumMod val="50000"/>
              </a:schemeClr>
            </a:solidFill>
          </p:grpSpPr>
          <p:sp>
            <p:nvSpPr>
              <p:cNvPr id="2233" name="Oval 2232"/>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4" name="Oval 2233"/>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5" name="Oval 2234"/>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6" name="Oval 2235"/>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7" name="Oval 2236"/>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8" name="Oval 2237"/>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9" name="Oval 2238"/>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0" name="Oval 2239"/>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1" name="Oval 2240"/>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2" name="Oval 2241"/>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3" name="Oval 2242"/>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4" name="Oval 2243"/>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5" name="Oval 2244"/>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6" name="Oval 2245"/>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7" name="Oval 2246"/>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8" name="Oval 2247"/>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9" name="Oval 2248"/>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0" name="Oval 2249"/>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1" name="Oval 2250"/>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2" name="Oval 2251"/>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3" name="Oval 2252"/>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4" name="Oval 2253"/>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5" name="Oval 2254"/>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6" name="Oval 2255"/>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7" name="Oval 2256"/>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8" name="Oval 2257"/>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9" name="Oval 2258"/>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0" name="Oval 2259"/>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1" name="Oval 2260"/>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2" name="Oval 2261"/>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3" name="Oval 2262"/>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4" name="Oval 2263"/>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5" name="Oval 2264"/>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6" name="Oval 2265"/>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7" name="Oval 2266"/>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8" name="Oval 2267"/>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9" name="Oval 2268"/>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0" name="Oval 2269"/>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1" name="Oval 2270"/>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2" name="Oval 2271"/>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3" name="Oval 2272"/>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4" name="Oval 2273"/>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5" name="Oval 2274"/>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6" name="Oval 2275"/>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7" name="Oval 2276"/>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8" name="Oval 2277"/>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9" name="Oval 2278"/>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0" name="Oval 2279"/>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281" name="Group 405"/>
            <p:cNvGrpSpPr/>
            <p:nvPr/>
          </p:nvGrpSpPr>
          <p:grpSpPr>
            <a:xfrm rot="16855205" flipH="1">
              <a:off x="1460415" y="1754218"/>
              <a:ext cx="26752" cy="21511"/>
              <a:chOff x="2263322" y="2383933"/>
              <a:chExt cx="1623415" cy="1341120"/>
            </a:xfrm>
            <a:solidFill>
              <a:schemeClr val="accent5">
                <a:lumMod val="50000"/>
              </a:schemeClr>
            </a:solidFill>
          </p:grpSpPr>
          <p:sp>
            <p:nvSpPr>
              <p:cNvPr id="2282" name="Oval 2281"/>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3" name="Oval 2282"/>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4" name="Oval 2283"/>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5" name="Oval 2284"/>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6" name="Oval 2285"/>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7" name="Oval 2286"/>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8" name="Oval 2287"/>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9" name="Oval 2288"/>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0" name="Oval 2289"/>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1" name="Oval 2290"/>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2" name="Oval 2291"/>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3" name="Oval 2292"/>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4" name="Oval 2293"/>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5" name="Oval 2294"/>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6" name="Oval 2295"/>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7" name="Oval 2296"/>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8" name="Oval 2297"/>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9" name="Oval 2298"/>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0" name="Oval 2299"/>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1" name="Oval 2300"/>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2" name="Oval 2301"/>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3" name="Oval 2302"/>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4" name="Oval 2303"/>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5" name="Oval 2304"/>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6" name="Oval 2305"/>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7" name="Oval 2306"/>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8" name="Oval 2307"/>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9" name="Oval 2308"/>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0" name="Oval 2309"/>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1" name="Oval 2310"/>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2" name="Oval 2311"/>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3" name="Oval 2312"/>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4" name="Oval 2313"/>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5" name="Oval 2314"/>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6" name="Oval 2315"/>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7" name="Oval 2316"/>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8" name="Oval 2317"/>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9" name="Oval 2318"/>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0" name="Oval 2319"/>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1" name="Oval 2320"/>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2" name="Oval 2321"/>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3" name="Oval 2322"/>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4" name="Oval 2323"/>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5" name="Oval 2324"/>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6" name="Oval 2325"/>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7" name="Oval 2326"/>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8" name="Oval 2327"/>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9" name="Oval 2328"/>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330" name="Group 552"/>
            <p:cNvGrpSpPr/>
            <p:nvPr/>
          </p:nvGrpSpPr>
          <p:grpSpPr>
            <a:xfrm rot="16855205" flipH="1">
              <a:off x="1511778" y="1579698"/>
              <a:ext cx="26752" cy="21511"/>
              <a:chOff x="2263322" y="2383933"/>
              <a:chExt cx="1623415" cy="1341120"/>
            </a:xfrm>
            <a:solidFill>
              <a:schemeClr val="accent5">
                <a:lumMod val="50000"/>
              </a:schemeClr>
            </a:solidFill>
          </p:grpSpPr>
          <p:sp>
            <p:nvSpPr>
              <p:cNvPr id="2331" name="Oval 2330"/>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2" name="Oval 2331"/>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3" name="Oval 2332"/>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4" name="Oval 2333"/>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5" name="Oval 2334"/>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6" name="Oval 2335"/>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7" name="Oval 2336"/>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8" name="Oval 2337"/>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9" name="Oval 2338"/>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0" name="Oval 2339"/>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1" name="Oval 2340"/>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2" name="Oval 2341"/>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3" name="Oval 2342"/>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4" name="Oval 2343"/>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5" name="Oval 2344"/>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6" name="Oval 2345"/>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7" name="Oval 2346"/>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8" name="Oval 2347"/>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9" name="Oval 2348"/>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0" name="Oval 2349"/>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1" name="Oval 2350"/>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2" name="Oval 2351"/>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3" name="Oval 2352"/>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4" name="Oval 2353"/>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5" name="Oval 2354"/>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6" name="Oval 2355"/>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7" name="Oval 2356"/>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8" name="Oval 2357"/>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9" name="Oval 2358"/>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0" name="Oval 2359"/>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1" name="Oval 2360"/>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2" name="Oval 2361"/>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3" name="Oval 2362"/>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4" name="Oval 2363"/>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5" name="Oval 2364"/>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6" name="Oval 2365"/>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7" name="Oval 2366"/>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8" name="Oval 2367"/>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9" name="Oval 2368"/>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0" name="Oval 2369"/>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1" name="Oval 2370"/>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2" name="Oval 2371"/>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3" name="Oval 2372"/>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4" name="Oval 2373"/>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5" name="Oval 2374"/>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6" name="Oval 2375"/>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7" name="Oval 2376"/>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8" name="Oval 2377"/>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379" name="Group 601"/>
            <p:cNvGrpSpPr/>
            <p:nvPr/>
          </p:nvGrpSpPr>
          <p:grpSpPr>
            <a:xfrm rot="16855205" flipH="1">
              <a:off x="1476593" y="1878511"/>
              <a:ext cx="26752" cy="21511"/>
              <a:chOff x="2263322" y="2383933"/>
              <a:chExt cx="1623415" cy="1341120"/>
            </a:xfrm>
            <a:solidFill>
              <a:schemeClr val="accent5">
                <a:lumMod val="50000"/>
              </a:schemeClr>
            </a:solidFill>
          </p:grpSpPr>
          <p:sp>
            <p:nvSpPr>
              <p:cNvPr id="2380" name="Oval 2379"/>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1" name="Oval 2380"/>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2" name="Oval 2381"/>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3" name="Oval 238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4" name="Oval 2383"/>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5" name="Oval 2384"/>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6" name="Oval 2385"/>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7" name="Oval 2386"/>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8" name="Oval 2387"/>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9" name="Oval 2388"/>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0" name="Oval 2389"/>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1" name="Oval 2390"/>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2" name="Oval 2391"/>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3" name="Oval 2392"/>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4" name="Oval 2393"/>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5" name="Oval 2394"/>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6" name="Oval 2395"/>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7" name="Oval 2396"/>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8" name="Oval 2397"/>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9" name="Oval 2398"/>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0" name="Oval 2399"/>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1" name="Oval 2400"/>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2" name="Oval 2401"/>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3" name="Oval 2402"/>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4" name="Oval 2403"/>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5" name="Oval 2404"/>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6" name="Oval 2405"/>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7" name="Oval 2406"/>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8" name="Oval 2407"/>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9" name="Oval 2408"/>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0" name="Oval 2409"/>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1" name="Oval 2410"/>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2" name="Oval 2411"/>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3" name="Oval 2412"/>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4" name="Oval 2413"/>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5" name="Oval 2414"/>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6" name="Oval 2415"/>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7" name="Oval 2416"/>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8" name="Oval 2417"/>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9" name="Oval 2418"/>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0" name="Oval 2419"/>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1" name="Oval 2420"/>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2" name="Oval 2421"/>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3" name="Oval 2422"/>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4" name="Oval 2423"/>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5" name="Oval 2424"/>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6" name="Oval 2425"/>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7" name="Oval 2426"/>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428" name="Group 650"/>
            <p:cNvGrpSpPr/>
            <p:nvPr/>
          </p:nvGrpSpPr>
          <p:grpSpPr>
            <a:xfrm rot="16855205" flipH="1">
              <a:off x="1511070" y="1716548"/>
              <a:ext cx="26752" cy="21511"/>
              <a:chOff x="2263322" y="2383933"/>
              <a:chExt cx="1623415" cy="1341120"/>
            </a:xfrm>
            <a:solidFill>
              <a:schemeClr val="accent5">
                <a:lumMod val="50000"/>
              </a:schemeClr>
            </a:solidFill>
          </p:grpSpPr>
          <p:sp>
            <p:nvSpPr>
              <p:cNvPr id="2429" name="Oval 2428"/>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0" name="Oval 2429"/>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1" name="Oval 2430"/>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2" name="Oval 2431"/>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3" name="Oval 2432"/>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4" name="Oval 2433"/>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5" name="Oval 2434"/>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6" name="Oval 2435"/>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7" name="Oval 2436"/>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8" name="Oval 2437"/>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9" name="Oval 2438"/>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0" name="Oval 2439"/>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1" name="Oval 2440"/>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2" name="Oval 2441"/>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3" name="Oval 2442"/>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4" name="Oval 2443"/>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5" name="Oval 2444"/>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6" name="Oval 2445"/>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7" name="Oval 2446"/>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8" name="Oval 2447"/>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9" name="Oval 2448"/>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0" name="Oval 2449"/>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1" name="Oval 2450"/>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2" name="Oval 2451"/>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3" name="Oval 2452"/>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4" name="Oval 2453"/>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5" name="Oval 2454"/>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6" name="Oval 2455"/>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7" name="Oval 2456"/>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8" name="Oval 2457"/>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9" name="Oval 2458"/>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0" name="Oval 2459"/>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1" name="Oval 2460"/>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2" name="Oval 2461"/>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3" name="Oval 2462"/>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4" name="Oval 2463"/>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5" name="Oval 2464"/>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6" name="Oval 2465"/>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7" name="Oval 2466"/>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8" name="Oval 2467"/>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9" name="Oval 2468"/>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0" name="Oval 2469"/>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1" name="Oval 2470"/>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2" name="Oval 2471"/>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3" name="Oval 2472"/>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4" name="Oval 2473"/>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5" name="Oval 2474"/>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6" name="Oval 2475"/>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477" name="Group 3251"/>
            <p:cNvGrpSpPr/>
            <p:nvPr/>
          </p:nvGrpSpPr>
          <p:grpSpPr>
            <a:xfrm rot="16855205" flipH="1">
              <a:off x="1490276" y="1762306"/>
              <a:ext cx="26752" cy="21511"/>
              <a:chOff x="2263322" y="2383933"/>
              <a:chExt cx="1623415" cy="1341120"/>
            </a:xfrm>
            <a:solidFill>
              <a:schemeClr val="accent5">
                <a:lumMod val="50000"/>
              </a:schemeClr>
            </a:solidFill>
          </p:grpSpPr>
          <p:sp>
            <p:nvSpPr>
              <p:cNvPr id="2478" name="Oval 2477"/>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9" name="Oval 2478"/>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0" name="Oval 2479"/>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1" name="Oval 2480"/>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2" name="Oval 2481"/>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3" name="Oval 2482"/>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4" name="Oval 2483"/>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5" name="Oval 2484"/>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6" name="Oval 2485"/>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7" name="Oval 2486"/>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8" name="Oval 2487"/>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9" name="Oval 2488"/>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0" name="Oval 2489"/>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1" name="Oval 2490"/>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2" name="Oval 2491"/>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3" name="Oval 2492"/>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4" name="Oval 2493"/>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5" name="Oval 2494"/>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6" name="Oval 2495"/>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7" name="Oval 2496"/>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8" name="Oval 2497"/>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9" name="Oval 2498"/>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0" name="Oval 2499"/>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1" name="Oval 2500"/>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2" name="Oval 2501"/>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3" name="Oval 2502"/>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4" name="Oval 2503"/>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5" name="Oval 2504"/>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6" name="Oval 2505"/>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7" name="Oval 2506"/>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8" name="Oval 2507"/>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9" name="Oval 2508"/>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0" name="Oval 2509"/>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1" name="Oval 2510"/>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2" name="Oval 2511"/>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3" name="Oval 2512"/>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4" name="Oval 2513"/>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5" name="Oval 2514"/>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6" name="Oval 2515"/>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7" name="Oval 2516"/>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8" name="Oval 2517"/>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9" name="Oval 2518"/>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0" name="Oval 2519"/>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1" name="Oval 2520"/>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2" name="Oval 2521"/>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3" name="Oval 2522"/>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4" name="Oval 2523"/>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5" name="Oval 2524"/>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526" name="Group 3300"/>
            <p:cNvGrpSpPr/>
            <p:nvPr/>
          </p:nvGrpSpPr>
          <p:grpSpPr>
            <a:xfrm rot="16855205" flipH="1">
              <a:off x="1504852" y="1834775"/>
              <a:ext cx="26752" cy="21511"/>
              <a:chOff x="2263322" y="2383933"/>
              <a:chExt cx="1623415" cy="1341120"/>
            </a:xfrm>
            <a:solidFill>
              <a:schemeClr val="accent5">
                <a:lumMod val="50000"/>
              </a:schemeClr>
            </a:solidFill>
          </p:grpSpPr>
          <p:sp>
            <p:nvSpPr>
              <p:cNvPr id="2527" name="Oval 2526"/>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8" name="Oval 2527"/>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9" name="Oval 2528"/>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0" name="Oval 2529"/>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1" name="Oval 2530"/>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2" name="Oval 2531"/>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3" name="Oval 2532"/>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4" name="Oval 2533"/>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5" name="Oval 2534"/>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6" name="Oval 2535"/>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7" name="Oval 2536"/>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8" name="Oval 2537"/>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9" name="Oval 2538"/>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0" name="Oval 2539"/>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1" name="Oval 2540"/>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2" name="Oval 2541"/>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3" name="Oval 2542"/>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4" name="Oval 2543"/>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5" name="Oval 2544"/>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6" name="Oval 2545"/>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7" name="Oval 2546"/>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8" name="Oval 2547"/>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9" name="Oval 2548"/>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0" name="Oval 2549"/>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1" name="Oval 2550"/>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2" name="Oval 2551"/>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3" name="Oval 2552"/>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4" name="Oval 2553"/>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5" name="Oval 2554"/>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6" name="Oval 2555"/>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7" name="Oval 2556"/>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8" name="Oval 2557"/>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9" name="Oval 2558"/>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0" name="Oval 2559"/>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1" name="Oval 2560"/>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2" name="Oval 2561"/>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3" name="Oval 2562"/>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4" name="Oval 2563"/>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5" name="Oval 2564"/>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6" name="Oval 2565"/>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7" name="Oval 2566"/>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8" name="Oval 2567"/>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9" name="Oval 2568"/>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0" name="Oval 2569"/>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1" name="Oval 2570"/>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2" name="Oval 2571"/>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3" name="Oval 2572"/>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4" name="Oval 2573"/>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575" name="Group 3349"/>
            <p:cNvGrpSpPr/>
            <p:nvPr/>
          </p:nvGrpSpPr>
          <p:grpSpPr>
            <a:xfrm rot="16855205" flipH="1">
              <a:off x="1455175" y="1864144"/>
              <a:ext cx="26752" cy="21511"/>
              <a:chOff x="2263322" y="2383933"/>
              <a:chExt cx="1623415" cy="1341120"/>
            </a:xfrm>
            <a:solidFill>
              <a:schemeClr val="accent5">
                <a:lumMod val="50000"/>
              </a:schemeClr>
            </a:solidFill>
          </p:grpSpPr>
          <p:sp>
            <p:nvSpPr>
              <p:cNvPr id="2576" name="Oval 2575"/>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7" name="Oval 2576"/>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8" name="Oval 2577"/>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9" name="Oval 2578"/>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0" name="Oval 2579"/>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1" name="Oval 2580"/>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2" name="Oval 2581"/>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3" name="Oval 2582"/>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4" name="Oval 2583"/>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5" name="Oval 2584"/>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6" name="Oval 2585"/>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7" name="Oval 2586"/>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8" name="Oval 2587"/>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9" name="Oval 2588"/>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0" name="Oval 2589"/>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1" name="Oval 2590"/>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2" name="Oval 2591"/>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3" name="Oval 2592"/>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4" name="Oval 2593"/>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5" name="Oval 2594"/>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6" name="Oval 2595"/>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7" name="Oval 2596"/>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8" name="Oval 2597"/>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9" name="Oval 2598"/>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0" name="Oval 2599"/>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1" name="Oval 2600"/>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2" name="Oval 2601"/>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3" name="Oval 2602"/>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4" name="Oval 2603"/>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5" name="Oval 2604"/>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6" name="Oval 2605"/>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7" name="Oval 2606"/>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8" name="Oval 2607"/>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9" name="Oval 2608"/>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0" name="Oval 2609"/>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1" name="Oval 2610"/>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2" name="Oval 2611"/>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3" name="Oval 2612"/>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4" name="Oval 2613"/>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5" name="Oval 2614"/>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6" name="Oval 2615"/>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7" name="Oval 2616"/>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8" name="Oval 2617"/>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9" name="Oval 2618"/>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0" name="Oval 2619"/>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1" name="Oval 2620"/>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2" name="Oval 2621"/>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3" name="Oval 2622"/>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624" name="Group 3398"/>
            <p:cNvGrpSpPr/>
            <p:nvPr/>
          </p:nvGrpSpPr>
          <p:grpSpPr>
            <a:xfrm rot="16855205" flipH="1">
              <a:off x="1504936" y="1637801"/>
              <a:ext cx="26752" cy="21511"/>
              <a:chOff x="2263322" y="2383933"/>
              <a:chExt cx="1623415" cy="1341120"/>
            </a:xfrm>
            <a:solidFill>
              <a:schemeClr val="accent5">
                <a:lumMod val="50000"/>
              </a:schemeClr>
            </a:solidFill>
          </p:grpSpPr>
          <p:sp>
            <p:nvSpPr>
              <p:cNvPr id="2625" name="Oval 2624"/>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6" name="Oval 2625"/>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7" name="Oval 2626"/>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8" name="Oval 2627"/>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9" name="Oval 2628"/>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0" name="Oval 2629"/>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1" name="Oval 2630"/>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2" name="Oval 2631"/>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3" name="Oval 2632"/>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4" name="Oval 2633"/>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5" name="Oval 2634"/>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6" name="Oval 2635"/>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7" name="Oval 2636"/>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8" name="Oval 2637"/>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9" name="Oval 2638"/>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0" name="Oval 2639"/>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1" name="Oval 2640"/>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2" name="Oval 2641"/>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3" name="Oval 2642"/>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4" name="Oval 2643"/>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5" name="Oval 2644"/>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6" name="Oval 2645"/>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7" name="Oval 2646"/>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8" name="Oval 2647"/>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9" name="Oval 2648"/>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0" name="Oval 2649"/>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1" name="Oval 2650"/>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2" name="Oval 2651"/>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3" name="Oval 2652"/>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4" name="Oval 2653"/>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5" name="Oval 2654"/>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6" name="Oval 2655"/>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7" name="Oval 2656"/>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8" name="Oval 2657"/>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9" name="Oval 2658"/>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60" name="Oval 2659"/>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61" name="Oval 2660"/>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62" name="Oval 2661"/>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63" name="Oval 2662"/>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64" name="Oval 2663"/>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65" name="Oval 2664"/>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66" name="Oval 2665"/>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67" name="Oval 2666"/>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68" name="Oval 2667"/>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69" name="Oval 2668"/>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70" name="Oval 2669"/>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71" name="Oval 2670"/>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72" name="Oval 2671"/>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673" name="Group 503"/>
            <p:cNvGrpSpPr/>
            <p:nvPr/>
          </p:nvGrpSpPr>
          <p:grpSpPr>
            <a:xfrm rot="16855205" flipH="1">
              <a:off x="1557197" y="1939062"/>
              <a:ext cx="26752" cy="21511"/>
              <a:chOff x="2263322" y="2383933"/>
              <a:chExt cx="1623415" cy="1341120"/>
            </a:xfrm>
            <a:solidFill>
              <a:schemeClr val="accent5">
                <a:lumMod val="50000"/>
              </a:schemeClr>
            </a:solidFill>
          </p:grpSpPr>
          <p:sp>
            <p:nvSpPr>
              <p:cNvPr id="2674" name="Oval 2673"/>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75" name="Oval 2674"/>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76" name="Oval 2675"/>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77" name="Oval 2676"/>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78" name="Oval 2677"/>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79" name="Oval 2678"/>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80" name="Oval 2679"/>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81" name="Oval 2680"/>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82" name="Oval 2681"/>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83" name="Oval 2682"/>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84" name="Oval 2683"/>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85" name="Oval 2684"/>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86" name="Oval 2685"/>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87" name="Oval 2686"/>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88" name="Oval 2687"/>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89" name="Oval 2688"/>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90" name="Oval 2689"/>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91" name="Oval 2690"/>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92" name="Oval 2691"/>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93" name="Oval 2692"/>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94" name="Oval 2693"/>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95" name="Oval 2694"/>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96" name="Oval 2695"/>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97" name="Oval 2696"/>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98" name="Oval 2697"/>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99" name="Oval 2698"/>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00" name="Oval 2699"/>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01" name="Oval 2700"/>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02" name="Oval 2701"/>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03" name="Oval 2702"/>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04" name="Oval 2703"/>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05" name="Oval 2704"/>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06" name="Oval 270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07" name="Oval 270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08" name="Oval 270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09" name="Oval 270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10" name="Oval 270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11" name="Oval 271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12" name="Oval 271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13" name="Oval 271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14" name="Oval 271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15" name="Oval 271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16" name="Oval 271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17" name="Oval 271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18" name="Oval 271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19" name="Oval 271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20" name="Oval 271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21" name="Oval 272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722" name="Group 454"/>
            <p:cNvGrpSpPr/>
            <p:nvPr/>
          </p:nvGrpSpPr>
          <p:grpSpPr>
            <a:xfrm rot="16855205" flipH="1">
              <a:off x="1602155" y="1557247"/>
              <a:ext cx="26752" cy="21511"/>
              <a:chOff x="2263322" y="2383933"/>
              <a:chExt cx="1623415" cy="1341120"/>
            </a:xfrm>
            <a:solidFill>
              <a:schemeClr val="accent5">
                <a:lumMod val="50000"/>
              </a:schemeClr>
            </a:solidFill>
          </p:grpSpPr>
          <p:sp>
            <p:nvSpPr>
              <p:cNvPr id="2723" name="Oval 2722"/>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24" name="Oval 2723"/>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25" name="Oval 2724"/>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26" name="Oval 2725"/>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27" name="Oval 2726"/>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28" name="Oval 2727"/>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29" name="Oval 2728"/>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30" name="Oval 2729"/>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31" name="Oval 2730"/>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32" name="Oval 2731"/>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33" name="Oval 2732"/>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34" name="Oval 2733"/>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35" name="Oval 2734"/>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36" name="Oval 2735"/>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37" name="Oval 2736"/>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38" name="Oval 2737"/>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39" name="Oval 2738"/>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40" name="Oval 2739"/>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41" name="Oval 2740"/>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42" name="Oval 2741"/>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43" name="Oval 2742"/>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44" name="Oval 2743"/>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45" name="Oval 2744"/>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46" name="Oval 2745"/>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47" name="Oval 2746"/>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48" name="Oval 2747"/>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49" name="Oval 2748"/>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50" name="Oval 2749"/>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51" name="Oval 2750"/>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52" name="Oval 2751"/>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53" name="Oval 2752"/>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54" name="Oval 2753"/>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55" name="Oval 2754"/>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56" name="Oval 2755"/>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57" name="Oval 2756"/>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58" name="Oval 2757"/>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59" name="Oval 2758"/>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60" name="Oval 2759"/>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61" name="Oval 2760"/>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62" name="Oval 2761"/>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63" name="Oval 2762"/>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64" name="Oval 2763"/>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65" name="Oval 2764"/>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66" name="Oval 2765"/>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67" name="Oval 2766"/>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68" name="Oval 2767"/>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69" name="Oval 2768"/>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70" name="Oval 2769"/>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771" name="Group 62"/>
            <p:cNvGrpSpPr/>
            <p:nvPr/>
          </p:nvGrpSpPr>
          <p:grpSpPr>
            <a:xfrm rot="16855205" flipH="1">
              <a:off x="1607582" y="1772844"/>
              <a:ext cx="26752" cy="21511"/>
              <a:chOff x="2263322" y="2383933"/>
              <a:chExt cx="1623415" cy="1341120"/>
            </a:xfrm>
            <a:solidFill>
              <a:schemeClr val="accent5">
                <a:lumMod val="50000"/>
              </a:schemeClr>
            </a:solidFill>
          </p:grpSpPr>
          <p:sp>
            <p:nvSpPr>
              <p:cNvPr id="2772" name="Oval 2771"/>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73" name="Oval 2772"/>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74" name="Oval 2773"/>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75" name="Oval 2774"/>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76" name="Oval 2775"/>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77" name="Oval 2776"/>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78" name="Oval 2777"/>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79" name="Oval 2778"/>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80" name="Oval 2779"/>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81" name="Oval 2780"/>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82" name="Oval 2781"/>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83" name="Oval 2782"/>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84" name="Oval 2783"/>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85" name="Oval 2784"/>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86" name="Oval 2785"/>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87" name="Oval 2786"/>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88" name="Oval 2787"/>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89" name="Oval 2788"/>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90" name="Oval 2789"/>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91" name="Oval 2790"/>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92" name="Oval 2791"/>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93" name="Oval 2792"/>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94" name="Oval 2793"/>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95" name="Oval 2794"/>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96" name="Oval 2795"/>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97" name="Oval 2796"/>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98" name="Oval 2797"/>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99" name="Oval 2798"/>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00" name="Oval 2799"/>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01" name="Oval 2800"/>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02" name="Oval 2801"/>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03" name="Oval 2802"/>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04" name="Oval 9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05" name="Oval 9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06" name="Oval 9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07" name="Oval 9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08" name="Oval 9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09" name="Oval 10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10" name="Oval 10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11" name="Oval 10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12" name="Oval 10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13" name="Oval 10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14" name="Oval 10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15" name="Oval 10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16" name="Oval 10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17" name="Oval 10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18" name="Oval 10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19" name="Oval 11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820" name="Group 8"/>
            <p:cNvGrpSpPr/>
            <p:nvPr/>
          </p:nvGrpSpPr>
          <p:grpSpPr>
            <a:xfrm rot="16855205" flipH="1">
              <a:off x="1630570" y="1577611"/>
              <a:ext cx="26752" cy="21511"/>
              <a:chOff x="2263322" y="2383933"/>
              <a:chExt cx="1623415" cy="1341120"/>
            </a:xfrm>
            <a:solidFill>
              <a:schemeClr val="accent5">
                <a:lumMod val="50000"/>
              </a:schemeClr>
            </a:solidFill>
          </p:grpSpPr>
          <p:sp>
            <p:nvSpPr>
              <p:cNvPr id="2821" name="Oval 9"/>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22" name="Oval 10"/>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23" name="Oval 11"/>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24" name="Oval 1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25" name="Oval 13"/>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26" name="Oval 14"/>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27" name="Oval 15"/>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28" name="Oval 16"/>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29" name="Oval 17"/>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30" name="Oval 18"/>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31" name="Oval 19"/>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32" name="Oval 20"/>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33" name="Oval 21"/>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34" name="Oval 22"/>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35" name="Oval 23"/>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36" name="Oval 24"/>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37" name="Oval 25"/>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38" name="Oval 26"/>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39" name="Oval 27"/>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40" name="Oval 28"/>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41" name="Oval 29"/>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42" name="Oval 30"/>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43" name="Oval 2842"/>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44" name="Oval 2843"/>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45" name="Oval 2844"/>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46" name="Oval 2845"/>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47" name="Oval 2846"/>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48" name="Oval 2847"/>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49" name="Oval 2848"/>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50" name="Oval 2849"/>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51" name="Oval 2850"/>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52" name="Oval 2851"/>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53" name="Oval 2852"/>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54" name="Oval 2853"/>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55" name="Oval 2854"/>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56" name="Oval 2855"/>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57" name="Oval 2856"/>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58" name="Oval 2857"/>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59" name="Oval 2858"/>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60" name="Oval 2859"/>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61" name="Oval 2860"/>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62" name="Oval 2861"/>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63" name="Oval 2862"/>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64" name="Oval 2863"/>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65" name="Oval 2864"/>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66" name="Oval 2865"/>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67" name="Oval 2866"/>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68" name="Oval 2867"/>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869" name="Group 111"/>
            <p:cNvGrpSpPr/>
            <p:nvPr/>
          </p:nvGrpSpPr>
          <p:grpSpPr>
            <a:xfrm rot="16855205" flipH="1">
              <a:off x="1569633" y="1702609"/>
              <a:ext cx="26752" cy="21511"/>
              <a:chOff x="2263322" y="2383933"/>
              <a:chExt cx="1623415" cy="1341120"/>
            </a:xfrm>
            <a:solidFill>
              <a:schemeClr val="accent5">
                <a:lumMod val="50000"/>
              </a:schemeClr>
            </a:solidFill>
          </p:grpSpPr>
          <p:sp>
            <p:nvSpPr>
              <p:cNvPr id="2870" name="Oval 2869"/>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71" name="Oval 2870"/>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72" name="Oval 2871"/>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73" name="Oval 287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74" name="Oval 2873"/>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75" name="Oval 2874"/>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76" name="Oval 2875"/>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77" name="Oval 2876"/>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78" name="Oval 2877"/>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79" name="Oval 2878"/>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80" name="Oval 2879"/>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81" name="Oval 2880"/>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82" name="Oval 2881"/>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83" name="Oval 2882"/>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84" name="Oval 2883"/>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85" name="Oval 2884"/>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86" name="Oval 2885"/>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87" name="Oval 2886"/>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88" name="Oval 2887"/>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89" name="Oval 2888"/>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90" name="Oval 2889"/>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91" name="Oval 2890"/>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92" name="Oval 2891"/>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93" name="Oval 2892"/>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94" name="Oval 2893"/>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95" name="Oval 2894"/>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96" name="Oval 2895"/>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97" name="Oval 2896"/>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98" name="Oval 2897"/>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99" name="Oval 2898"/>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00" name="Oval 2899"/>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01" name="Oval 2900"/>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02" name="Oval 2901"/>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03" name="Oval 2902"/>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04" name="Oval 2903"/>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05" name="Oval 2904"/>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06" name="Oval 2905"/>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07" name="Oval 2906"/>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08" name="Oval 2907"/>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09" name="Oval 2908"/>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10" name="Oval 2909"/>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11" name="Oval 2910"/>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12" name="Oval 2911"/>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13" name="Oval 2912"/>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14" name="Oval 2913"/>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15" name="Oval 2914"/>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16" name="Oval 2915"/>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17" name="Oval 2916"/>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918" name="Group 160"/>
            <p:cNvGrpSpPr/>
            <p:nvPr/>
          </p:nvGrpSpPr>
          <p:grpSpPr>
            <a:xfrm rot="16855205" flipH="1">
              <a:off x="1624820" y="1691862"/>
              <a:ext cx="26752" cy="21511"/>
              <a:chOff x="2263322" y="2383933"/>
              <a:chExt cx="1623415" cy="1341120"/>
            </a:xfrm>
            <a:solidFill>
              <a:schemeClr val="accent5">
                <a:lumMod val="50000"/>
              </a:schemeClr>
            </a:solidFill>
          </p:grpSpPr>
          <p:sp>
            <p:nvSpPr>
              <p:cNvPr id="2919" name="Oval 2918"/>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20" name="Oval 2919"/>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21" name="Oval 2920"/>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22" name="Oval 2921"/>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23" name="Oval 2922"/>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24" name="Oval 2923"/>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25" name="Oval 2924"/>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26" name="Oval 2925"/>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27" name="Oval 2926"/>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28" name="Oval 2927"/>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29" name="Oval 2928"/>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30" name="Oval 2929"/>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31" name="Oval 2930"/>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32" name="Oval 2931"/>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33" name="Oval 2932"/>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34" name="Oval 2933"/>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35" name="Oval 2934"/>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36" name="Oval 2935"/>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37" name="Oval 2936"/>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38" name="Oval 2937"/>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39" name="Oval 2938"/>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40" name="Oval 2939"/>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41" name="Oval 2940"/>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42" name="Oval 2941"/>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43" name="Oval 2942"/>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44" name="Oval 2943"/>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45" name="Oval 2944"/>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46" name="Oval 2945"/>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47" name="Oval 2946"/>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48" name="Oval 2947"/>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49" name="Oval 2948"/>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50" name="Oval 2949"/>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51" name="Oval 2950"/>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52" name="Oval 2951"/>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53" name="Oval 2952"/>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54" name="Oval 2953"/>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55" name="Oval 2954"/>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56" name="Oval 2955"/>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57" name="Oval 2956"/>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58" name="Oval 2957"/>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59" name="Oval 2958"/>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60" name="Oval 2959"/>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61" name="Oval 2960"/>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62" name="Oval 2961"/>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63" name="Oval 2962"/>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64" name="Oval 2963"/>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65" name="Oval 2964"/>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66" name="Oval 2965"/>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967" name="Group 209"/>
            <p:cNvGrpSpPr/>
            <p:nvPr/>
          </p:nvGrpSpPr>
          <p:grpSpPr>
            <a:xfrm rot="16855205" flipH="1">
              <a:off x="1609183" y="1824668"/>
              <a:ext cx="26752" cy="21511"/>
              <a:chOff x="2263322" y="2383933"/>
              <a:chExt cx="1623415" cy="1341120"/>
            </a:xfrm>
            <a:solidFill>
              <a:schemeClr val="accent5">
                <a:lumMod val="50000"/>
              </a:schemeClr>
            </a:solidFill>
          </p:grpSpPr>
          <p:sp>
            <p:nvSpPr>
              <p:cNvPr id="2968" name="Oval 2967"/>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69" name="Oval 2968"/>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70" name="Oval 2969"/>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71" name="Oval 2970"/>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72" name="Oval 2971"/>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73" name="Oval 2972"/>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74" name="Oval 2973"/>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75" name="Oval 2974"/>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76" name="Oval 2975"/>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77" name="Oval 2976"/>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78" name="Oval 2977"/>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79" name="Oval 2978"/>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80" name="Oval 2979"/>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81" name="Oval 2980"/>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82" name="Oval 2981"/>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83" name="Oval 2982"/>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84" name="Oval 2983"/>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85" name="Oval 2984"/>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86" name="Oval 2985"/>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87" name="Oval 2986"/>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88" name="Oval 2987"/>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89" name="Oval 2988"/>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90" name="Oval 2989"/>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91" name="Oval 2990"/>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92" name="Oval 2991"/>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93" name="Oval 2992"/>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94" name="Oval 2993"/>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95" name="Oval 2994"/>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96" name="Oval 2995"/>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97" name="Oval 2996"/>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98" name="Oval 2997"/>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99" name="Oval 2998"/>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00" name="Oval 2999"/>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01" name="Oval 3000"/>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02" name="Oval 3001"/>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03" name="Oval 3002"/>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04" name="Oval 3003"/>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05" name="Oval 3004"/>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06" name="Oval 3005"/>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07" name="Oval 3006"/>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08" name="Oval 3007"/>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09" name="Oval 3008"/>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10" name="Oval 3009"/>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11" name="Oval 3010"/>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12" name="Oval 3011"/>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13" name="Oval 3012"/>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14" name="Oval 3013"/>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15" name="Oval 3014"/>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3016" name="Group 258"/>
            <p:cNvGrpSpPr/>
            <p:nvPr/>
          </p:nvGrpSpPr>
          <p:grpSpPr>
            <a:xfrm rot="16855205" flipH="1">
              <a:off x="1601364" y="1891071"/>
              <a:ext cx="26752" cy="21511"/>
              <a:chOff x="2263322" y="2383933"/>
              <a:chExt cx="1623415" cy="1341120"/>
            </a:xfrm>
            <a:solidFill>
              <a:schemeClr val="accent5">
                <a:lumMod val="50000"/>
              </a:schemeClr>
            </a:solidFill>
          </p:grpSpPr>
          <p:sp>
            <p:nvSpPr>
              <p:cNvPr id="3017" name="Oval 3016"/>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18" name="Oval 3017"/>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19" name="Oval 3018"/>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20" name="Oval 3019"/>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21" name="Oval 3020"/>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22" name="Oval 3021"/>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23" name="Oval 3022"/>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24" name="Oval 3023"/>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25" name="Oval 3024"/>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26" name="Oval 3025"/>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27" name="Oval 3026"/>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28" name="Oval 3027"/>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29" name="Oval 3028"/>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30" name="Oval 3029"/>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31" name="Oval 3030"/>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32" name="Oval 3031"/>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33" name="Oval 3032"/>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34" name="Oval 3033"/>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35" name="Oval 3034"/>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36" name="Oval 3035"/>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37" name="Oval 3036"/>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38" name="Oval 3037"/>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39" name="Oval 3038"/>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40" name="Oval 3039"/>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41" name="Oval 3040"/>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42" name="Oval 3041"/>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43" name="Oval 3042"/>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44" name="Oval 3043"/>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45" name="Oval 3044"/>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46" name="Oval 3045"/>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47" name="Oval 3046"/>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48" name="Oval 3047"/>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49" name="Oval 3048"/>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50" name="Oval 3049"/>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51" name="Oval 3050"/>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52" name="Oval 3051"/>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53" name="Oval 3052"/>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54" name="Oval 3053"/>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55" name="Oval 3054"/>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56" name="Oval 3055"/>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57" name="Oval 3056"/>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58" name="Oval 3057"/>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59" name="Oval 3058"/>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60" name="Oval 3059"/>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61" name="Oval 3060"/>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62" name="Oval 3061"/>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63" name="Oval 3062"/>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64" name="Oval 3063"/>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3065" name="Group 307"/>
            <p:cNvGrpSpPr/>
            <p:nvPr/>
          </p:nvGrpSpPr>
          <p:grpSpPr>
            <a:xfrm rot="16855205" flipH="1">
              <a:off x="1553995" y="1835414"/>
              <a:ext cx="26753" cy="21511"/>
              <a:chOff x="2263322" y="2383933"/>
              <a:chExt cx="1623415" cy="1341120"/>
            </a:xfrm>
            <a:solidFill>
              <a:schemeClr val="accent5">
                <a:lumMod val="50000"/>
              </a:schemeClr>
            </a:solidFill>
          </p:grpSpPr>
          <p:sp>
            <p:nvSpPr>
              <p:cNvPr id="3066" name="Oval 3065"/>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67" name="Oval 3066"/>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68" name="Oval 3067"/>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69" name="Oval 3068"/>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70" name="Oval 3069"/>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71" name="Oval 3070"/>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72" name="Oval 3071"/>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73" name="Oval 3072"/>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74" name="Oval 3073"/>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75" name="Oval 3074"/>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76" name="Oval 3075"/>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77" name="Oval 3076"/>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78" name="Oval 3077"/>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79" name="Oval 3078"/>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80" name="Oval 3079"/>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81" name="Oval 3080"/>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82" name="Oval 3081"/>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83" name="Oval 3082"/>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84" name="Oval 3083"/>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85" name="Oval 3084"/>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86" name="Oval 3085"/>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87" name="Oval 3086"/>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88" name="Oval 3087"/>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89" name="Oval 3088"/>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90" name="Oval 3089"/>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91" name="Oval 3090"/>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92" name="Oval 3091"/>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93" name="Oval 3092"/>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94" name="Oval 3093"/>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95" name="Oval 3094"/>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96" name="Oval 3095"/>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97" name="Oval 3096"/>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98" name="Oval 3097"/>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99" name="Oval 3098"/>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00" name="Oval 3099"/>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01" name="Oval 3100"/>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02" name="Oval 3101"/>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03" name="Oval 3102"/>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04" name="Oval 3103"/>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05" name="Oval 3104"/>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06" name="Oval 3105"/>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07" name="Oval 3106"/>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08" name="Oval 3107"/>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09" name="Oval 3108"/>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10" name="Oval 3109"/>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11" name="Oval 3110"/>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12" name="Oval 3111"/>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13" name="Oval 3112"/>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3114" name="Group 356"/>
            <p:cNvGrpSpPr/>
            <p:nvPr/>
          </p:nvGrpSpPr>
          <p:grpSpPr>
            <a:xfrm rot="16855205" flipH="1">
              <a:off x="1571941" y="1617583"/>
              <a:ext cx="26752" cy="21511"/>
              <a:chOff x="2263322" y="2383933"/>
              <a:chExt cx="1623415" cy="1341120"/>
            </a:xfrm>
            <a:solidFill>
              <a:schemeClr val="accent5">
                <a:lumMod val="50000"/>
              </a:schemeClr>
            </a:solidFill>
          </p:grpSpPr>
          <p:sp>
            <p:nvSpPr>
              <p:cNvPr id="3115" name="Oval 3114"/>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16" name="Oval 3115"/>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17" name="Oval 3116"/>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18" name="Oval 3117"/>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19" name="Oval 3118"/>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20" name="Oval 3119"/>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21" name="Oval 3120"/>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22" name="Oval 3121"/>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23" name="Oval 3122"/>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24" name="Oval 3123"/>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25" name="Oval 3124"/>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26" name="Oval 3125"/>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27" name="Oval 3126"/>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28" name="Oval 3127"/>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29" name="Oval 3128"/>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30" name="Oval 3129"/>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31" name="Oval 3130"/>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32" name="Oval 3131"/>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33" name="Oval 3132"/>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34" name="Oval 3133"/>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35" name="Oval 3134"/>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36" name="Oval 3135"/>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37" name="Oval 3136"/>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38" name="Oval 3137"/>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39" name="Oval 3138"/>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40" name="Oval 3139"/>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41" name="Oval 3140"/>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42" name="Oval 3141"/>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43" name="Oval 3142"/>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44" name="Oval 3143"/>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45" name="Oval 3144"/>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46" name="Oval 3145"/>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47" name="Oval 3146"/>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48" name="Oval 3147"/>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49" name="Oval 3148"/>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50" name="Oval 3149"/>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51" name="Oval 3150"/>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52" name="Oval 3151"/>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53" name="Oval 3152"/>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54" name="Oval 3153"/>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55" name="Oval 3154"/>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56" name="Oval 3155"/>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57" name="Oval 3156"/>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58" name="Oval 3157"/>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59" name="Oval 3158"/>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60" name="Oval 3159"/>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61" name="Oval 3160"/>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62" name="Oval 3161"/>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3163" name="Group 405"/>
            <p:cNvGrpSpPr/>
            <p:nvPr/>
          </p:nvGrpSpPr>
          <p:grpSpPr>
            <a:xfrm rot="16855205" flipH="1">
              <a:off x="1545906" y="1773268"/>
              <a:ext cx="26752" cy="21511"/>
              <a:chOff x="2263322" y="2383933"/>
              <a:chExt cx="1623415" cy="1341120"/>
            </a:xfrm>
            <a:solidFill>
              <a:schemeClr val="accent5">
                <a:lumMod val="50000"/>
              </a:schemeClr>
            </a:solidFill>
          </p:grpSpPr>
          <p:sp>
            <p:nvSpPr>
              <p:cNvPr id="3164" name="Oval 3163"/>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65" name="Oval 3164"/>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66" name="Oval 3165"/>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67" name="Oval 3166"/>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68" name="Oval 3167"/>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69" name="Oval 3168"/>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70" name="Oval 3169"/>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71" name="Oval 3170"/>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72" name="Oval 3171"/>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73" name="Oval 3172"/>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74" name="Oval 3173"/>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75" name="Oval 3174"/>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76" name="Oval 3175"/>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77" name="Oval 3176"/>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78" name="Oval 3177"/>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79" name="Oval 3178"/>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80" name="Oval 3179"/>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81" name="Oval 3180"/>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82" name="Oval 3181"/>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83" name="Oval 3182"/>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84" name="Oval 3183"/>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85" name="Oval 3184"/>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86" name="Oval 3185"/>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87" name="Oval 3186"/>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88" name="Oval 3187"/>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89" name="Oval 3188"/>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90" name="Oval 3189"/>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91" name="Oval 3190"/>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92" name="Oval 3191"/>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93" name="Oval 3192"/>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94" name="Oval 3193"/>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95" name="Oval 3194"/>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96" name="Oval 319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97" name="Oval 319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98" name="Oval 319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99" name="Oval 319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00" name="Oval 319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01" name="Oval 320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02" name="Oval 320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03" name="Oval 320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04" name="Oval 320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05" name="Oval 320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06" name="Oval 320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07" name="Oval 320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08" name="Oval 320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09" name="Oval 320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10" name="Oval 320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11" name="Oval 321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3212" name="Group 552"/>
            <p:cNvGrpSpPr/>
            <p:nvPr/>
          </p:nvGrpSpPr>
          <p:grpSpPr>
            <a:xfrm rot="16855205" flipH="1">
              <a:off x="1597269" y="1598748"/>
              <a:ext cx="26752" cy="21511"/>
              <a:chOff x="2263322" y="2383933"/>
              <a:chExt cx="1623415" cy="1341120"/>
            </a:xfrm>
            <a:solidFill>
              <a:schemeClr val="accent5">
                <a:lumMod val="50000"/>
              </a:schemeClr>
            </a:solidFill>
          </p:grpSpPr>
          <p:sp>
            <p:nvSpPr>
              <p:cNvPr id="3213" name="Oval 3212"/>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14" name="Oval 3213"/>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15" name="Oval 3214"/>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16" name="Oval 3215"/>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17" name="Oval 3216"/>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18" name="Oval 3217"/>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19" name="Oval 3218"/>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20" name="Oval 3219"/>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21" name="Oval 3220"/>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22" name="Oval 3221"/>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23" name="Oval 3222"/>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24" name="Oval 3223"/>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25" name="Oval 3224"/>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26" name="Oval 3225"/>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27" name="Oval 3226"/>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28" name="Oval 3227"/>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29" name="Oval 3228"/>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30" name="Oval 3229"/>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31" name="Oval 3230"/>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32" name="Oval 3231"/>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33" name="Oval 3232"/>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34" name="Oval 3233"/>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35" name="Oval 3234"/>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36" name="Oval 3235"/>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37" name="Oval 3236"/>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38" name="Oval 3237"/>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39" name="Oval 3238"/>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40" name="Oval 3239"/>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41" name="Oval 3240"/>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42" name="Oval 3241"/>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43" name="Oval 3242"/>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44" name="Oval 3243"/>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45" name="Oval 3244"/>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46" name="Oval 3245"/>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47" name="Oval 3246"/>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48" name="Oval 3247"/>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49" name="Oval 3248"/>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50" name="Oval 3249"/>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51" name="Oval 3250"/>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52" name="Oval 3251"/>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53" name="Oval 3252"/>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54" name="Oval 3253"/>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55" name="Oval 3254"/>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56" name="Oval 3255"/>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57" name="Oval 3256"/>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58" name="Oval 3257"/>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59" name="Oval 3258"/>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60" name="Oval 3259"/>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3261" name="Group 601"/>
            <p:cNvGrpSpPr/>
            <p:nvPr/>
          </p:nvGrpSpPr>
          <p:grpSpPr>
            <a:xfrm rot="16855205" flipH="1">
              <a:off x="1562084" y="1897561"/>
              <a:ext cx="26752" cy="21511"/>
              <a:chOff x="2263322" y="2383933"/>
              <a:chExt cx="1623415" cy="1341120"/>
            </a:xfrm>
            <a:solidFill>
              <a:schemeClr val="accent5">
                <a:lumMod val="50000"/>
              </a:schemeClr>
            </a:solidFill>
          </p:grpSpPr>
          <p:sp>
            <p:nvSpPr>
              <p:cNvPr id="3262" name="Oval 3261"/>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63" name="Oval 3262"/>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64" name="Oval 3263"/>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65" name="Oval 3264"/>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66" name="Oval 3265"/>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67" name="Oval 3266"/>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68" name="Oval 3267"/>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69" name="Oval 3268"/>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70" name="Oval 3269"/>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71" name="Oval 3270"/>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72" name="Oval 3271"/>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73" name="Oval 3272"/>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74" name="Oval 3273"/>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75" name="Oval 3274"/>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76" name="Oval 3275"/>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77" name="Oval 3276"/>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78" name="Oval 3277"/>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79" name="Oval 3278"/>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80" name="Oval 3279"/>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81" name="Oval 3280"/>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82" name="Oval 3281"/>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83" name="Oval 3282"/>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84" name="Oval 3283"/>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85" name="Oval 3284"/>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86" name="Oval 3285"/>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87" name="Oval 3286"/>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88" name="Oval 3287"/>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89" name="Oval 3288"/>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90" name="Oval 3289"/>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91" name="Oval 3290"/>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92" name="Oval 3291"/>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93" name="Oval 3292"/>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94" name="Oval 3293"/>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95" name="Oval 3294"/>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96" name="Oval 3295"/>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97" name="Oval 3296"/>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98" name="Oval 3297"/>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99" name="Oval 3298"/>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00" name="Oval 3299"/>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01" name="Oval 3300"/>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02" name="Oval 3301"/>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03" name="Oval 3302"/>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04" name="Oval 3303"/>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05" name="Oval 3304"/>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06" name="Oval 3305"/>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07" name="Oval 3306"/>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08" name="Oval 3307"/>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09" name="Oval 3308"/>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3310" name="Group 650"/>
            <p:cNvGrpSpPr/>
            <p:nvPr/>
          </p:nvGrpSpPr>
          <p:grpSpPr>
            <a:xfrm rot="16855205" flipH="1">
              <a:off x="1596561" y="1735598"/>
              <a:ext cx="26752" cy="21511"/>
              <a:chOff x="2263322" y="2383933"/>
              <a:chExt cx="1623415" cy="1341120"/>
            </a:xfrm>
            <a:solidFill>
              <a:schemeClr val="accent5">
                <a:lumMod val="50000"/>
              </a:schemeClr>
            </a:solidFill>
          </p:grpSpPr>
          <p:sp>
            <p:nvSpPr>
              <p:cNvPr id="3311" name="Oval 3310"/>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12" name="Oval 3311"/>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13" name="Oval 3312"/>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14" name="Oval 3313"/>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15" name="Oval 3314"/>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16" name="Oval 3315"/>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17" name="Oval 3316"/>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18" name="Oval 3317"/>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19" name="Oval 3318"/>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20" name="Oval 3319"/>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21" name="Oval 3320"/>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22" name="Oval 3321"/>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23" name="Oval 3322"/>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24" name="Oval 3323"/>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25" name="Oval 3324"/>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26" name="Oval 3325"/>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27" name="Oval 3326"/>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28" name="Oval 3327"/>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29" name="Oval 3328"/>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30" name="Oval 3329"/>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31" name="Oval 3330"/>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32" name="Oval 3331"/>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33" name="Oval 3332"/>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34" name="Oval 3333"/>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35" name="Oval 3334"/>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36" name="Oval 3335"/>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37" name="Oval 3336"/>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38" name="Oval 3337"/>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39" name="Oval 3338"/>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40" name="Oval 3339"/>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41" name="Oval 3340"/>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42" name="Oval 3341"/>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43" name="Oval 3342"/>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44" name="Oval 3343"/>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45" name="Oval 3344"/>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46" name="Oval 3345"/>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47" name="Oval 3346"/>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48" name="Oval 3347"/>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49" name="Oval 3348"/>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50" name="Oval 3349"/>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51" name="Oval 3350"/>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52" name="Oval 3351"/>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53" name="Oval 3352"/>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54" name="Oval 3353"/>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55" name="Oval 3354"/>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56" name="Oval 3355"/>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57" name="Oval 3356"/>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58" name="Oval 3357"/>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3359" name="Group 3251"/>
            <p:cNvGrpSpPr/>
            <p:nvPr/>
          </p:nvGrpSpPr>
          <p:grpSpPr>
            <a:xfrm rot="16855205" flipH="1">
              <a:off x="1575767" y="1781356"/>
              <a:ext cx="26752" cy="21511"/>
              <a:chOff x="2263322" y="2383933"/>
              <a:chExt cx="1623415" cy="1341120"/>
            </a:xfrm>
            <a:solidFill>
              <a:schemeClr val="accent5">
                <a:lumMod val="50000"/>
              </a:schemeClr>
            </a:solidFill>
          </p:grpSpPr>
          <p:sp>
            <p:nvSpPr>
              <p:cNvPr id="3360" name="Oval 3359"/>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61" name="Oval 3360"/>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62" name="Oval 3361"/>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63" name="Oval 336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64" name="Oval 3363"/>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65" name="Oval 3364"/>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66" name="Oval 3365"/>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67" name="Oval 3366"/>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68" name="Oval 3367"/>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69" name="Oval 3368"/>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70" name="Oval 3369"/>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71" name="Oval 3370"/>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72" name="Oval 3371"/>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73" name="Oval 3372"/>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74" name="Oval 3373"/>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75" name="Oval 3374"/>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76" name="Oval 3375"/>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77" name="Oval 3376"/>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78" name="Oval 3377"/>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79" name="Oval 3378"/>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80" name="Oval 3379"/>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81" name="Oval 3380"/>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82" name="Oval 3381"/>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83" name="Oval 3382"/>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84" name="Oval 3383"/>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85" name="Oval 3384"/>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86" name="Oval 3385"/>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87" name="Oval 3386"/>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88" name="Oval 3387"/>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89" name="Oval 3388"/>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90" name="Oval 3389"/>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91" name="Oval 3390"/>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92" name="Oval 3391"/>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93" name="Oval 3392"/>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94" name="Oval 3393"/>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95" name="Oval 3394"/>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96" name="Oval 3395"/>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97" name="Oval 3396"/>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98" name="Oval 3397"/>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99" name="Oval 3398"/>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00" name="Oval 3399"/>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01" name="Oval 3400"/>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02" name="Oval 3401"/>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03" name="Oval 3402"/>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04" name="Oval 3403"/>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05" name="Oval 3404"/>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06" name="Oval 3405"/>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07" name="Oval 3406"/>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3408" name="Group 3300"/>
            <p:cNvGrpSpPr/>
            <p:nvPr/>
          </p:nvGrpSpPr>
          <p:grpSpPr>
            <a:xfrm rot="16855205" flipH="1">
              <a:off x="1590343" y="1853825"/>
              <a:ext cx="26752" cy="21511"/>
              <a:chOff x="2263322" y="2383933"/>
              <a:chExt cx="1623415" cy="1341120"/>
            </a:xfrm>
            <a:solidFill>
              <a:schemeClr val="accent5">
                <a:lumMod val="50000"/>
              </a:schemeClr>
            </a:solidFill>
          </p:grpSpPr>
          <p:sp>
            <p:nvSpPr>
              <p:cNvPr id="3409" name="Oval 3408"/>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10" name="Oval 3409"/>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11" name="Oval 3410"/>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12" name="Oval 3411"/>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13" name="Oval 3412"/>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14" name="Oval 3413"/>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15" name="Oval 3414"/>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16" name="Oval 3415"/>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17" name="Oval 3416"/>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18" name="Oval 3417"/>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19" name="Oval 3418"/>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20" name="Oval 3419"/>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21" name="Oval 3420"/>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22" name="Oval 3421"/>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23" name="Oval 3422"/>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24" name="Oval 3423"/>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25" name="Oval 3424"/>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26" name="Oval 3425"/>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27" name="Oval 3426"/>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28" name="Oval 3427"/>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29" name="Oval 3428"/>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30" name="Oval 3429"/>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31" name="Oval 3430"/>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32" name="Oval 3431"/>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33" name="Oval 3432"/>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34" name="Oval 3433"/>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35" name="Oval 3434"/>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36" name="Oval 3435"/>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37" name="Oval 3436"/>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38" name="Oval 3437"/>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39" name="Oval 3438"/>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40" name="Oval 3439"/>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41" name="Oval 3440"/>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42" name="Oval 3441"/>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43" name="Oval 3442"/>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44" name="Oval 3443"/>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45" name="Oval 3444"/>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46" name="Oval 3445"/>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47" name="Oval 3446"/>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48" name="Oval 3447"/>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49" name="Oval 3448"/>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50" name="Oval 3449"/>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51" name="Oval 3450"/>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52" name="Oval 3451"/>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53" name="Oval 3452"/>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54" name="Oval 3453"/>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55" name="Oval 3454"/>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56" name="Oval 3455"/>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3457" name="Group 3349"/>
            <p:cNvGrpSpPr/>
            <p:nvPr/>
          </p:nvGrpSpPr>
          <p:grpSpPr>
            <a:xfrm rot="16855205" flipH="1">
              <a:off x="1540666" y="1883194"/>
              <a:ext cx="26752" cy="21511"/>
              <a:chOff x="2263322" y="2383933"/>
              <a:chExt cx="1623415" cy="1341120"/>
            </a:xfrm>
            <a:solidFill>
              <a:schemeClr val="accent5">
                <a:lumMod val="50000"/>
              </a:schemeClr>
            </a:solidFill>
          </p:grpSpPr>
          <p:sp>
            <p:nvSpPr>
              <p:cNvPr id="3458" name="Oval 3457"/>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59" name="Oval 3458"/>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60" name="Oval 3459"/>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61" name="Oval 3460"/>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62" name="Oval 3461"/>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63" name="Oval 3462"/>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64" name="Oval 3463"/>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65" name="Oval 3464"/>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66" name="Oval 3465"/>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67" name="Oval 3466"/>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68" name="Oval 3467"/>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69" name="Oval 3468"/>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70" name="Oval 3469"/>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71" name="Oval 3470"/>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72" name="Oval 3471"/>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73" name="Oval 3472"/>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74" name="Oval 3473"/>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75" name="Oval 3474"/>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76" name="Oval 3475"/>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77" name="Oval 3476"/>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78" name="Oval 3477"/>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79" name="Oval 3478"/>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80" name="Oval 3479"/>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81" name="Oval 3480"/>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82" name="Oval 3481"/>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83" name="Oval 3482"/>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84" name="Oval 3483"/>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85" name="Oval 3484"/>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86" name="Oval 3485"/>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87" name="Oval 3486"/>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88" name="Oval 3487"/>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89" name="Oval 3488"/>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90" name="Oval 3489"/>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91" name="Oval 3490"/>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92" name="Oval 3491"/>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93" name="Oval 3492"/>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94" name="Oval 3493"/>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95" name="Oval 3494"/>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96" name="Oval 3495"/>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97" name="Oval 3496"/>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98" name="Oval 3497"/>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99" name="Oval 3498"/>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00" name="Oval 3499"/>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01" name="Oval 3500"/>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02" name="Oval 3501"/>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03" name="Oval 3502"/>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04" name="Oval 3503"/>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05" name="Oval 3504"/>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3506" name="Group 3398"/>
            <p:cNvGrpSpPr/>
            <p:nvPr/>
          </p:nvGrpSpPr>
          <p:grpSpPr>
            <a:xfrm rot="16855205" flipH="1">
              <a:off x="1590427" y="1656851"/>
              <a:ext cx="26752" cy="21511"/>
              <a:chOff x="2263322" y="2383933"/>
              <a:chExt cx="1623415" cy="1341120"/>
            </a:xfrm>
            <a:solidFill>
              <a:schemeClr val="accent5">
                <a:lumMod val="50000"/>
              </a:schemeClr>
            </a:solidFill>
          </p:grpSpPr>
          <p:sp>
            <p:nvSpPr>
              <p:cNvPr id="3507" name="Oval 3506"/>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08" name="Oval 3507"/>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09" name="Oval 3508"/>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10" name="Oval 3509"/>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11" name="Oval 3510"/>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12" name="Oval 3511"/>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13" name="Oval 3512"/>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14" name="Oval 3513"/>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15" name="Oval 3514"/>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16" name="Oval 3515"/>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17" name="Oval 3516"/>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18" name="Oval 3517"/>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19" name="Oval 3518"/>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20" name="Oval 3519"/>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21" name="Oval 3520"/>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22" name="Oval 3521"/>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23" name="Oval 3522"/>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24" name="Oval 3523"/>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25" name="Oval 3524"/>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26" name="Oval 3525"/>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27" name="Oval 3526"/>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28" name="Oval 3527"/>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29" name="Oval 3528"/>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30" name="Oval 3529"/>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31" name="Oval 3530"/>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32" name="Oval 3531"/>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33" name="Oval 3532"/>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34" name="Oval 3533"/>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35" name="Oval 3534"/>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36" name="Oval 3535"/>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37" name="Oval 3536"/>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38" name="Oval 3537"/>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39" name="Oval 3538"/>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40" name="Oval 3539"/>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41" name="Oval 3540"/>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42" name="Oval 3541"/>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43" name="Oval 3542"/>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44" name="Oval 3543"/>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45" name="Oval 3544"/>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46" name="Oval 3545"/>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47" name="Oval 3546"/>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48" name="Oval 3547"/>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49" name="Oval 3548"/>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50" name="Oval 3549"/>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51" name="Oval 3550"/>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52" name="Oval 3551"/>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53" name="Oval 3552"/>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54" name="Oval 3553"/>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grpSp>
        <p:nvGrpSpPr>
          <p:cNvPr id="4441" name="Group 4440"/>
          <p:cNvGrpSpPr/>
          <p:nvPr/>
        </p:nvGrpSpPr>
        <p:grpSpPr>
          <a:xfrm>
            <a:off x="5427413" y="4345035"/>
            <a:ext cx="111415" cy="417335"/>
            <a:chOff x="1035234" y="1762476"/>
            <a:chExt cx="111415" cy="417335"/>
          </a:xfrm>
        </p:grpSpPr>
        <p:grpSp>
          <p:nvGrpSpPr>
            <p:cNvPr id="4442" name="Group 503"/>
            <p:cNvGrpSpPr/>
            <p:nvPr/>
          </p:nvGrpSpPr>
          <p:grpSpPr>
            <a:xfrm rot="16855205" flipH="1">
              <a:off x="1049145" y="2153425"/>
              <a:ext cx="26752" cy="21511"/>
              <a:chOff x="2263322" y="2383933"/>
              <a:chExt cx="1623415" cy="1341120"/>
            </a:xfrm>
            <a:solidFill>
              <a:schemeClr val="accent5">
                <a:lumMod val="50000"/>
              </a:schemeClr>
            </a:solidFill>
          </p:grpSpPr>
          <p:sp>
            <p:nvSpPr>
              <p:cNvPr id="4885" name="Oval 4884"/>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86" name="Oval 4885"/>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87" name="Oval 4886"/>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88" name="Oval 4887"/>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89" name="Oval 4888"/>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90" name="Oval 4889"/>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91" name="Oval 4890"/>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92" name="Oval 4891"/>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93" name="Oval 4892"/>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94" name="Oval 4893"/>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95" name="Oval 4894"/>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96" name="Oval 4895"/>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97" name="Oval 4896"/>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98" name="Oval 4897"/>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99" name="Oval 4898"/>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00" name="Oval 4899"/>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01" name="Oval 4900"/>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02" name="Oval 4901"/>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03" name="Oval 4902"/>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04" name="Oval 4903"/>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05" name="Oval 4904"/>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06" name="Oval 4905"/>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07" name="Oval 4906"/>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08" name="Oval 4907"/>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09" name="Oval 4908"/>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10" name="Oval 4909"/>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11" name="Oval 4910"/>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12" name="Oval 4911"/>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13" name="Oval 4912"/>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14" name="Oval 4913"/>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15" name="Oval 4914"/>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16" name="Oval 4915"/>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17" name="Oval 4916"/>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18" name="Oval 4917"/>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19" name="Oval 4918"/>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20" name="Oval 4919"/>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21" name="Oval 4920"/>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22" name="Oval 4921"/>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23" name="Oval 4922"/>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24" name="Oval 4923"/>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25" name="Oval 4924"/>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26" name="Oval 4925"/>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27" name="Oval 4926"/>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28" name="Oval 4927"/>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29" name="Oval 4928"/>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30" name="Oval 4929"/>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31" name="Oval 4930"/>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32" name="Oval 4931"/>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4443" name="Group 454"/>
            <p:cNvGrpSpPr/>
            <p:nvPr/>
          </p:nvGrpSpPr>
          <p:grpSpPr>
            <a:xfrm rot="16855205" flipH="1">
              <a:off x="1094103" y="1771610"/>
              <a:ext cx="26752" cy="21511"/>
              <a:chOff x="2263322" y="2383933"/>
              <a:chExt cx="1623415" cy="1341120"/>
            </a:xfrm>
            <a:solidFill>
              <a:schemeClr val="accent5">
                <a:lumMod val="50000"/>
              </a:schemeClr>
            </a:solidFill>
          </p:grpSpPr>
          <p:sp>
            <p:nvSpPr>
              <p:cNvPr id="4837" name="Oval 4836"/>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38" name="Oval 4837"/>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39" name="Oval 4838"/>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40" name="Oval 4839"/>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41" name="Oval 4840"/>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42" name="Oval 4841"/>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43" name="Oval 4842"/>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44" name="Oval 4843"/>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45" name="Oval 4844"/>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46" name="Oval 4845"/>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47" name="Oval 4846"/>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48" name="Oval 4847"/>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49" name="Oval 4848"/>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50" name="Oval 4849"/>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51" name="Oval 4850"/>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52" name="Oval 4851"/>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53" name="Oval 4852"/>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54" name="Oval 4853"/>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55" name="Oval 4854"/>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56" name="Oval 4855"/>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57" name="Oval 4856"/>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58" name="Oval 4857"/>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59" name="Oval 4858"/>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60" name="Oval 4859"/>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61" name="Oval 4860"/>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62" name="Oval 4861"/>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63" name="Oval 4862"/>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64" name="Oval 4863"/>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65" name="Oval 4864"/>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66" name="Oval 4865"/>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67" name="Oval 4866"/>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68" name="Oval 4867"/>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69" name="Oval 4868"/>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70" name="Oval 4869"/>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71" name="Oval 4870"/>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72" name="Oval 4871"/>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73" name="Oval 4872"/>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74" name="Oval 4873"/>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75" name="Oval 4874"/>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76" name="Oval 4875"/>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77" name="Oval 4876"/>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78" name="Oval 4877"/>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79" name="Oval 4878"/>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80" name="Oval 4879"/>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81" name="Oval 4880"/>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82" name="Oval 4881"/>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83" name="Oval 4882"/>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84" name="Oval 4883"/>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4444" name="Group 62"/>
            <p:cNvGrpSpPr/>
            <p:nvPr/>
          </p:nvGrpSpPr>
          <p:grpSpPr>
            <a:xfrm rot="16855205" flipH="1">
              <a:off x="1099530" y="1987207"/>
              <a:ext cx="26752" cy="21511"/>
              <a:chOff x="2263322" y="2383933"/>
              <a:chExt cx="1623415" cy="1341120"/>
            </a:xfrm>
            <a:solidFill>
              <a:schemeClr val="accent5">
                <a:lumMod val="50000"/>
              </a:schemeClr>
            </a:solidFill>
          </p:grpSpPr>
          <p:sp>
            <p:nvSpPr>
              <p:cNvPr id="4789" name="Oval 4788"/>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90" name="Oval 4789"/>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91" name="Oval 4790"/>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92" name="Oval 4791"/>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93" name="Oval 4792"/>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94" name="Oval 4793"/>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95" name="Oval 4794"/>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96" name="Oval 4795"/>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97" name="Oval 4796"/>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98" name="Oval 4797"/>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99" name="Oval 4798"/>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00" name="Oval 4799"/>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01" name="Oval 4800"/>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02" name="Oval 4801"/>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03" name="Oval 4802"/>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04" name="Oval 4803"/>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05" name="Oval 4804"/>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06" name="Oval 4805"/>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07" name="Oval 4806"/>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08" name="Oval 4807"/>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09" name="Oval 4808"/>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10" name="Oval 4809"/>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11" name="Oval 4810"/>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12" name="Oval 4811"/>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13" name="Oval 4812"/>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14" name="Oval 4813"/>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15" name="Oval 4814"/>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16" name="Oval 4815"/>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17" name="Oval 4816"/>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18" name="Oval 4817"/>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19" name="Oval 4818"/>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20" name="Oval 4819"/>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21" name="Oval 9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22" name="Oval 9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23" name="Oval 9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24" name="Oval 9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25" name="Oval 9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26" name="Oval 10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27" name="Oval 10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28" name="Oval 10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29" name="Oval 10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30" name="Oval 10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31" name="Oval 10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32" name="Oval 10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33" name="Oval 10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34" name="Oval 10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35" name="Oval 10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36" name="Oval 11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sp>
          <p:nvSpPr>
            <p:cNvPr id="4445" name="Flowchart: Magnetic Disk 4444"/>
            <p:cNvSpPr/>
            <p:nvPr/>
          </p:nvSpPr>
          <p:spPr>
            <a:xfrm rot="16855205" flipH="1">
              <a:off x="882267" y="1945331"/>
              <a:ext cx="417335" cy="51625"/>
            </a:xfrm>
            <a:prstGeom prst="flowChartMagneticDisk">
              <a:avLst/>
            </a:prstGeom>
            <a:solidFill>
              <a:schemeClr val="bg1">
                <a:lumMod val="50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4446" name="Group 8"/>
            <p:cNvGrpSpPr/>
            <p:nvPr/>
          </p:nvGrpSpPr>
          <p:grpSpPr>
            <a:xfrm rot="16855205" flipH="1">
              <a:off x="1122518" y="1791974"/>
              <a:ext cx="26752" cy="21511"/>
              <a:chOff x="2263322" y="2383933"/>
              <a:chExt cx="1623415" cy="1341120"/>
            </a:xfrm>
            <a:solidFill>
              <a:schemeClr val="accent5">
                <a:lumMod val="50000"/>
              </a:schemeClr>
            </a:solidFill>
          </p:grpSpPr>
          <p:sp>
            <p:nvSpPr>
              <p:cNvPr id="4741" name="Oval 9"/>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42" name="Oval 10"/>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43" name="Oval 11"/>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44" name="Oval 1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45" name="Oval 13"/>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46" name="Oval 14"/>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47" name="Oval 15"/>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48" name="Oval 16"/>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49" name="Oval 17"/>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50" name="Oval 18"/>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51" name="Oval 19"/>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52" name="Oval 20"/>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53" name="Oval 21"/>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54" name="Oval 22"/>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55" name="Oval 23"/>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56" name="Oval 24"/>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57" name="Oval 25"/>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58" name="Oval 26"/>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59" name="Oval 27"/>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60" name="Oval 28"/>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61" name="Oval 29"/>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62" name="Oval 30"/>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63" name="Oval 4762"/>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64" name="Oval 4763"/>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65" name="Oval 4764"/>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66" name="Oval 4765"/>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67" name="Oval 4766"/>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68" name="Oval 4767"/>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69" name="Oval 4768"/>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70" name="Oval 4769"/>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71" name="Oval 4770"/>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72" name="Oval 4771"/>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73" name="Oval 4772"/>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74" name="Oval 4773"/>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75" name="Oval 4774"/>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76" name="Oval 4775"/>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77" name="Oval 4776"/>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78" name="Oval 4777"/>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79" name="Oval 4778"/>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80" name="Oval 4779"/>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81" name="Oval 4780"/>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82" name="Oval 4781"/>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83" name="Oval 4782"/>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84" name="Oval 4783"/>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85" name="Oval 4784"/>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86" name="Oval 4785"/>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87" name="Oval 4786"/>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88" name="Oval 4787"/>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4447" name="Group 111"/>
            <p:cNvGrpSpPr/>
            <p:nvPr/>
          </p:nvGrpSpPr>
          <p:grpSpPr>
            <a:xfrm rot="16855205" flipH="1">
              <a:off x="1061581" y="1916972"/>
              <a:ext cx="26752" cy="21511"/>
              <a:chOff x="2263322" y="2383933"/>
              <a:chExt cx="1623415" cy="1341120"/>
            </a:xfrm>
            <a:solidFill>
              <a:schemeClr val="accent5">
                <a:lumMod val="50000"/>
              </a:schemeClr>
            </a:solidFill>
          </p:grpSpPr>
          <p:sp>
            <p:nvSpPr>
              <p:cNvPr id="4693" name="Oval 4692"/>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94" name="Oval 4693"/>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95" name="Oval 4694"/>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96" name="Oval 4695"/>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97" name="Oval 4696"/>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98" name="Oval 4697"/>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99" name="Oval 4698"/>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00" name="Oval 4699"/>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01" name="Oval 4700"/>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02" name="Oval 4701"/>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03" name="Oval 4702"/>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04" name="Oval 4703"/>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05" name="Oval 4704"/>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06" name="Oval 4705"/>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07" name="Oval 4706"/>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08" name="Oval 4707"/>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09" name="Oval 4708"/>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10" name="Oval 4709"/>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11" name="Oval 4710"/>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12" name="Oval 4711"/>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13" name="Oval 4712"/>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14" name="Oval 4713"/>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15" name="Oval 4714"/>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16" name="Oval 4715"/>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17" name="Oval 4716"/>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18" name="Oval 4717"/>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19" name="Oval 4718"/>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20" name="Oval 4719"/>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21" name="Oval 4720"/>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22" name="Oval 4721"/>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23" name="Oval 4722"/>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24" name="Oval 4723"/>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25" name="Oval 4724"/>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26" name="Oval 4725"/>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27" name="Oval 4726"/>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28" name="Oval 4727"/>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29" name="Oval 4728"/>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30" name="Oval 4729"/>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31" name="Oval 4730"/>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32" name="Oval 4731"/>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33" name="Oval 4732"/>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34" name="Oval 4733"/>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35" name="Oval 4734"/>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36" name="Oval 4735"/>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37" name="Oval 4736"/>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38" name="Oval 4737"/>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39" name="Oval 4738"/>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40" name="Oval 4739"/>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4448" name="Group 160"/>
            <p:cNvGrpSpPr/>
            <p:nvPr/>
          </p:nvGrpSpPr>
          <p:grpSpPr>
            <a:xfrm rot="16855205" flipH="1">
              <a:off x="1116768" y="1906225"/>
              <a:ext cx="26752" cy="21511"/>
              <a:chOff x="2263322" y="2383933"/>
              <a:chExt cx="1623415" cy="1341120"/>
            </a:xfrm>
            <a:solidFill>
              <a:schemeClr val="accent5">
                <a:lumMod val="50000"/>
              </a:schemeClr>
            </a:solidFill>
          </p:grpSpPr>
          <p:sp>
            <p:nvSpPr>
              <p:cNvPr id="4645" name="Oval 4644"/>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46" name="Oval 4645"/>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47" name="Oval 4646"/>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48" name="Oval 4647"/>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49" name="Oval 4648"/>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50" name="Oval 4649"/>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51" name="Oval 4650"/>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52" name="Oval 4651"/>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53" name="Oval 4652"/>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54" name="Oval 4653"/>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55" name="Oval 4654"/>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56" name="Oval 4655"/>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57" name="Oval 4656"/>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58" name="Oval 4657"/>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59" name="Oval 4658"/>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60" name="Oval 4659"/>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61" name="Oval 4660"/>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62" name="Oval 4661"/>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63" name="Oval 4662"/>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64" name="Oval 4663"/>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65" name="Oval 4664"/>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66" name="Oval 4665"/>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67" name="Oval 4666"/>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68" name="Oval 4667"/>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69" name="Oval 4668"/>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70" name="Oval 4669"/>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71" name="Oval 4670"/>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72" name="Oval 4671"/>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73" name="Oval 4672"/>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74" name="Oval 4673"/>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75" name="Oval 4674"/>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76" name="Oval 4675"/>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77" name="Oval 4676"/>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78" name="Oval 4677"/>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79" name="Oval 4678"/>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80" name="Oval 4679"/>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81" name="Oval 4680"/>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82" name="Oval 4681"/>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83" name="Oval 4682"/>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84" name="Oval 4683"/>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85" name="Oval 4684"/>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86" name="Oval 4685"/>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87" name="Oval 4686"/>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88" name="Oval 4687"/>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89" name="Oval 4688"/>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90" name="Oval 4689"/>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91" name="Oval 4690"/>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92" name="Oval 4691"/>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4449" name="Group 258"/>
            <p:cNvGrpSpPr/>
            <p:nvPr/>
          </p:nvGrpSpPr>
          <p:grpSpPr>
            <a:xfrm rot="16855205" flipH="1">
              <a:off x="1093312" y="2105434"/>
              <a:ext cx="26752" cy="21511"/>
              <a:chOff x="2263322" y="2383933"/>
              <a:chExt cx="1623415" cy="1341120"/>
            </a:xfrm>
            <a:solidFill>
              <a:schemeClr val="accent5">
                <a:lumMod val="50000"/>
              </a:schemeClr>
            </a:solidFill>
          </p:grpSpPr>
          <p:sp>
            <p:nvSpPr>
              <p:cNvPr id="4597" name="Oval 4596"/>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98" name="Oval 4597"/>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99" name="Oval 4598"/>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00" name="Oval 4599"/>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01" name="Oval 4600"/>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02" name="Oval 4601"/>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03" name="Oval 4602"/>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04" name="Oval 4603"/>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05" name="Oval 4604"/>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06" name="Oval 4605"/>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07" name="Oval 4606"/>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08" name="Oval 4607"/>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09" name="Oval 4608"/>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10" name="Oval 4609"/>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11" name="Oval 4610"/>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12" name="Oval 4611"/>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13" name="Oval 4612"/>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14" name="Oval 4613"/>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15" name="Oval 4614"/>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16" name="Oval 4615"/>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17" name="Oval 4616"/>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18" name="Oval 4617"/>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19" name="Oval 4618"/>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20" name="Oval 4619"/>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21" name="Oval 4620"/>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22" name="Oval 4621"/>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23" name="Oval 4622"/>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24" name="Oval 4623"/>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25" name="Oval 4624"/>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26" name="Oval 4625"/>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27" name="Oval 4626"/>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28" name="Oval 4627"/>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29" name="Oval 4628"/>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30" name="Oval 4629"/>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31" name="Oval 4630"/>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32" name="Oval 4631"/>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33" name="Oval 4632"/>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34" name="Oval 4633"/>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35" name="Oval 4634"/>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36" name="Oval 4635"/>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37" name="Oval 4636"/>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38" name="Oval 4637"/>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39" name="Oval 4638"/>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40" name="Oval 4639"/>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41" name="Oval 4640"/>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42" name="Oval 4641"/>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43" name="Oval 4642"/>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44" name="Oval 4643"/>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4450" name="Group 356"/>
            <p:cNvGrpSpPr/>
            <p:nvPr/>
          </p:nvGrpSpPr>
          <p:grpSpPr>
            <a:xfrm rot="16855205" flipH="1">
              <a:off x="1063889" y="1831946"/>
              <a:ext cx="26752" cy="21511"/>
              <a:chOff x="2263322" y="2383933"/>
              <a:chExt cx="1623415" cy="1341120"/>
            </a:xfrm>
            <a:solidFill>
              <a:schemeClr val="accent5">
                <a:lumMod val="50000"/>
              </a:schemeClr>
            </a:solidFill>
          </p:grpSpPr>
          <p:sp>
            <p:nvSpPr>
              <p:cNvPr id="4549" name="Oval 4548"/>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50" name="Oval 4549"/>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51" name="Oval 4550"/>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52" name="Oval 4551"/>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53" name="Oval 4552"/>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54" name="Oval 4553"/>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55" name="Oval 4554"/>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56" name="Oval 4555"/>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57" name="Oval 4556"/>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58" name="Oval 4557"/>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59" name="Oval 4558"/>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60" name="Oval 4559"/>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61" name="Oval 4560"/>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62" name="Oval 4561"/>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63" name="Oval 4562"/>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64" name="Oval 4563"/>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65" name="Oval 4564"/>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66" name="Oval 4565"/>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67" name="Oval 4566"/>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68" name="Oval 4567"/>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69" name="Oval 4568"/>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70" name="Oval 4569"/>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71" name="Oval 4570"/>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72" name="Oval 4571"/>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73" name="Oval 4572"/>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74" name="Oval 4573"/>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75" name="Oval 4574"/>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76" name="Oval 4575"/>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77" name="Oval 4576"/>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78" name="Oval 4577"/>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79" name="Oval 4578"/>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80" name="Oval 4579"/>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81" name="Oval 4580"/>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82" name="Oval 4581"/>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83" name="Oval 4582"/>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84" name="Oval 4583"/>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85" name="Oval 4584"/>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86" name="Oval 4585"/>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87" name="Oval 4586"/>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88" name="Oval 4587"/>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89" name="Oval 4588"/>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90" name="Oval 4589"/>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91" name="Oval 4590"/>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92" name="Oval 4591"/>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93" name="Oval 4592"/>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94" name="Oval 4593"/>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95" name="Oval 4594"/>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96" name="Oval 4595"/>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4451" name="Group 3251"/>
            <p:cNvGrpSpPr/>
            <p:nvPr/>
          </p:nvGrpSpPr>
          <p:grpSpPr>
            <a:xfrm rot="16855205" flipH="1">
              <a:off x="1067715" y="1995719"/>
              <a:ext cx="26752" cy="21511"/>
              <a:chOff x="2263322" y="2383933"/>
              <a:chExt cx="1623415" cy="1341120"/>
            </a:xfrm>
            <a:solidFill>
              <a:schemeClr val="accent5">
                <a:lumMod val="50000"/>
              </a:schemeClr>
            </a:solidFill>
          </p:grpSpPr>
          <p:sp>
            <p:nvSpPr>
              <p:cNvPr id="4501" name="Oval 4500"/>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02" name="Oval 4501"/>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03" name="Oval 4502"/>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04" name="Oval 4503"/>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05" name="Oval 4504"/>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06" name="Oval 4505"/>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07" name="Oval 4506"/>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08" name="Oval 4507"/>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09" name="Oval 4508"/>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10" name="Oval 4509"/>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11" name="Oval 4510"/>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12" name="Oval 4511"/>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13" name="Oval 4512"/>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14" name="Oval 4513"/>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15" name="Oval 4514"/>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16" name="Oval 4515"/>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17" name="Oval 4516"/>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18" name="Oval 4517"/>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19" name="Oval 4518"/>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20" name="Oval 4519"/>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21" name="Oval 4520"/>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22" name="Oval 4521"/>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23" name="Oval 4522"/>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24" name="Oval 4523"/>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25" name="Oval 4524"/>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26" name="Oval 4525"/>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27" name="Oval 4526"/>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28" name="Oval 4527"/>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29" name="Oval 4528"/>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30" name="Oval 4529"/>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31" name="Oval 4530"/>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32" name="Oval 4531"/>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33" name="Oval 4532"/>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34" name="Oval 4533"/>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35" name="Oval 4534"/>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36" name="Oval 4535"/>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37" name="Oval 4536"/>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38" name="Oval 4537"/>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39" name="Oval 4538"/>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40" name="Oval 4539"/>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41" name="Oval 4540"/>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42" name="Oval 4541"/>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43" name="Oval 4542"/>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44" name="Oval 4543"/>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45" name="Oval 4544"/>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46" name="Oval 4545"/>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47" name="Oval 4546"/>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48" name="Oval 4547"/>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4452" name="Group 3349"/>
            <p:cNvGrpSpPr/>
            <p:nvPr/>
          </p:nvGrpSpPr>
          <p:grpSpPr>
            <a:xfrm rot="16855205" flipH="1">
              <a:off x="1032614" y="2097557"/>
              <a:ext cx="26752" cy="21511"/>
              <a:chOff x="2263322" y="2383933"/>
              <a:chExt cx="1623415" cy="1341120"/>
            </a:xfrm>
            <a:solidFill>
              <a:schemeClr val="accent5">
                <a:lumMod val="50000"/>
              </a:schemeClr>
            </a:solidFill>
          </p:grpSpPr>
          <p:sp>
            <p:nvSpPr>
              <p:cNvPr id="4453" name="Oval 4452"/>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54" name="Oval 4453"/>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55" name="Oval 4454"/>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56" name="Oval 4455"/>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57" name="Oval 4456"/>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58" name="Oval 4457"/>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59" name="Oval 4458"/>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60" name="Oval 4459"/>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61" name="Oval 4460"/>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62" name="Oval 4461"/>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63" name="Oval 4462"/>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64" name="Oval 4463"/>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65" name="Oval 4464"/>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66" name="Oval 4465"/>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67" name="Oval 4466"/>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68" name="Oval 4467"/>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69" name="Oval 4468"/>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70" name="Oval 4469"/>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71" name="Oval 4470"/>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72" name="Oval 4471"/>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73" name="Oval 4472"/>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74" name="Oval 4473"/>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75" name="Oval 4474"/>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76" name="Oval 4475"/>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77" name="Oval 4476"/>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78" name="Oval 4477"/>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79" name="Oval 4478"/>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80" name="Oval 4479"/>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81" name="Oval 4480"/>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82" name="Oval 4481"/>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83" name="Oval 4482"/>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84" name="Oval 4483"/>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85" name="Oval 4484"/>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86" name="Oval 4485"/>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87" name="Oval 4486"/>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88" name="Oval 4487"/>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89" name="Oval 4488"/>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90" name="Oval 4489"/>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91" name="Oval 4490"/>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92" name="Oval 4491"/>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93" name="Oval 4492"/>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94" name="Oval 4493"/>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95" name="Oval 4494"/>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96" name="Oval 4495"/>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97" name="Oval 4496"/>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98" name="Oval 4497"/>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99" name="Oval 4498"/>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00" name="Oval 4499"/>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pic>
        <p:nvPicPr>
          <p:cNvPr id="97894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5762013">
            <a:off x="5471127" y="4770477"/>
            <a:ext cx="225425" cy="46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582" name="TextBox 7581"/>
          <p:cNvSpPr txBox="1"/>
          <p:nvPr/>
        </p:nvSpPr>
        <p:spPr>
          <a:xfrm>
            <a:off x="5913955" y="4804947"/>
            <a:ext cx="1848968" cy="338554"/>
          </a:xfrm>
          <a:prstGeom prst="rect">
            <a:avLst/>
          </a:prstGeom>
          <a:noFill/>
        </p:spPr>
        <p:txBody>
          <a:bodyPr wrap="none" rtlCol="0">
            <a:spAutoFit/>
          </a:bodyPr>
          <a:lstStyle/>
          <a:p>
            <a:r>
              <a:rPr lang="en-US" sz="1600" dirty="0"/>
              <a:t>Clay buried in </a:t>
            </a:r>
            <a:r>
              <a:rPr lang="en-US" sz="1600" dirty="0" err="1"/>
              <a:t>PACl</a:t>
            </a:r>
            <a:endParaRPr lang="en-US" sz="1600" dirty="0"/>
          </a:p>
        </p:txBody>
      </p:sp>
      <p:sp>
        <p:nvSpPr>
          <p:cNvPr id="7583" name="TextBox 7582"/>
          <p:cNvSpPr txBox="1"/>
          <p:nvPr/>
        </p:nvSpPr>
        <p:spPr>
          <a:xfrm>
            <a:off x="5913955" y="5254560"/>
            <a:ext cx="3184654" cy="338554"/>
          </a:xfrm>
          <a:prstGeom prst="rect">
            <a:avLst/>
          </a:prstGeom>
          <a:noFill/>
        </p:spPr>
        <p:txBody>
          <a:bodyPr wrap="none" rtlCol="0">
            <a:spAutoFit/>
          </a:bodyPr>
          <a:lstStyle/>
          <a:p>
            <a:r>
              <a:rPr lang="en-US" sz="1600" dirty="0"/>
              <a:t>Clay buried in </a:t>
            </a:r>
            <a:r>
              <a:rPr lang="en-US" sz="1600" dirty="0" err="1"/>
              <a:t>PACl</a:t>
            </a:r>
            <a:r>
              <a:rPr lang="en-US" sz="1600" dirty="0"/>
              <a:t> + </a:t>
            </a:r>
            <a:r>
              <a:rPr lang="en-US" sz="1600" dirty="0" err="1"/>
              <a:t>PACl</a:t>
            </a:r>
            <a:r>
              <a:rPr lang="en-US" sz="1600" dirty="0"/>
              <a:t> clusters</a:t>
            </a:r>
          </a:p>
        </p:txBody>
      </p:sp>
      <p:pic>
        <p:nvPicPr>
          <p:cNvPr id="978948"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49479" y="1595499"/>
            <a:ext cx="201613" cy="261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34"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69188" y="1529951"/>
            <a:ext cx="201613" cy="261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35"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22153" y="1929856"/>
            <a:ext cx="201613" cy="261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36"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57259" y="1630395"/>
            <a:ext cx="201613" cy="261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37"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95828" y="1870699"/>
            <a:ext cx="201613" cy="261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78949"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19099875">
            <a:off x="2944303" y="1609613"/>
            <a:ext cx="231775" cy="46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39"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19099875">
            <a:off x="5143277" y="5192063"/>
            <a:ext cx="231775" cy="46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0"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91134" y="5292868"/>
            <a:ext cx="201613" cy="261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0238" name="Straight Arrow Connector 10237"/>
          <p:cNvCxnSpPr/>
          <p:nvPr/>
        </p:nvCxnSpPr>
        <p:spPr>
          <a:xfrm flipH="1">
            <a:off x="1026059" y="1892332"/>
            <a:ext cx="4233105" cy="255497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0245" name="Straight Arrow Connector 10244"/>
          <p:cNvCxnSpPr/>
          <p:nvPr/>
        </p:nvCxnSpPr>
        <p:spPr>
          <a:xfrm flipH="1">
            <a:off x="1090935" y="3169820"/>
            <a:ext cx="4096207" cy="225401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657" name="Oval 3656"/>
          <p:cNvSpPr/>
          <p:nvPr/>
        </p:nvSpPr>
        <p:spPr bwMode="auto">
          <a:xfrm>
            <a:off x="8282355" y="11724"/>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extLst>
      <p:ext uri="{BB962C8B-B14F-4D97-AF65-F5344CB8AC3E}">
        <p14:creationId xmlns:p14="http://schemas.microsoft.com/office/powerpoint/2010/main" val="1276027069"/>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9416772" y="2179633"/>
            <a:ext cx="3886200" cy="3302000"/>
          </a:xfrm>
          <a:prstGeom prst="rect">
            <a:avLst/>
          </a:prstGeom>
        </p:spPr>
      </p:pic>
      <p:sp>
        <p:nvSpPr>
          <p:cNvPr id="3" name="TextBox 2"/>
          <p:cNvSpPr txBox="1"/>
          <p:nvPr/>
        </p:nvSpPr>
        <p:spPr>
          <a:xfrm>
            <a:off x="634998" y="5979505"/>
            <a:ext cx="7885545" cy="687301"/>
          </a:xfrm>
          <a:prstGeom prst="rect">
            <a:avLst/>
          </a:prstGeom>
        </p:spPr>
        <p:txBody>
          <a:bodyPr/>
          <a:lstStyle/>
          <a:p>
            <a:r>
              <a:rPr lang="en-US" sz="1000" i="0" baseline="0" dirty="0">
                <a:latin typeface="Arial"/>
              </a:rPr>
              <a:t> </a:t>
            </a:r>
            <a:r>
              <a:rPr lang="en-US" sz="1200" i="0" baseline="0" dirty="0">
                <a:latin typeface="+mn-lt"/>
              </a:rPr>
              <a:t>Fig. 1. Effect of </a:t>
            </a:r>
            <a:r>
              <a:rPr lang="en-US" sz="1200" i="0" baseline="0" dirty="0" err="1">
                <a:latin typeface="+mn-lt"/>
              </a:rPr>
              <a:t>PACl</a:t>
            </a:r>
            <a:r>
              <a:rPr lang="en-US" sz="1200" i="0" baseline="0" dirty="0">
                <a:latin typeface="+mn-lt"/>
              </a:rPr>
              <a:t> dosage (as Al) on residual turbidity (■) and zeta potential (○) for kaolin suspensions at final pH values of 6.0 (a), 7.0 (b), 8.0 (c) [34] and 10.0 (d). Initial kaolin concentration: 100 </a:t>
            </a:r>
            <a:r>
              <a:rPr lang="en-US" sz="1200" i="0" baseline="0" dirty="0" err="1">
                <a:latin typeface="+mn-lt"/>
              </a:rPr>
              <a:t>mg·L</a:t>
            </a:r>
            <a:r>
              <a:rPr lang="en-US" sz="1200" i="0" baseline="0" dirty="0">
                <a:latin typeface="+mn-lt"/>
              </a:rPr>
              <a:t>− 1; water temperature: (15 ± 1) °C; </a:t>
            </a:r>
            <a:r>
              <a:rPr lang="en-US" sz="1200" i="0" baseline="0" dirty="0">
                <a:latin typeface="+mn-lt"/>
                <a:cs typeface="Arial" pitchFamily="34" charset="0"/>
              </a:rPr>
              <a:t>r</a:t>
            </a:r>
            <a:r>
              <a:rPr lang="en-US" sz="1200" dirty="0">
                <a:latin typeface="+mn-lt"/>
                <a:cs typeface="Arial" pitchFamily="34" charset="0"/>
              </a:rPr>
              <a:t>apid mixing: 245 s</a:t>
            </a:r>
            <a:r>
              <a:rPr lang="en-US" sz="1200" baseline="30000" dirty="0">
                <a:latin typeface="+mn-lt"/>
                <a:cs typeface="Arial" pitchFamily="34" charset="0"/>
              </a:rPr>
              <a:t>− 1</a:t>
            </a:r>
            <a:r>
              <a:rPr lang="en-US" sz="1200" dirty="0">
                <a:latin typeface="+mn-lt"/>
                <a:cs typeface="Arial" pitchFamily="34" charset="0"/>
              </a:rPr>
              <a:t>, 3 min; slow mixing: 15 s</a:t>
            </a:r>
            <a:r>
              <a:rPr lang="en-US" sz="1200" baseline="30000" dirty="0">
                <a:latin typeface="+mn-lt"/>
                <a:cs typeface="Arial" pitchFamily="34" charset="0"/>
              </a:rPr>
              <a:t>− 1</a:t>
            </a:r>
            <a:r>
              <a:rPr lang="en-US" sz="1200" dirty="0">
                <a:latin typeface="+mn-lt"/>
                <a:cs typeface="Arial" pitchFamily="34" charset="0"/>
              </a:rPr>
              <a:t>, 10 min; settling: 10 min. Initial turbidity was 68 NTU.</a:t>
            </a:r>
            <a:endParaRPr lang="en-US" sz="1200" i="0" baseline="0" dirty="0">
              <a:latin typeface="+mn-lt"/>
              <a:cs typeface="Arial" pitchFamily="34" charset="0"/>
            </a:endParaRPr>
          </a:p>
        </p:txBody>
      </p:sp>
      <p:sp>
        <p:nvSpPr>
          <p:cNvPr id="7" name="TextBox 6"/>
          <p:cNvSpPr txBox="1"/>
          <p:nvPr/>
        </p:nvSpPr>
        <p:spPr>
          <a:xfrm>
            <a:off x="5481320" y="5041206"/>
            <a:ext cx="2798156" cy="254000"/>
          </a:xfrm>
          <a:prstGeom prst="rect">
            <a:avLst/>
          </a:prstGeom>
        </p:spPr>
        <p:txBody>
          <a:bodyPr/>
          <a:lstStyle/>
          <a:p>
            <a:r>
              <a:rPr lang="en-US" sz="1000" dirty="0">
                <a:latin typeface="Arial"/>
                <a:hlinkClick r:id="rId4"/>
              </a:rPr>
              <a:t>http://dx.doi.org/10.1016/j.cjche.2015.02.003</a:t>
            </a:r>
            <a:endParaRPr lang="en-US" sz="1000" dirty="0">
              <a:latin typeface="Arial"/>
            </a:endParaRPr>
          </a:p>
        </p:txBody>
      </p:sp>
      <p:sp>
        <p:nvSpPr>
          <p:cNvPr id="8" name="Title 7"/>
          <p:cNvSpPr>
            <a:spLocks noGrp="1"/>
          </p:cNvSpPr>
          <p:nvPr>
            <p:ph type="title"/>
          </p:nvPr>
        </p:nvSpPr>
        <p:spPr/>
        <p:txBody>
          <a:bodyPr/>
          <a:lstStyle/>
          <a:p>
            <a:r>
              <a:rPr lang="en-US" sz="2800" b="1" dirty="0">
                <a:latin typeface="Arial"/>
              </a:rPr>
              <a:t>Effects of pH and Coagulant Dosage: pH = 8</a:t>
            </a:r>
            <a:endParaRPr lang="en-US" sz="2800" dirty="0"/>
          </a:p>
        </p:txBody>
      </p:sp>
      <p:sp>
        <p:nvSpPr>
          <p:cNvPr id="12" name="Content Placeholder 11"/>
          <p:cNvSpPr>
            <a:spLocks noGrp="1"/>
          </p:cNvSpPr>
          <p:nvPr>
            <p:ph idx="1"/>
          </p:nvPr>
        </p:nvSpPr>
        <p:spPr>
          <a:xfrm>
            <a:off x="4995948" y="1657350"/>
            <a:ext cx="3832167" cy="3359150"/>
          </a:xfrm>
        </p:spPr>
        <p:txBody>
          <a:bodyPr/>
          <a:lstStyle/>
          <a:p>
            <a:r>
              <a:rPr lang="en-US" sz="2000" dirty="0"/>
              <a:t>Zeta potential went to zero (charge neutralization occurred) </a:t>
            </a:r>
            <a:r>
              <a:rPr lang="en-US" sz="2000" b="1" dirty="0"/>
              <a:t>at </a:t>
            </a:r>
            <a:r>
              <a:rPr lang="en-US" sz="2000" dirty="0"/>
              <a:t>best turbidity removal</a:t>
            </a:r>
          </a:p>
          <a:p>
            <a:r>
              <a:rPr lang="en-US" sz="2000" dirty="0"/>
              <a:t>This data fits the charge neutralization hypothesis except that performance at +15 mV zeta potential is not the same as performance at -15 mV.</a:t>
            </a:r>
          </a:p>
          <a:p>
            <a:endParaRPr lang="en-US" sz="2000" dirty="0"/>
          </a:p>
        </p:txBody>
      </p:sp>
      <p:pic>
        <p:nvPicPr>
          <p:cNvPr id="9" name="Picture 8"/>
          <p:cNvPicPr>
            <a:picLocks noChangeAspect="1"/>
          </p:cNvPicPr>
          <p:nvPr/>
        </p:nvPicPr>
        <p:blipFill rotWithShape="1">
          <a:blip r:embed="rId3"/>
          <a:srcRect l="-2" t="51713" r="50789" b="318"/>
          <a:stretch/>
        </p:blipFill>
        <p:spPr>
          <a:xfrm>
            <a:off x="361652" y="1949891"/>
            <a:ext cx="4634297" cy="3838320"/>
          </a:xfrm>
          <a:prstGeom prst="rect">
            <a:avLst/>
          </a:prstGeom>
        </p:spPr>
      </p:pic>
      <p:sp>
        <p:nvSpPr>
          <p:cNvPr id="10" name="TextBox 9"/>
          <p:cNvSpPr txBox="1"/>
          <p:nvPr/>
        </p:nvSpPr>
        <p:spPr>
          <a:xfrm>
            <a:off x="2572570" y="4250396"/>
            <a:ext cx="1184940" cy="523220"/>
          </a:xfrm>
          <a:prstGeom prst="rect">
            <a:avLst/>
          </a:prstGeom>
          <a:noFill/>
        </p:spPr>
        <p:txBody>
          <a:bodyPr wrap="none" rtlCol="0">
            <a:spAutoFit/>
          </a:bodyPr>
          <a:lstStyle/>
          <a:p>
            <a:r>
              <a:rPr lang="en-US" dirty="0"/>
              <a:t>pH = 8</a:t>
            </a:r>
          </a:p>
        </p:txBody>
      </p:sp>
      <p:cxnSp>
        <p:nvCxnSpPr>
          <p:cNvPr id="17" name="Straight Connector 16"/>
          <p:cNvCxnSpPr/>
          <p:nvPr/>
        </p:nvCxnSpPr>
        <p:spPr>
          <a:xfrm flipH="1">
            <a:off x="1145284" y="3677011"/>
            <a:ext cx="319396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V="1">
            <a:off x="1213657" y="2359211"/>
            <a:ext cx="0" cy="3048000"/>
          </a:xfrm>
          <a:prstGeom prst="line">
            <a:avLst/>
          </a:prstGeom>
        </p:spPr>
        <p:style>
          <a:lnRef idx="1">
            <a:schemeClr val="accent1"/>
          </a:lnRef>
          <a:fillRef idx="0">
            <a:schemeClr val="accent1"/>
          </a:fillRef>
          <a:effectRef idx="0">
            <a:schemeClr val="accent1"/>
          </a:effectRef>
          <a:fontRef idx="minor">
            <a:schemeClr val="tx1"/>
          </a:fontRef>
        </p:style>
      </p:cxnSp>
      <p:pic>
        <p:nvPicPr>
          <p:cNvPr id="982017" name="Picture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03338" y="1383203"/>
            <a:ext cx="2938463" cy="665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163" name="Oval 3162"/>
          <p:cNvSpPr/>
          <p:nvPr/>
        </p:nvSpPr>
        <p:spPr bwMode="auto">
          <a:xfrm>
            <a:off x="8282355" y="11724"/>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extLst>
      <p:ext uri="{BB962C8B-B14F-4D97-AF65-F5344CB8AC3E}">
        <p14:creationId xmlns:p14="http://schemas.microsoft.com/office/powerpoint/2010/main" val="3517362485"/>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9416772" y="2179633"/>
            <a:ext cx="3886200" cy="3302000"/>
          </a:xfrm>
          <a:prstGeom prst="rect">
            <a:avLst/>
          </a:prstGeom>
        </p:spPr>
      </p:pic>
      <p:sp>
        <p:nvSpPr>
          <p:cNvPr id="3" name="TextBox 2"/>
          <p:cNvSpPr txBox="1"/>
          <p:nvPr/>
        </p:nvSpPr>
        <p:spPr>
          <a:xfrm>
            <a:off x="634999" y="5996131"/>
            <a:ext cx="7885545" cy="687301"/>
          </a:xfrm>
          <a:prstGeom prst="rect">
            <a:avLst/>
          </a:prstGeom>
        </p:spPr>
        <p:txBody>
          <a:bodyPr/>
          <a:lstStyle/>
          <a:p>
            <a:r>
              <a:rPr lang="en-US" sz="1000" i="0" baseline="0" dirty="0">
                <a:latin typeface="Arial"/>
              </a:rPr>
              <a:t> </a:t>
            </a:r>
            <a:r>
              <a:rPr lang="en-US" sz="1200" i="0" baseline="0" dirty="0">
                <a:latin typeface="+mn-lt"/>
              </a:rPr>
              <a:t>Fig. 1. Effect of </a:t>
            </a:r>
            <a:r>
              <a:rPr lang="en-US" sz="1200" i="0" baseline="0" dirty="0" err="1">
                <a:latin typeface="+mn-lt"/>
              </a:rPr>
              <a:t>PACl</a:t>
            </a:r>
            <a:r>
              <a:rPr lang="en-US" sz="1200" i="0" baseline="0" dirty="0">
                <a:latin typeface="+mn-lt"/>
              </a:rPr>
              <a:t> dosage (as Al) on residual turbidity (■) and zeta potential (○) for kaolin suspensions at final pH values of 6.0 (a), 7.0 (b), 8.0 (c) [34] and 10.0 (d). Initial kaolin concentration: 100 </a:t>
            </a:r>
            <a:r>
              <a:rPr lang="en-US" sz="1200" i="0" baseline="0" dirty="0" err="1">
                <a:latin typeface="+mn-lt"/>
              </a:rPr>
              <a:t>mg·L</a:t>
            </a:r>
            <a:r>
              <a:rPr lang="en-US" sz="1200" i="0" baseline="0" dirty="0">
                <a:latin typeface="+mn-lt"/>
              </a:rPr>
              <a:t>− 1; water temperature: (15 ± 1) °C; </a:t>
            </a:r>
            <a:r>
              <a:rPr lang="en-US" sz="1200" i="0" baseline="0" dirty="0">
                <a:latin typeface="+mn-lt"/>
                <a:cs typeface="Arial" pitchFamily="34" charset="0"/>
              </a:rPr>
              <a:t>r</a:t>
            </a:r>
            <a:r>
              <a:rPr lang="en-US" sz="1200" dirty="0">
                <a:latin typeface="+mn-lt"/>
                <a:cs typeface="Arial" pitchFamily="34" charset="0"/>
              </a:rPr>
              <a:t>apid mixing: 245 s</a:t>
            </a:r>
            <a:r>
              <a:rPr lang="en-US" sz="1200" baseline="30000" dirty="0">
                <a:latin typeface="+mn-lt"/>
                <a:cs typeface="Arial" pitchFamily="34" charset="0"/>
              </a:rPr>
              <a:t>− 1</a:t>
            </a:r>
            <a:r>
              <a:rPr lang="en-US" sz="1200" dirty="0">
                <a:latin typeface="+mn-lt"/>
                <a:cs typeface="Arial" pitchFamily="34" charset="0"/>
              </a:rPr>
              <a:t>, 3 min; slow mixing: 15 s</a:t>
            </a:r>
            <a:r>
              <a:rPr lang="en-US" sz="1200" baseline="30000" dirty="0">
                <a:latin typeface="+mn-lt"/>
                <a:cs typeface="Arial" pitchFamily="34" charset="0"/>
              </a:rPr>
              <a:t>− 1</a:t>
            </a:r>
            <a:r>
              <a:rPr lang="en-US" sz="1200" dirty="0">
                <a:latin typeface="+mn-lt"/>
                <a:cs typeface="Arial" pitchFamily="34" charset="0"/>
              </a:rPr>
              <a:t>, 10 min; settling: 10 min. Initial turbidity was 68 NTU.</a:t>
            </a:r>
            <a:endParaRPr lang="en-US" sz="1200" i="0" baseline="0" dirty="0">
              <a:latin typeface="+mn-lt"/>
              <a:cs typeface="Arial" pitchFamily="34" charset="0"/>
            </a:endParaRPr>
          </a:p>
        </p:txBody>
      </p:sp>
      <p:sp>
        <p:nvSpPr>
          <p:cNvPr id="7" name="TextBox 6"/>
          <p:cNvSpPr txBox="1"/>
          <p:nvPr/>
        </p:nvSpPr>
        <p:spPr>
          <a:xfrm>
            <a:off x="5539510" y="4958079"/>
            <a:ext cx="2823095" cy="254000"/>
          </a:xfrm>
          <a:prstGeom prst="rect">
            <a:avLst/>
          </a:prstGeom>
        </p:spPr>
        <p:txBody>
          <a:bodyPr/>
          <a:lstStyle/>
          <a:p>
            <a:r>
              <a:rPr lang="en-US" sz="1000" dirty="0">
                <a:latin typeface="Arial"/>
                <a:hlinkClick r:id="rId4"/>
              </a:rPr>
              <a:t>http://dx.doi.org/10.1016/j.cjche.2015.02.003</a:t>
            </a:r>
            <a:endParaRPr lang="en-US" sz="1000" dirty="0">
              <a:latin typeface="Arial"/>
            </a:endParaRPr>
          </a:p>
        </p:txBody>
      </p:sp>
      <p:sp>
        <p:nvSpPr>
          <p:cNvPr id="8" name="Title 7"/>
          <p:cNvSpPr>
            <a:spLocks noGrp="1"/>
          </p:cNvSpPr>
          <p:nvPr>
            <p:ph type="title"/>
          </p:nvPr>
        </p:nvSpPr>
        <p:spPr/>
        <p:txBody>
          <a:bodyPr/>
          <a:lstStyle/>
          <a:p>
            <a:r>
              <a:rPr lang="en-US" sz="2800" b="1" dirty="0">
                <a:latin typeface="Arial"/>
              </a:rPr>
              <a:t>Effects of pH and Coagulant Dosage: pH = 10</a:t>
            </a:r>
            <a:endParaRPr lang="en-US" sz="2800" dirty="0"/>
          </a:p>
        </p:txBody>
      </p:sp>
      <p:sp>
        <p:nvSpPr>
          <p:cNvPr id="12" name="Content Placeholder 11"/>
          <p:cNvSpPr>
            <a:spLocks noGrp="1"/>
          </p:cNvSpPr>
          <p:nvPr>
            <p:ph idx="1"/>
          </p:nvPr>
        </p:nvSpPr>
        <p:spPr>
          <a:xfrm>
            <a:off x="4995949" y="1657350"/>
            <a:ext cx="3441978" cy="3670300"/>
          </a:xfrm>
        </p:spPr>
        <p:txBody>
          <a:bodyPr/>
          <a:lstStyle/>
          <a:p>
            <a:r>
              <a:rPr lang="en-US" sz="2000" dirty="0"/>
              <a:t>Zeta potential went to zero (charge neutralization occurred) </a:t>
            </a:r>
            <a:r>
              <a:rPr lang="en-US" sz="2000" b="1" dirty="0"/>
              <a:t>after </a:t>
            </a:r>
            <a:r>
              <a:rPr lang="en-US" sz="2000" dirty="0"/>
              <a:t>best turbidity removal</a:t>
            </a:r>
          </a:p>
          <a:p>
            <a:r>
              <a:rPr lang="en-US" sz="2000" dirty="0"/>
              <a:t>No indication that zeta potential predicts performance</a:t>
            </a:r>
          </a:p>
          <a:p>
            <a:endParaRPr lang="en-US" sz="2000" dirty="0"/>
          </a:p>
        </p:txBody>
      </p:sp>
      <p:pic>
        <p:nvPicPr>
          <p:cNvPr id="9" name="Picture 8"/>
          <p:cNvPicPr>
            <a:picLocks noChangeAspect="1"/>
          </p:cNvPicPr>
          <p:nvPr/>
        </p:nvPicPr>
        <p:blipFill rotWithShape="1">
          <a:blip r:embed="rId3"/>
          <a:srcRect l="50979" t="51713" r="28" b="318"/>
          <a:stretch/>
        </p:blipFill>
        <p:spPr>
          <a:xfrm>
            <a:off x="473824" y="2002074"/>
            <a:ext cx="4613563" cy="3838320"/>
          </a:xfrm>
          <a:prstGeom prst="rect">
            <a:avLst/>
          </a:prstGeom>
        </p:spPr>
      </p:pic>
      <p:sp>
        <p:nvSpPr>
          <p:cNvPr id="10" name="TextBox 9"/>
          <p:cNvSpPr txBox="1"/>
          <p:nvPr/>
        </p:nvSpPr>
        <p:spPr>
          <a:xfrm>
            <a:off x="2572570" y="4175579"/>
            <a:ext cx="1364476" cy="523220"/>
          </a:xfrm>
          <a:prstGeom prst="rect">
            <a:avLst/>
          </a:prstGeom>
          <a:noFill/>
        </p:spPr>
        <p:txBody>
          <a:bodyPr wrap="none" rtlCol="0">
            <a:spAutoFit/>
          </a:bodyPr>
          <a:lstStyle/>
          <a:p>
            <a:r>
              <a:rPr lang="en-US" dirty="0"/>
              <a:t>pH = 10</a:t>
            </a:r>
          </a:p>
        </p:txBody>
      </p:sp>
      <p:cxnSp>
        <p:nvCxnSpPr>
          <p:cNvPr id="17" name="Straight Connector 16"/>
          <p:cNvCxnSpPr/>
          <p:nvPr/>
        </p:nvCxnSpPr>
        <p:spPr>
          <a:xfrm flipH="1">
            <a:off x="1350993" y="3203183"/>
            <a:ext cx="319396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V="1">
            <a:off x="1504603" y="2284394"/>
            <a:ext cx="0" cy="3048000"/>
          </a:xfrm>
          <a:prstGeom prst="line">
            <a:avLst/>
          </a:prstGeom>
        </p:spPr>
        <p:style>
          <a:lnRef idx="1">
            <a:schemeClr val="accent1"/>
          </a:lnRef>
          <a:fillRef idx="0">
            <a:schemeClr val="accent1"/>
          </a:fillRef>
          <a:effectRef idx="0">
            <a:schemeClr val="accent1"/>
          </a:effectRef>
          <a:fontRef idx="minor">
            <a:schemeClr val="tx1"/>
          </a:fontRef>
        </p:style>
      </p:cxnSp>
      <p:pic>
        <p:nvPicPr>
          <p:cNvPr id="3161" name="Picture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03338" y="1449707"/>
            <a:ext cx="2938463" cy="665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162" name="Oval 3161"/>
          <p:cNvSpPr/>
          <p:nvPr/>
        </p:nvSpPr>
        <p:spPr bwMode="auto">
          <a:xfrm>
            <a:off x="8282355" y="11724"/>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extLst>
      <p:ext uri="{BB962C8B-B14F-4D97-AF65-F5344CB8AC3E}">
        <p14:creationId xmlns:p14="http://schemas.microsoft.com/office/powerpoint/2010/main" val="935655709"/>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Electrostatic explanation inconsistencies</a:t>
            </a:r>
          </a:p>
        </p:txBody>
      </p:sp>
      <p:sp>
        <p:nvSpPr>
          <p:cNvPr id="3" name="Content Placeholder 2"/>
          <p:cNvSpPr>
            <a:spLocks noGrp="1"/>
          </p:cNvSpPr>
          <p:nvPr>
            <p:ph idx="1"/>
          </p:nvPr>
        </p:nvSpPr>
        <p:spPr>
          <a:xfrm>
            <a:off x="457199" y="1600200"/>
            <a:ext cx="6376307" cy="4525963"/>
          </a:xfrm>
        </p:spPr>
        <p:txBody>
          <a:bodyPr/>
          <a:lstStyle/>
          <a:p>
            <a:r>
              <a:rPr lang="en-US" sz="2000" dirty="0"/>
              <a:t>The coagulant precipitate self aggregates – this is inconsistent with the positive charge that the electrostatic hypothesis asserts will prevent aggregation</a:t>
            </a:r>
          </a:p>
          <a:p>
            <a:r>
              <a:rPr lang="en-US" sz="2000" dirty="0"/>
              <a:t>Electrostatic repulsion extends only a few nm from the surface of a particle – and the coagulant adhesive nanoparticles are many times larger than the reach of the repulsive electrostatic force</a:t>
            </a:r>
          </a:p>
          <a:p>
            <a:r>
              <a:rPr lang="en-US" sz="2000" dirty="0"/>
              <a:t>The hypothesis that London van der Waals forces result in attachment neglects to account for the presence of water in the system. Water molecules will also be attracted to surfaces by London van der Waals forces and thus there will be competition between the coagulant and water. Thus eliminating repulsion is NOT sufficient to produce a bond between the particles. (see </a:t>
            </a:r>
            <a:r>
              <a:rPr lang="en-US" sz="2000" dirty="0">
                <a:hlinkClick r:id="rId3"/>
              </a:rPr>
              <a:t>hydration repulsion, page 21</a:t>
            </a:r>
            <a:r>
              <a:rPr lang="en-US" sz="2000" dirty="0"/>
              <a:t>)</a:t>
            </a:r>
          </a:p>
          <a:p>
            <a:endParaRPr lang="en-US" sz="2000" dirty="0"/>
          </a:p>
          <a:p>
            <a:endParaRPr lang="en-US" sz="2000" dirty="0"/>
          </a:p>
        </p:txBody>
      </p:sp>
      <p:sp>
        <p:nvSpPr>
          <p:cNvPr id="4" name="Oval 3"/>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979970" name="Picture 2" descr="http://ars.els-cdn.com/content/image/1-s2.0-S1004954115000804-gr2.jpg"/>
          <p:cNvPicPr>
            <a:picLocks noChangeAspect="1" noChangeArrowheads="1"/>
          </p:cNvPicPr>
          <p:nvPr/>
        </p:nvPicPr>
        <p:blipFill rotWithShape="1">
          <a:blip r:embed="rId4">
            <a:extLst>
              <a:ext uri="{28A0092B-C50C-407E-A947-70E740481C1C}">
                <a14:useLocalDpi xmlns:a14="http://schemas.microsoft.com/office/drawing/2010/main" val="0"/>
              </a:ext>
            </a:extLst>
          </a:blip>
          <a:srcRect l="51361"/>
          <a:stretch/>
        </p:blipFill>
        <p:spPr bwMode="auto">
          <a:xfrm>
            <a:off x="6765883" y="1632856"/>
            <a:ext cx="2129715" cy="202672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6333671" y="3843135"/>
            <a:ext cx="2810329" cy="254000"/>
          </a:xfrm>
          <a:prstGeom prst="rect">
            <a:avLst/>
          </a:prstGeom>
        </p:spPr>
        <p:txBody>
          <a:bodyPr/>
          <a:lstStyle/>
          <a:p>
            <a:r>
              <a:rPr lang="en-US" sz="1000" dirty="0">
                <a:latin typeface="Arial"/>
                <a:hlinkClick r:id="rId5"/>
              </a:rPr>
              <a:t>http://dx.doi.org/10.1016/j.cjche.2015.02.003</a:t>
            </a:r>
            <a:endParaRPr lang="en-US" sz="1000" dirty="0">
              <a:latin typeface="Arial"/>
            </a:endParaRPr>
          </a:p>
        </p:txBody>
      </p:sp>
    </p:spTree>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Acid Neutralizing Capacity (ANC or Alkalinity) Requirement</a:t>
            </a:r>
          </a:p>
        </p:txBody>
      </p:sp>
      <p:sp>
        <p:nvSpPr>
          <p:cNvPr id="3" name="Content Placeholder 2"/>
          <p:cNvSpPr>
            <a:spLocks noGrp="1"/>
          </p:cNvSpPr>
          <p:nvPr>
            <p:ph idx="1"/>
          </p:nvPr>
        </p:nvSpPr>
        <p:spPr/>
        <p:txBody>
          <a:bodyPr/>
          <a:lstStyle/>
          <a:p>
            <a:pPr lvl="0">
              <a:lnSpc>
                <a:spcPct val="90000"/>
              </a:lnSpc>
              <a:buClr>
                <a:srgbClr val="F14343"/>
              </a:buClr>
              <a:buNone/>
            </a:pPr>
            <a:r>
              <a:rPr lang="en-US" dirty="0">
                <a:solidFill>
                  <a:srgbClr val="663300"/>
                </a:solidFill>
              </a:rPr>
              <a:t>Al</a:t>
            </a:r>
            <a:r>
              <a:rPr lang="en-US" baseline="-25000" dirty="0">
                <a:solidFill>
                  <a:srgbClr val="663300"/>
                </a:solidFill>
              </a:rPr>
              <a:t>2</a:t>
            </a:r>
            <a:r>
              <a:rPr lang="en-US" dirty="0">
                <a:solidFill>
                  <a:srgbClr val="663300"/>
                </a:solidFill>
              </a:rPr>
              <a:t>(SO</a:t>
            </a:r>
            <a:r>
              <a:rPr lang="en-US" baseline="-25000" dirty="0">
                <a:solidFill>
                  <a:srgbClr val="663300"/>
                </a:solidFill>
              </a:rPr>
              <a:t>4</a:t>
            </a:r>
            <a:r>
              <a:rPr lang="en-US" dirty="0">
                <a:solidFill>
                  <a:srgbClr val="663300"/>
                </a:solidFill>
              </a:rPr>
              <a:t>)</a:t>
            </a:r>
            <a:r>
              <a:rPr lang="en-US" baseline="-25000" dirty="0">
                <a:solidFill>
                  <a:srgbClr val="663300"/>
                </a:solidFill>
              </a:rPr>
              <a:t>3</a:t>
            </a:r>
            <a:r>
              <a:rPr lang="en-US" dirty="0">
                <a:solidFill>
                  <a:srgbClr val="663300"/>
                </a:solidFill>
              </a:rPr>
              <a:t> + 6H</a:t>
            </a:r>
            <a:r>
              <a:rPr lang="en-US" baseline="-25000" dirty="0">
                <a:solidFill>
                  <a:srgbClr val="663300"/>
                </a:solidFill>
              </a:rPr>
              <a:t>2</a:t>
            </a:r>
            <a:r>
              <a:rPr lang="en-US" dirty="0">
                <a:solidFill>
                  <a:srgbClr val="663300"/>
                </a:solidFill>
              </a:rPr>
              <a:t>O</a:t>
            </a:r>
            <a:r>
              <a:rPr lang="en-US" dirty="0">
                <a:solidFill>
                  <a:srgbClr val="663300"/>
                </a:solidFill>
                <a:sym typeface="Symbol" pitchFamily="18" charset="2"/>
              </a:rPr>
              <a:t>2Al(OH)</a:t>
            </a:r>
            <a:r>
              <a:rPr lang="en-US" baseline="-25000" dirty="0">
                <a:solidFill>
                  <a:srgbClr val="663300"/>
                </a:solidFill>
                <a:sym typeface="Symbol" pitchFamily="18" charset="2"/>
              </a:rPr>
              <a:t>3</a:t>
            </a:r>
            <a:r>
              <a:rPr lang="en-US" dirty="0">
                <a:solidFill>
                  <a:srgbClr val="663300"/>
                </a:solidFill>
                <a:sym typeface="Symbol" pitchFamily="18" charset="2"/>
              </a:rPr>
              <a:t> + 6H</a:t>
            </a:r>
            <a:r>
              <a:rPr lang="en-US" baseline="30000" dirty="0">
                <a:solidFill>
                  <a:srgbClr val="663300"/>
                </a:solidFill>
                <a:sym typeface="Symbol" pitchFamily="18" charset="2"/>
              </a:rPr>
              <a:t>+</a:t>
            </a:r>
            <a:r>
              <a:rPr lang="en-US" dirty="0">
                <a:solidFill>
                  <a:srgbClr val="663300"/>
                </a:solidFill>
                <a:sym typeface="Symbol" pitchFamily="18" charset="2"/>
              </a:rPr>
              <a:t> + 3SO</a:t>
            </a:r>
            <a:r>
              <a:rPr lang="en-US" baseline="-25000" dirty="0">
                <a:solidFill>
                  <a:srgbClr val="663300"/>
                </a:solidFill>
                <a:sym typeface="Symbol" pitchFamily="18" charset="2"/>
              </a:rPr>
              <a:t>4</a:t>
            </a:r>
            <a:r>
              <a:rPr lang="en-US" baseline="30000" dirty="0">
                <a:solidFill>
                  <a:srgbClr val="663300"/>
                </a:solidFill>
                <a:sym typeface="Symbol" pitchFamily="18" charset="2"/>
              </a:rPr>
              <a:t>-2</a:t>
            </a:r>
          </a:p>
          <a:p>
            <a:r>
              <a:rPr lang="en-US" dirty="0">
                <a:solidFill>
                  <a:srgbClr val="663300"/>
                </a:solidFill>
              </a:rPr>
              <a:t>ANC is measured as mg/L of CaCO</a:t>
            </a:r>
            <a:r>
              <a:rPr lang="en-US" baseline="-25000" dirty="0">
                <a:solidFill>
                  <a:srgbClr val="663300"/>
                </a:solidFill>
              </a:rPr>
              <a:t>3</a:t>
            </a:r>
          </a:p>
          <a:p>
            <a:r>
              <a:rPr lang="en-US" dirty="0">
                <a:solidFill>
                  <a:srgbClr val="663300"/>
                </a:solidFill>
              </a:rPr>
              <a:t>How much ANC is consumed by alum?</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2019724983"/>
              </p:ext>
            </p:extLst>
          </p:nvPr>
        </p:nvGraphicFramePr>
        <p:xfrm>
          <a:off x="697228" y="3530306"/>
          <a:ext cx="8172452" cy="2763520"/>
        </p:xfrm>
        <a:graphic>
          <a:graphicData uri="http://schemas.openxmlformats.org/drawingml/2006/table">
            <a:tbl>
              <a:tblPr firstRow="1" bandRow="1">
                <a:tableStyleId>{5C22544A-7EE6-4342-B048-85BDC9FD1C3A}</a:tableStyleId>
              </a:tblPr>
              <a:tblGrid>
                <a:gridCol w="1977392">
                  <a:extLst>
                    <a:ext uri="{9D8B030D-6E8A-4147-A177-3AD203B41FA5}">
                      <a16:colId xmlns:a16="http://schemas.microsoft.com/office/drawing/2014/main" val="20000"/>
                    </a:ext>
                  </a:extLst>
                </a:gridCol>
                <a:gridCol w="2548890">
                  <a:extLst>
                    <a:ext uri="{9D8B030D-6E8A-4147-A177-3AD203B41FA5}">
                      <a16:colId xmlns:a16="http://schemas.microsoft.com/office/drawing/2014/main" val="20001"/>
                    </a:ext>
                  </a:extLst>
                </a:gridCol>
                <a:gridCol w="3646170">
                  <a:extLst>
                    <a:ext uri="{9D8B030D-6E8A-4147-A177-3AD203B41FA5}">
                      <a16:colId xmlns:a16="http://schemas.microsoft.com/office/drawing/2014/main" val="20002"/>
                    </a:ext>
                  </a:extLst>
                </a:gridCol>
              </a:tblGrid>
              <a:tr h="370840">
                <a:tc>
                  <a:txBody>
                    <a:bodyPr/>
                    <a:lstStyle/>
                    <a:p>
                      <a:endParaRPr lang="en-US" dirty="0"/>
                    </a:p>
                  </a:txBody>
                  <a:tcPr/>
                </a:tc>
                <a:tc>
                  <a:txBody>
                    <a:bodyPr/>
                    <a:lstStyle/>
                    <a:p>
                      <a:r>
                        <a:rPr lang="en-US" dirty="0"/>
                        <a:t>Alum</a:t>
                      </a:r>
                    </a:p>
                  </a:txBody>
                  <a:tcPr/>
                </a:tc>
                <a:tc>
                  <a:txBody>
                    <a:bodyPr/>
                    <a:lstStyle/>
                    <a:p>
                      <a:r>
                        <a:rPr lang="en-US" dirty="0"/>
                        <a:t>Calcium Carbonate</a:t>
                      </a:r>
                    </a:p>
                  </a:txBody>
                  <a:tcPr/>
                </a:tc>
                <a:extLst>
                  <a:ext uri="{0D108BD9-81ED-4DB2-BD59-A6C34878D82A}">
                    <a16:rowId xmlns:a16="http://schemas.microsoft.com/office/drawing/2014/main" val="10000"/>
                  </a:ext>
                </a:extLst>
              </a:tr>
              <a:tr h="370840">
                <a:tc>
                  <a:txBody>
                    <a:bodyPr/>
                    <a:lstStyle/>
                    <a:p>
                      <a:r>
                        <a:rPr lang="en-US" dirty="0"/>
                        <a:t>Molecular</a:t>
                      </a:r>
                      <a:r>
                        <a:rPr lang="en-US" baseline="0" dirty="0"/>
                        <a:t> Formula</a:t>
                      </a:r>
                      <a:endParaRPr lang="en-US" dirty="0"/>
                    </a:p>
                  </a:txBody>
                  <a:tcPr/>
                </a:tc>
                <a:tc>
                  <a:txBody>
                    <a:bodyPr/>
                    <a:lstStyle/>
                    <a:p>
                      <a:r>
                        <a:rPr lang="en-US" dirty="0">
                          <a:solidFill>
                            <a:srgbClr val="663300"/>
                          </a:solidFill>
                        </a:rPr>
                        <a:t>Al</a:t>
                      </a:r>
                      <a:r>
                        <a:rPr lang="en-US" baseline="-25000" dirty="0">
                          <a:solidFill>
                            <a:srgbClr val="663300"/>
                          </a:solidFill>
                        </a:rPr>
                        <a:t>2</a:t>
                      </a:r>
                      <a:r>
                        <a:rPr lang="en-US" dirty="0">
                          <a:solidFill>
                            <a:srgbClr val="663300"/>
                          </a:solidFill>
                        </a:rPr>
                        <a:t>(SO</a:t>
                      </a:r>
                      <a:r>
                        <a:rPr lang="en-US" baseline="-25000" dirty="0">
                          <a:solidFill>
                            <a:srgbClr val="663300"/>
                          </a:solidFill>
                        </a:rPr>
                        <a:t>4</a:t>
                      </a:r>
                      <a:r>
                        <a:rPr lang="en-US" dirty="0">
                          <a:solidFill>
                            <a:srgbClr val="663300"/>
                          </a:solidFill>
                        </a:rPr>
                        <a:t>)</a:t>
                      </a:r>
                      <a:r>
                        <a:rPr lang="en-US" baseline="-25000" dirty="0">
                          <a:solidFill>
                            <a:srgbClr val="663300"/>
                          </a:solidFill>
                        </a:rPr>
                        <a:t>3</a:t>
                      </a:r>
                      <a:r>
                        <a:rPr lang="en-US" dirty="0">
                          <a:solidFill>
                            <a:srgbClr val="663300"/>
                          </a:solidFill>
                        </a:rPr>
                        <a:t>*14H</a:t>
                      </a:r>
                      <a:r>
                        <a:rPr lang="en-US" baseline="-25000" dirty="0">
                          <a:solidFill>
                            <a:srgbClr val="663300"/>
                          </a:solidFill>
                        </a:rPr>
                        <a:t>2</a:t>
                      </a:r>
                      <a:r>
                        <a:rPr lang="en-US" dirty="0">
                          <a:solidFill>
                            <a:srgbClr val="663300"/>
                          </a:solidFill>
                        </a:rPr>
                        <a:t>0</a:t>
                      </a:r>
                      <a:endParaRPr lang="en-US" dirty="0"/>
                    </a:p>
                  </a:txBody>
                  <a:tcPr/>
                </a:tc>
                <a:tc>
                  <a:txBody>
                    <a:bodyPr/>
                    <a:lstStyle/>
                    <a:p>
                      <a:r>
                        <a:rPr lang="en-US" dirty="0">
                          <a:solidFill>
                            <a:srgbClr val="663300"/>
                          </a:solidFill>
                        </a:rPr>
                        <a:t>CaCO</a:t>
                      </a:r>
                      <a:r>
                        <a:rPr lang="en-US" baseline="-25000" dirty="0">
                          <a:solidFill>
                            <a:srgbClr val="663300"/>
                          </a:solidFill>
                        </a:rPr>
                        <a:t>3</a:t>
                      </a:r>
                      <a:endParaRPr lang="en-US" dirty="0"/>
                    </a:p>
                  </a:txBody>
                  <a:tcPr/>
                </a:tc>
                <a:extLst>
                  <a:ext uri="{0D108BD9-81ED-4DB2-BD59-A6C34878D82A}">
                    <a16:rowId xmlns:a16="http://schemas.microsoft.com/office/drawing/2014/main" val="10001"/>
                  </a:ext>
                </a:extLst>
              </a:tr>
              <a:tr h="370840">
                <a:tc>
                  <a:txBody>
                    <a:bodyPr/>
                    <a:lstStyle/>
                    <a:p>
                      <a:r>
                        <a:rPr lang="en-US" dirty="0"/>
                        <a:t>Molecular mass</a:t>
                      </a:r>
                    </a:p>
                  </a:txBody>
                  <a:tcPr/>
                </a:tc>
                <a:tc>
                  <a:txBody>
                    <a:bodyPr/>
                    <a:lstStyle/>
                    <a:p>
                      <a:r>
                        <a:rPr lang="en-US" dirty="0"/>
                        <a:t>600 g/mol</a:t>
                      </a:r>
                    </a:p>
                  </a:txBody>
                  <a:tcPr/>
                </a:tc>
                <a:tc>
                  <a:txBody>
                    <a:bodyPr/>
                    <a:lstStyle/>
                    <a:p>
                      <a:r>
                        <a:rPr lang="en-US" dirty="0"/>
                        <a:t>100 g/mol</a:t>
                      </a:r>
                    </a:p>
                  </a:txBody>
                  <a:tcPr/>
                </a:tc>
                <a:extLst>
                  <a:ext uri="{0D108BD9-81ED-4DB2-BD59-A6C34878D82A}">
                    <a16:rowId xmlns:a16="http://schemas.microsoft.com/office/drawing/2014/main" val="10002"/>
                  </a:ext>
                </a:extLst>
              </a:tr>
              <a:tr h="370840">
                <a:tc>
                  <a:txBody>
                    <a:bodyPr/>
                    <a:lstStyle/>
                    <a:p>
                      <a:r>
                        <a:rPr lang="en-US" dirty="0" err="1"/>
                        <a:t>eq</a:t>
                      </a:r>
                      <a:r>
                        <a:rPr lang="en-US" dirty="0"/>
                        <a:t>/mol</a:t>
                      </a:r>
                    </a:p>
                  </a:txBody>
                  <a:tcPr/>
                </a:tc>
                <a:tc>
                  <a:txBody>
                    <a:bodyPr/>
                    <a:lstStyle/>
                    <a:p>
                      <a:r>
                        <a:rPr lang="en-US" dirty="0"/>
                        <a:t>6</a:t>
                      </a:r>
                    </a:p>
                  </a:txBody>
                  <a:tcPr/>
                </a:tc>
                <a:tc>
                  <a:txBody>
                    <a:bodyPr/>
                    <a:lstStyle/>
                    <a:p>
                      <a:r>
                        <a:rPr lang="en-US" dirty="0"/>
                        <a:t>2</a:t>
                      </a:r>
                    </a:p>
                  </a:txBody>
                  <a:tcPr/>
                </a:tc>
                <a:extLst>
                  <a:ext uri="{0D108BD9-81ED-4DB2-BD59-A6C34878D82A}">
                    <a16:rowId xmlns:a16="http://schemas.microsoft.com/office/drawing/2014/main" val="10003"/>
                  </a:ext>
                </a:extLst>
              </a:tr>
              <a:tr h="370840">
                <a:tc>
                  <a:txBody>
                    <a:bodyPr/>
                    <a:lstStyle/>
                    <a:p>
                      <a:r>
                        <a:rPr lang="en-US" dirty="0"/>
                        <a:t>Molecular mass/</a:t>
                      </a:r>
                      <a:r>
                        <a:rPr lang="en-US" dirty="0" err="1"/>
                        <a:t>eq</a:t>
                      </a:r>
                      <a:endParaRPr lang="en-US" dirty="0"/>
                    </a:p>
                  </a:txBody>
                  <a:tcPr/>
                </a:tc>
                <a:tc>
                  <a:txBody>
                    <a:bodyPr/>
                    <a:lstStyle/>
                    <a:p>
                      <a:r>
                        <a:rPr lang="en-US" dirty="0"/>
                        <a:t>100</a:t>
                      </a:r>
                      <a:r>
                        <a:rPr lang="en-US" baseline="0" dirty="0"/>
                        <a:t> g/</a:t>
                      </a:r>
                      <a:r>
                        <a:rPr lang="en-US" baseline="0" dirty="0" err="1"/>
                        <a:t>eq</a:t>
                      </a:r>
                      <a:endParaRPr lang="en-US" dirty="0"/>
                    </a:p>
                  </a:txBody>
                  <a:tcPr/>
                </a:tc>
                <a:tc>
                  <a:txBody>
                    <a:bodyPr/>
                    <a:lstStyle/>
                    <a:p>
                      <a:r>
                        <a:rPr lang="en-US" dirty="0"/>
                        <a:t>50</a:t>
                      </a:r>
                      <a:r>
                        <a:rPr lang="en-US" baseline="0" dirty="0"/>
                        <a:t> g/</a:t>
                      </a:r>
                      <a:r>
                        <a:rPr lang="en-US" baseline="0" dirty="0" err="1"/>
                        <a:t>eq</a:t>
                      </a:r>
                      <a:endParaRPr lang="en-US" dirty="0"/>
                    </a:p>
                  </a:txBody>
                  <a:tcPr/>
                </a:tc>
                <a:extLst>
                  <a:ext uri="{0D108BD9-81ED-4DB2-BD59-A6C34878D82A}">
                    <a16:rowId xmlns:a16="http://schemas.microsoft.com/office/drawing/2014/main" val="10004"/>
                  </a:ext>
                </a:extLst>
              </a:tr>
              <a:tr h="370840">
                <a:tc>
                  <a:txBody>
                    <a:bodyPr/>
                    <a:lstStyle/>
                    <a:p>
                      <a:r>
                        <a:rPr lang="en-US" dirty="0"/>
                        <a:t>Simple guide</a:t>
                      </a:r>
                    </a:p>
                  </a:txBody>
                  <a:tcPr/>
                </a:tc>
                <a:tc>
                  <a:txBody>
                    <a:bodyPr/>
                    <a:lstStyle/>
                    <a:p>
                      <a:r>
                        <a:rPr lang="en-US" dirty="0"/>
                        <a:t>1 mg/L Alum consumes</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0.5</a:t>
                      </a:r>
                      <a:r>
                        <a:rPr lang="en-US" baseline="0" dirty="0"/>
                        <a:t> mg/L </a:t>
                      </a:r>
                      <a:r>
                        <a:rPr lang="en-US" dirty="0"/>
                        <a:t>Calcium Carbonate ANC</a:t>
                      </a:r>
                    </a:p>
                  </a:txBody>
                  <a:tcPr/>
                </a:tc>
                <a:extLst>
                  <a:ext uri="{0D108BD9-81ED-4DB2-BD59-A6C34878D82A}">
                    <a16:rowId xmlns:a16="http://schemas.microsoft.com/office/drawing/2014/main" val="10005"/>
                  </a:ext>
                </a:extLst>
              </a:tr>
            </a:tbl>
          </a:graphicData>
        </a:graphic>
      </p:graphicFrame>
      <p:sp>
        <p:nvSpPr>
          <p:cNvPr id="5" name="TextBox 4"/>
          <p:cNvSpPr txBox="1"/>
          <p:nvPr/>
        </p:nvSpPr>
        <p:spPr>
          <a:xfrm>
            <a:off x="696491" y="6441844"/>
            <a:ext cx="7954422" cy="400110"/>
          </a:xfrm>
          <a:prstGeom prst="rect">
            <a:avLst/>
          </a:prstGeom>
          <a:noFill/>
        </p:spPr>
        <p:txBody>
          <a:bodyPr wrap="none" rtlCol="0">
            <a:spAutoFit/>
          </a:bodyPr>
          <a:lstStyle/>
          <a:p>
            <a:r>
              <a:rPr lang="en-US" sz="2000" dirty="0"/>
              <a:t>This sets the maximum alum dose that can be used for low alkalinity waters</a:t>
            </a:r>
          </a:p>
        </p:txBody>
      </p:sp>
      <p:sp>
        <p:nvSpPr>
          <p:cNvPr id="6" name="Rectangle 5"/>
          <p:cNvSpPr/>
          <p:nvPr/>
        </p:nvSpPr>
        <p:spPr bwMode="auto">
          <a:xfrm>
            <a:off x="2621902" y="5325455"/>
            <a:ext cx="6148874" cy="354563"/>
          </a:xfrm>
          <a:prstGeom prst="rect">
            <a:avLst/>
          </a:prstGeom>
          <a:noFill/>
          <a:ln w="381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Sweep Floc </a:t>
            </a:r>
          </a:p>
        </p:txBody>
      </p:sp>
      <p:sp>
        <p:nvSpPr>
          <p:cNvPr id="3" name="Content Placeholder 2"/>
          <p:cNvSpPr>
            <a:spLocks noGrp="1"/>
          </p:cNvSpPr>
          <p:nvPr>
            <p:ph idx="1"/>
          </p:nvPr>
        </p:nvSpPr>
        <p:spPr/>
        <p:txBody>
          <a:bodyPr/>
          <a:lstStyle/>
          <a:p>
            <a:r>
              <a:rPr lang="en-US" sz="2800" dirty="0"/>
              <a:t>Sweep flocculation is postulated to occur where charge neutralization predicts flocculation should not occur.</a:t>
            </a:r>
          </a:p>
          <a:p>
            <a:r>
              <a:rPr lang="en-US" sz="2800" dirty="0"/>
              <a:t>There are many definitions of sweep flocculation conditions</a:t>
            </a:r>
          </a:p>
          <a:p>
            <a:pPr lvl="1"/>
            <a:r>
              <a:rPr lang="en-US" sz="2400" dirty="0"/>
              <a:t>Precipitate volume large relative to raw water particle volume (With this definition sweep floc is rare in drinking water treatment)</a:t>
            </a:r>
          </a:p>
          <a:p>
            <a:pPr lvl="1"/>
            <a:r>
              <a:rPr lang="en-US" sz="2400" dirty="0"/>
              <a:t>Coagulant concentration that exceeds the solubility limit sufficiently to cause rapid precipitation (Water Quality Engineering – Benjamin and Lawler, 2013) (With this definition most drinking water treatment is sweep floc)</a:t>
            </a:r>
          </a:p>
          <a:p>
            <a:pPr lvl="1"/>
            <a:endParaRPr lang="en-US" sz="2400" dirty="0"/>
          </a:p>
        </p:txBody>
      </p:sp>
      <p:sp>
        <p:nvSpPr>
          <p:cNvPr id="4" name="Oval 3"/>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extLst>
      <p:ext uri="{BB962C8B-B14F-4D97-AF65-F5344CB8AC3E}">
        <p14:creationId xmlns:p14="http://schemas.microsoft.com/office/powerpoint/2010/main" val="2131540950"/>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107136" cy="1143000"/>
          </a:xfrm>
        </p:spPr>
        <p:txBody>
          <a:bodyPr/>
          <a:lstStyle/>
          <a:p>
            <a:r>
              <a:rPr lang="en-US" dirty="0"/>
              <a:t>Surface charge hypothesis seems to be missing something</a:t>
            </a:r>
          </a:p>
        </p:txBody>
      </p:sp>
      <p:sp>
        <p:nvSpPr>
          <p:cNvPr id="3" name="Content Placeholder 2"/>
          <p:cNvSpPr>
            <a:spLocks noGrp="1"/>
          </p:cNvSpPr>
          <p:nvPr>
            <p:ph idx="1"/>
          </p:nvPr>
        </p:nvSpPr>
        <p:spPr/>
        <p:txBody>
          <a:bodyPr/>
          <a:lstStyle/>
          <a:p>
            <a:r>
              <a:rPr lang="en-US" sz="2800" dirty="0"/>
              <a:t>Surface charge and charge neutralization does explain many aggregation and sedimentation processes under very low shear conditions and in the absence of aluminum and iron coagulants</a:t>
            </a:r>
          </a:p>
          <a:p>
            <a:r>
              <a:rPr lang="en-US" sz="2800" dirty="0"/>
              <a:t>The water treatment application was always perceived to be so complex that a detailed understanding of the mechanism was assumed to be impossible</a:t>
            </a:r>
          </a:p>
          <a:p>
            <a:r>
              <a:rPr lang="en-US" sz="2800" dirty="0"/>
              <a:t>Results that didn’t fit the theory were explained as sweep flocculation or a result of the complex nature of the problem</a:t>
            </a:r>
          </a:p>
        </p:txBody>
      </p:sp>
      <p:sp>
        <p:nvSpPr>
          <p:cNvPr id="4" name="Oval 3"/>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problem of WET</a:t>
            </a:r>
          </a:p>
        </p:txBody>
      </p:sp>
      <p:sp>
        <p:nvSpPr>
          <p:cNvPr id="3" name="Content Placeholder 2"/>
          <p:cNvSpPr>
            <a:spLocks noGrp="1"/>
          </p:cNvSpPr>
          <p:nvPr>
            <p:ph idx="1"/>
          </p:nvPr>
        </p:nvSpPr>
        <p:spPr/>
        <p:txBody>
          <a:bodyPr/>
          <a:lstStyle/>
          <a:p>
            <a:r>
              <a:rPr lang="en-US" sz="2800" dirty="0"/>
              <a:t>Hydrogen bonding between water molecules and also between a water molecule and electronegative atoms (oxygen) in the particle surfaces provides competitive bonds that normally prevent bonding between particles (water gets in the way)</a:t>
            </a:r>
          </a:p>
          <a:p>
            <a:r>
              <a:rPr lang="en-US" sz="2800" dirty="0"/>
              <a:t>Making wet objects stick together is hard</a:t>
            </a:r>
          </a:p>
          <a:p>
            <a:r>
              <a:rPr lang="en-US" sz="2800" dirty="0"/>
              <a:t>Particle aggregation requires a bond between molecules that is stronger than hydrogen bonds (to push water away)</a:t>
            </a:r>
          </a:p>
        </p:txBody>
      </p:sp>
      <p:sp>
        <p:nvSpPr>
          <p:cNvPr id="6" name="Oval 5"/>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Strong Intermolecular Bonds:</a:t>
            </a:r>
            <a:br>
              <a:rPr lang="en-US"/>
            </a:br>
            <a:r>
              <a:rPr lang="en-US"/>
              <a:t>Stronger than hydrogen bonds?*</a:t>
            </a:r>
            <a:endParaRPr lang="en-US" dirty="0"/>
          </a:p>
        </p:txBody>
      </p:sp>
      <p:sp>
        <p:nvSpPr>
          <p:cNvPr id="3" name="Content Placeholder 2"/>
          <p:cNvSpPr>
            <a:spLocks noGrp="1"/>
          </p:cNvSpPr>
          <p:nvPr>
            <p:ph idx="1"/>
          </p:nvPr>
        </p:nvSpPr>
        <p:spPr>
          <a:xfrm>
            <a:off x="457200" y="1600200"/>
            <a:ext cx="8229600" cy="2326821"/>
          </a:xfrm>
        </p:spPr>
        <p:txBody>
          <a:bodyPr/>
          <a:lstStyle/>
          <a:p>
            <a:r>
              <a:rPr lang="en-US" dirty="0"/>
              <a:t>We know that aluminum and iron work as coagulants. But why?</a:t>
            </a:r>
          </a:p>
          <a:p>
            <a:r>
              <a:rPr lang="en-US" dirty="0"/>
              <a:t>Both coagulants have an oxidation state of +3 and both precipitate as X(OH)3</a:t>
            </a:r>
          </a:p>
        </p:txBody>
      </p:sp>
      <p:grpSp>
        <p:nvGrpSpPr>
          <p:cNvPr id="41" name="Group 40"/>
          <p:cNvGrpSpPr/>
          <p:nvPr/>
        </p:nvGrpSpPr>
        <p:grpSpPr>
          <a:xfrm>
            <a:off x="1944156" y="4027729"/>
            <a:ext cx="3878404" cy="2171825"/>
            <a:chOff x="659019" y="4332529"/>
            <a:chExt cx="3878404" cy="2171825"/>
          </a:xfrm>
        </p:grpSpPr>
        <p:sp>
          <p:nvSpPr>
            <p:cNvPr id="5" name="TextBox 4"/>
            <p:cNvSpPr txBox="1"/>
            <p:nvPr/>
          </p:nvSpPr>
          <p:spPr>
            <a:xfrm>
              <a:off x="2257167" y="5651165"/>
              <a:ext cx="748923" cy="769441"/>
            </a:xfrm>
            <a:prstGeom prst="rect">
              <a:avLst/>
            </a:prstGeom>
            <a:noFill/>
          </p:spPr>
          <p:txBody>
            <a:bodyPr wrap="none" rtlCol="0">
              <a:spAutoFit/>
            </a:bodyPr>
            <a:lstStyle/>
            <a:p>
              <a:r>
                <a:rPr lang="en-US" sz="4400" dirty="0"/>
                <a:t>Al</a:t>
              </a:r>
            </a:p>
          </p:txBody>
        </p:sp>
        <p:sp>
          <p:nvSpPr>
            <p:cNvPr id="6" name="Rectangle 5"/>
            <p:cNvSpPr/>
            <p:nvPr/>
          </p:nvSpPr>
          <p:spPr>
            <a:xfrm rot="19867505">
              <a:off x="3112599" y="5210839"/>
              <a:ext cx="591829" cy="769441"/>
            </a:xfrm>
            <a:prstGeom prst="rect">
              <a:avLst/>
            </a:prstGeom>
          </p:spPr>
          <p:txBody>
            <a:bodyPr wrap="none">
              <a:spAutoFit/>
            </a:bodyPr>
            <a:lstStyle/>
            <a:p>
              <a:r>
                <a:rPr lang="en-US" sz="4400" dirty="0"/>
                <a:t>O</a:t>
              </a:r>
            </a:p>
          </p:txBody>
        </p:sp>
        <p:sp>
          <p:nvSpPr>
            <p:cNvPr id="8" name="Rectangle 7"/>
            <p:cNvSpPr/>
            <p:nvPr/>
          </p:nvSpPr>
          <p:spPr>
            <a:xfrm rot="5400000" flipV="1">
              <a:off x="2367063" y="4877224"/>
              <a:ext cx="591829" cy="769441"/>
            </a:xfrm>
            <a:prstGeom prst="rect">
              <a:avLst/>
            </a:prstGeom>
          </p:spPr>
          <p:txBody>
            <a:bodyPr wrap="none">
              <a:spAutoFit/>
            </a:bodyPr>
            <a:lstStyle/>
            <a:p>
              <a:r>
                <a:rPr lang="en-US" sz="4400" dirty="0"/>
                <a:t>O</a:t>
              </a:r>
            </a:p>
          </p:txBody>
        </p:sp>
        <p:sp>
          <p:nvSpPr>
            <p:cNvPr id="10" name="Rectangle 9"/>
            <p:cNvSpPr/>
            <p:nvPr/>
          </p:nvSpPr>
          <p:spPr>
            <a:xfrm rot="1732495" flipV="1">
              <a:off x="1510329" y="5124344"/>
              <a:ext cx="591829" cy="769441"/>
            </a:xfrm>
            <a:prstGeom prst="rect">
              <a:avLst/>
            </a:prstGeom>
          </p:spPr>
          <p:txBody>
            <a:bodyPr wrap="none">
              <a:spAutoFit/>
            </a:bodyPr>
            <a:lstStyle/>
            <a:p>
              <a:r>
                <a:rPr lang="en-US" sz="4400" dirty="0"/>
                <a:t>O</a:t>
              </a:r>
            </a:p>
          </p:txBody>
        </p:sp>
        <p:cxnSp>
          <p:nvCxnSpPr>
            <p:cNvPr id="12" name="Straight Connector 11"/>
            <p:cNvCxnSpPr/>
            <p:nvPr/>
          </p:nvCxnSpPr>
          <p:spPr bwMode="auto">
            <a:xfrm flipV="1">
              <a:off x="2957381" y="5758258"/>
              <a:ext cx="197712" cy="148282"/>
            </a:xfrm>
            <a:prstGeom prst="line">
              <a:avLst/>
            </a:prstGeom>
            <a:noFill/>
            <a:ln w="12700" cap="flat" cmpd="sng" algn="ctr">
              <a:solidFill>
                <a:schemeClr val="bg2"/>
              </a:solidFill>
              <a:prstDash val="solid"/>
              <a:round/>
              <a:headEnd type="none" w="lg" len="med"/>
              <a:tailEnd type="none" w="lg" len="med"/>
            </a:ln>
            <a:effectLst/>
          </p:spPr>
        </p:cxnSp>
        <p:cxnSp>
          <p:nvCxnSpPr>
            <p:cNvPr id="15" name="Straight Connector 14"/>
            <p:cNvCxnSpPr/>
            <p:nvPr/>
          </p:nvCxnSpPr>
          <p:spPr bwMode="auto">
            <a:xfrm>
              <a:off x="2187144" y="5745901"/>
              <a:ext cx="197712" cy="148282"/>
            </a:xfrm>
            <a:prstGeom prst="line">
              <a:avLst/>
            </a:prstGeom>
            <a:noFill/>
            <a:ln w="12700" cap="flat" cmpd="sng" algn="ctr">
              <a:solidFill>
                <a:schemeClr val="bg2"/>
              </a:solidFill>
              <a:prstDash val="solid"/>
              <a:round/>
              <a:headEnd type="none" w="lg" len="med"/>
              <a:tailEnd type="none" w="lg" len="med"/>
            </a:ln>
            <a:effectLst/>
          </p:spPr>
        </p:cxnSp>
        <p:cxnSp>
          <p:nvCxnSpPr>
            <p:cNvPr id="16" name="Straight Connector 15"/>
            <p:cNvCxnSpPr/>
            <p:nvPr/>
          </p:nvCxnSpPr>
          <p:spPr bwMode="auto">
            <a:xfrm rot="16200000" flipV="1">
              <a:off x="2537257" y="5634697"/>
              <a:ext cx="259493" cy="4116"/>
            </a:xfrm>
            <a:prstGeom prst="line">
              <a:avLst/>
            </a:prstGeom>
            <a:noFill/>
            <a:ln w="12700" cap="flat" cmpd="sng" algn="ctr">
              <a:solidFill>
                <a:schemeClr val="bg2"/>
              </a:solidFill>
              <a:prstDash val="solid"/>
              <a:round/>
              <a:headEnd type="none" w="lg" len="med"/>
              <a:tailEnd type="none" w="lg" len="med"/>
            </a:ln>
            <a:effectLst/>
          </p:spPr>
        </p:cxnSp>
        <p:sp>
          <p:nvSpPr>
            <p:cNvPr id="19" name="TextBox 18"/>
            <p:cNvSpPr txBox="1"/>
            <p:nvPr/>
          </p:nvSpPr>
          <p:spPr>
            <a:xfrm>
              <a:off x="2323071" y="6104244"/>
              <a:ext cx="744114" cy="400110"/>
            </a:xfrm>
            <a:prstGeom prst="rect">
              <a:avLst/>
            </a:prstGeom>
            <a:noFill/>
          </p:spPr>
          <p:txBody>
            <a:bodyPr wrap="none" rtlCol="0">
              <a:spAutoFit/>
            </a:bodyPr>
            <a:lstStyle/>
            <a:p>
              <a:r>
                <a:rPr lang="en-US" sz="2000" dirty="0">
                  <a:latin typeface="Symbol" pitchFamily="18" charset="2"/>
                </a:rPr>
                <a:t>d</a:t>
              </a:r>
              <a:r>
                <a:rPr lang="en-US" sz="2000" dirty="0"/>
                <a:t>+++</a:t>
              </a:r>
            </a:p>
          </p:txBody>
        </p:sp>
        <p:sp>
          <p:nvSpPr>
            <p:cNvPr id="20" name="TextBox 19"/>
            <p:cNvSpPr txBox="1"/>
            <p:nvPr/>
          </p:nvSpPr>
          <p:spPr>
            <a:xfrm rot="3848998">
              <a:off x="3179803" y="5412269"/>
              <a:ext cx="481222" cy="400110"/>
            </a:xfrm>
            <a:prstGeom prst="rect">
              <a:avLst/>
            </a:prstGeom>
            <a:noFill/>
          </p:spPr>
          <p:txBody>
            <a:bodyPr wrap="none" rtlCol="0">
              <a:spAutoFit/>
            </a:bodyPr>
            <a:lstStyle/>
            <a:p>
              <a:r>
                <a:rPr lang="en-US" sz="2000" dirty="0">
                  <a:latin typeface="Symbol" pitchFamily="18" charset="2"/>
                </a:rPr>
                <a:t>d</a:t>
              </a:r>
              <a:r>
                <a:rPr lang="en-US" sz="2000" dirty="0"/>
                <a:t>--</a:t>
              </a:r>
            </a:p>
          </p:txBody>
        </p:sp>
        <p:sp>
          <p:nvSpPr>
            <p:cNvPr id="21" name="TextBox 20"/>
            <p:cNvSpPr txBox="1"/>
            <p:nvPr/>
          </p:nvSpPr>
          <p:spPr>
            <a:xfrm rot="18393156">
              <a:off x="1561070" y="5292820"/>
              <a:ext cx="481222" cy="400110"/>
            </a:xfrm>
            <a:prstGeom prst="rect">
              <a:avLst/>
            </a:prstGeom>
            <a:noFill/>
          </p:spPr>
          <p:txBody>
            <a:bodyPr wrap="none" rtlCol="0">
              <a:spAutoFit/>
            </a:bodyPr>
            <a:lstStyle/>
            <a:p>
              <a:r>
                <a:rPr lang="en-US" sz="2000" dirty="0">
                  <a:latin typeface="Symbol" pitchFamily="18" charset="2"/>
                </a:rPr>
                <a:t>d</a:t>
              </a:r>
              <a:r>
                <a:rPr lang="en-US" sz="2000" dirty="0"/>
                <a:t>--</a:t>
              </a:r>
            </a:p>
          </p:txBody>
        </p:sp>
        <p:sp>
          <p:nvSpPr>
            <p:cNvPr id="22" name="TextBox 21"/>
            <p:cNvSpPr txBox="1"/>
            <p:nvPr/>
          </p:nvSpPr>
          <p:spPr>
            <a:xfrm>
              <a:off x="2430164" y="5058033"/>
              <a:ext cx="481222" cy="400110"/>
            </a:xfrm>
            <a:prstGeom prst="rect">
              <a:avLst/>
            </a:prstGeom>
            <a:noFill/>
          </p:spPr>
          <p:txBody>
            <a:bodyPr wrap="none" rtlCol="0">
              <a:spAutoFit/>
            </a:bodyPr>
            <a:lstStyle/>
            <a:p>
              <a:r>
                <a:rPr lang="en-US" sz="2000" dirty="0">
                  <a:latin typeface="Symbol" pitchFamily="18" charset="2"/>
                </a:rPr>
                <a:t>d</a:t>
              </a:r>
              <a:r>
                <a:rPr lang="en-US" sz="2000" dirty="0"/>
                <a:t>--</a:t>
              </a:r>
            </a:p>
          </p:txBody>
        </p:sp>
        <p:sp>
          <p:nvSpPr>
            <p:cNvPr id="23" name="TextBox 22"/>
            <p:cNvSpPr txBox="1"/>
            <p:nvPr/>
          </p:nvSpPr>
          <p:spPr>
            <a:xfrm>
              <a:off x="659019" y="5123948"/>
              <a:ext cx="455574" cy="400110"/>
            </a:xfrm>
            <a:prstGeom prst="rect">
              <a:avLst/>
            </a:prstGeom>
            <a:noFill/>
          </p:spPr>
          <p:txBody>
            <a:bodyPr wrap="none" rtlCol="0">
              <a:spAutoFit/>
            </a:bodyPr>
            <a:lstStyle/>
            <a:p>
              <a:r>
                <a:rPr lang="en-US" sz="2000" dirty="0">
                  <a:latin typeface="Symbol" pitchFamily="18" charset="2"/>
                </a:rPr>
                <a:t>d</a:t>
              </a:r>
              <a:r>
                <a:rPr lang="en-US" sz="2000" dirty="0"/>
                <a:t>+</a:t>
              </a:r>
            </a:p>
          </p:txBody>
        </p:sp>
        <p:sp>
          <p:nvSpPr>
            <p:cNvPr id="24" name="TextBox 23"/>
            <p:cNvSpPr txBox="1"/>
            <p:nvPr/>
          </p:nvSpPr>
          <p:spPr>
            <a:xfrm>
              <a:off x="4081849" y="5218678"/>
              <a:ext cx="455574" cy="400110"/>
            </a:xfrm>
            <a:prstGeom prst="rect">
              <a:avLst/>
            </a:prstGeom>
            <a:noFill/>
          </p:spPr>
          <p:txBody>
            <a:bodyPr wrap="none" rtlCol="0">
              <a:spAutoFit/>
            </a:bodyPr>
            <a:lstStyle/>
            <a:p>
              <a:r>
                <a:rPr lang="en-US" sz="2000" dirty="0">
                  <a:latin typeface="Symbol" pitchFamily="18" charset="2"/>
                </a:rPr>
                <a:t>d</a:t>
              </a:r>
              <a:r>
                <a:rPr lang="en-US" sz="2000" dirty="0"/>
                <a:t>+</a:t>
              </a:r>
            </a:p>
          </p:txBody>
        </p:sp>
        <p:sp>
          <p:nvSpPr>
            <p:cNvPr id="25" name="TextBox 24"/>
            <p:cNvSpPr txBox="1"/>
            <p:nvPr/>
          </p:nvSpPr>
          <p:spPr>
            <a:xfrm>
              <a:off x="2463112" y="4332529"/>
              <a:ext cx="455574" cy="400110"/>
            </a:xfrm>
            <a:prstGeom prst="rect">
              <a:avLst/>
            </a:prstGeom>
            <a:noFill/>
          </p:spPr>
          <p:txBody>
            <a:bodyPr wrap="none" rtlCol="0">
              <a:spAutoFit/>
            </a:bodyPr>
            <a:lstStyle/>
            <a:p>
              <a:r>
                <a:rPr lang="en-US" sz="2000" dirty="0">
                  <a:latin typeface="Symbol" pitchFamily="18" charset="2"/>
                </a:rPr>
                <a:t>d</a:t>
              </a:r>
              <a:r>
                <a:rPr lang="en-US" sz="2000" dirty="0"/>
                <a:t>+</a:t>
              </a:r>
            </a:p>
          </p:txBody>
        </p:sp>
        <p:sp>
          <p:nvSpPr>
            <p:cNvPr id="26" name="Rectangle 25"/>
            <p:cNvSpPr/>
            <p:nvPr/>
          </p:nvSpPr>
          <p:spPr>
            <a:xfrm rot="21248762">
              <a:off x="3676890" y="5066676"/>
              <a:ext cx="591829" cy="769441"/>
            </a:xfrm>
            <a:prstGeom prst="rect">
              <a:avLst/>
            </a:prstGeom>
          </p:spPr>
          <p:txBody>
            <a:bodyPr wrap="none">
              <a:spAutoFit/>
            </a:bodyPr>
            <a:lstStyle/>
            <a:p>
              <a:r>
                <a:rPr lang="en-US" sz="4400" dirty="0"/>
                <a:t>H</a:t>
              </a:r>
            </a:p>
          </p:txBody>
        </p:sp>
        <p:cxnSp>
          <p:nvCxnSpPr>
            <p:cNvPr id="27" name="Straight Connector 26"/>
            <p:cNvCxnSpPr/>
            <p:nvPr/>
          </p:nvCxnSpPr>
          <p:spPr bwMode="auto">
            <a:xfrm flipV="1">
              <a:off x="3645241" y="5445210"/>
              <a:ext cx="103012" cy="20607"/>
            </a:xfrm>
            <a:prstGeom prst="line">
              <a:avLst/>
            </a:prstGeom>
            <a:noFill/>
            <a:ln w="12700" cap="flat" cmpd="sng" algn="ctr">
              <a:solidFill>
                <a:schemeClr val="bg2"/>
              </a:solidFill>
              <a:prstDash val="solid"/>
              <a:round/>
              <a:headEnd type="none" w="lg" len="med"/>
              <a:tailEnd type="none" w="lg" len="med"/>
            </a:ln>
            <a:effectLst/>
          </p:spPr>
        </p:cxnSp>
        <p:sp>
          <p:nvSpPr>
            <p:cNvPr id="30" name="Rectangle 29"/>
            <p:cNvSpPr/>
            <p:nvPr/>
          </p:nvSpPr>
          <p:spPr>
            <a:xfrm rot="16200000">
              <a:off x="2356671" y="4387048"/>
              <a:ext cx="591829" cy="769441"/>
            </a:xfrm>
            <a:prstGeom prst="rect">
              <a:avLst/>
            </a:prstGeom>
          </p:spPr>
          <p:txBody>
            <a:bodyPr wrap="none">
              <a:spAutoFit/>
            </a:bodyPr>
            <a:lstStyle/>
            <a:p>
              <a:r>
                <a:rPr lang="en-US" sz="4400" dirty="0"/>
                <a:t>H</a:t>
              </a:r>
            </a:p>
          </p:txBody>
        </p:sp>
        <p:cxnSp>
          <p:nvCxnSpPr>
            <p:cNvPr id="31" name="Straight Connector 30"/>
            <p:cNvCxnSpPr>
              <a:stCxn id="22" idx="0"/>
              <a:endCxn id="8" idx="1"/>
            </p:cNvCxnSpPr>
            <p:nvPr/>
          </p:nvCxnSpPr>
          <p:spPr bwMode="auto">
            <a:xfrm rot="16200000" flipV="1">
              <a:off x="2620876" y="5008133"/>
              <a:ext cx="92003" cy="7797"/>
            </a:xfrm>
            <a:prstGeom prst="line">
              <a:avLst/>
            </a:prstGeom>
            <a:noFill/>
            <a:ln w="12700" cap="flat" cmpd="sng" algn="ctr">
              <a:solidFill>
                <a:schemeClr val="bg2"/>
              </a:solidFill>
              <a:prstDash val="solid"/>
              <a:round/>
              <a:headEnd type="none" w="lg" len="med"/>
              <a:tailEnd type="none" w="lg" len="med"/>
            </a:ln>
            <a:effectLst/>
          </p:spPr>
        </p:cxnSp>
        <p:sp>
          <p:nvSpPr>
            <p:cNvPr id="39" name="Rectangle 38"/>
            <p:cNvSpPr/>
            <p:nvPr/>
          </p:nvSpPr>
          <p:spPr>
            <a:xfrm rot="340168" flipV="1">
              <a:off x="904848" y="4971945"/>
              <a:ext cx="591829" cy="769441"/>
            </a:xfrm>
            <a:prstGeom prst="rect">
              <a:avLst/>
            </a:prstGeom>
          </p:spPr>
          <p:txBody>
            <a:bodyPr wrap="none">
              <a:spAutoFit/>
            </a:bodyPr>
            <a:lstStyle/>
            <a:p>
              <a:r>
                <a:rPr lang="en-US" sz="4400" dirty="0"/>
                <a:t>H</a:t>
              </a:r>
            </a:p>
          </p:txBody>
        </p:sp>
        <p:cxnSp>
          <p:nvCxnSpPr>
            <p:cNvPr id="40" name="Straight Connector 39"/>
            <p:cNvCxnSpPr/>
            <p:nvPr/>
          </p:nvCxnSpPr>
          <p:spPr bwMode="auto">
            <a:xfrm flipH="1" flipV="1">
              <a:off x="1416906" y="5383427"/>
              <a:ext cx="103012" cy="20607"/>
            </a:xfrm>
            <a:prstGeom prst="line">
              <a:avLst/>
            </a:prstGeom>
            <a:noFill/>
            <a:ln w="12700" cap="flat" cmpd="sng" algn="ctr">
              <a:solidFill>
                <a:schemeClr val="bg2"/>
              </a:solidFill>
              <a:prstDash val="solid"/>
              <a:round/>
              <a:headEnd type="none" w="lg" len="med"/>
              <a:tailEnd type="none" w="lg" len="med"/>
            </a:ln>
            <a:effectLst/>
          </p:spPr>
        </p:cxnSp>
      </p:grpSp>
      <p:grpSp>
        <p:nvGrpSpPr>
          <p:cNvPr id="42" name="Group 41"/>
          <p:cNvGrpSpPr/>
          <p:nvPr/>
        </p:nvGrpSpPr>
        <p:grpSpPr>
          <a:xfrm rot="10800000">
            <a:off x="2854429" y="6858000"/>
            <a:ext cx="3878404" cy="2171825"/>
            <a:chOff x="659019" y="4332529"/>
            <a:chExt cx="3878404" cy="2171825"/>
          </a:xfrm>
        </p:grpSpPr>
        <p:sp>
          <p:nvSpPr>
            <p:cNvPr id="43" name="TextBox 42"/>
            <p:cNvSpPr txBox="1"/>
            <p:nvPr/>
          </p:nvSpPr>
          <p:spPr>
            <a:xfrm>
              <a:off x="2257167" y="5651165"/>
              <a:ext cx="748923" cy="769441"/>
            </a:xfrm>
            <a:prstGeom prst="rect">
              <a:avLst/>
            </a:prstGeom>
            <a:noFill/>
          </p:spPr>
          <p:txBody>
            <a:bodyPr wrap="none" rtlCol="0">
              <a:spAutoFit/>
            </a:bodyPr>
            <a:lstStyle/>
            <a:p>
              <a:r>
                <a:rPr lang="en-US" sz="4400" dirty="0">
                  <a:solidFill>
                    <a:schemeClr val="accent4"/>
                  </a:solidFill>
                </a:rPr>
                <a:t>Al</a:t>
              </a:r>
            </a:p>
          </p:txBody>
        </p:sp>
        <p:sp>
          <p:nvSpPr>
            <p:cNvPr id="44" name="Rectangle 43"/>
            <p:cNvSpPr/>
            <p:nvPr/>
          </p:nvSpPr>
          <p:spPr>
            <a:xfrm rot="19867505">
              <a:off x="3112599" y="5210839"/>
              <a:ext cx="591829" cy="769441"/>
            </a:xfrm>
            <a:prstGeom prst="rect">
              <a:avLst/>
            </a:prstGeom>
          </p:spPr>
          <p:txBody>
            <a:bodyPr wrap="none">
              <a:spAutoFit/>
            </a:bodyPr>
            <a:lstStyle/>
            <a:p>
              <a:r>
                <a:rPr lang="en-US" sz="4400" dirty="0">
                  <a:solidFill>
                    <a:schemeClr val="accent4"/>
                  </a:solidFill>
                </a:rPr>
                <a:t>O</a:t>
              </a:r>
            </a:p>
          </p:txBody>
        </p:sp>
        <p:sp>
          <p:nvSpPr>
            <p:cNvPr id="45" name="Rectangle 44"/>
            <p:cNvSpPr/>
            <p:nvPr/>
          </p:nvSpPr>
          <p:spPr>
            <a:xfrm rot="5400000" flipV="1">
              <a:off x="2367063" y="4877224"/>
              <a:ext cx="591829" cy="769441"/>
            </a:xfrm>
            <a:prstGeom prst="rect">
              <a:avLst/>
            </a:prstGeom>
          </p:spPr>
          <p:txBody>
            <a:bodyPr wrap="none">
              <a:spAutoFit/>
            </a:bodyPr>
            <a:lstStyle/>
            <a:p>
              <a:r>
                <a:rPr lang="en-US" sz="4400" dirty="0">
                  <a:solidFill>
                    <a:schemeClr val="accent4"/>
                  </a:solidFill>
                </a:rPr>
                <a:t>O</a:t>
              </a:r>
            </a:p>
          </p:txBody>
        </p:sp>
        <p:sp>
          <p:nvSpPr>
            <p:cNvPr id="46" name="Rectangle 45"/>
            <p:cNvSpPr/>
            <p:nvPr/>
          </p:nvSpPr>
          <p:spPr>
            <a:xfrm rot="1732495" flipV="1">
              <a:off x="1510329" y="5124344"/>
              <a:ext cx="591829" cy="769441"/>
            </a:xfrm>
            <a:prstGeom prst="rect">
              <a:avLst/>
            </a:prstGeom>
          </p:spPr>
          <p:txBody>
            <a:bodyPr wrap="none">
              <a:spAutoFit/>
            </a:bodyPr>
            <a:lstStyle/>
            <a:p>
              <a:r>
                <a:rPr lang="en-US" sz="4400" dirty="0">
                  <a:solidFill>
                    <a:schemeClr val="accent4"/>
                  </a:solidFill>
                </a:rPr>
                <a:t>O</a:t>
              </a:r>
            </a:p>
          </p:txBody>
        </p:sp>
        <p:cxnSp>
          <p:nvCxnSpPr>
            <p:cNvPr id="47" name="Straight Connector 46"/>
            <p:cNvCxnSpPr/>
            <p:nvPr/>
          </p:nvCxnSpPr>
          <p:spPr bwMode="auto">
            <a:xfrm flipV="1">
              <a:off x="2957381" y="5758258"/>
              <a:ext cx="197712" cy="148282"/>
            </a:xfrm>
            <a:prstGeom prst="line">
              <a:avLst/>
            </a:prstGeom>
            <a:noFill/>
            <a:ln w="12700" cap="flat" cmpd="sng" algn="ctr">
              <a:solidFill>
                <a:schemeClr val="bg2"/>
              </a:solidFill>
              <a:prstDash val="solid"/>
              <a:round/>
              <a:headEnd type="none" w="lg" len="med"/>
              <a:tailEnd type="none" w="lg" len="med"/>
            </a:ln>
            <a:effectLst/>
          </p:spPr>
        </p:cxnSp>
        <p:cxnSp>
          <p:nvCxnSpPr>
            <p:cNvPr id="48" name="Straight Connector 47"/>
            <p:cNvCxnSpPr/>
            <p:nvPr/>
          </p:nvCxnSpPr>
          <p:spPr bwMode="auto">
            <a:xfrm>
              <a:off x="2187144" y="5745901"/>
              <a:ext cx="197712" cy="148282"/>
            </a:xfrm>
            <a:prstGeom prst="line">
              <a:avLst/>
            </a:prstGeom>
            <a:noFill/>
            <a:ln w="12700" cap="flat" cmpd="sng" algn="ctr">
              <a:solidFill>
                <a:schemeClr val="bg2"/>
              </a:solidFill>
              <a:prstDash val="solid"/>
              <a:round/>
              <a:headEnd type="none" w="lg" len="med"/>
              <a:tailEnd type="none" w="lg" len="med"/>
            </a:ln>
            <a:effectLst/>
          </p:spPr>
        </p:cxnSp>
        <p:cxnSp>
          <p:nvCxnSpPr>
            <p:cNvPr id="49" name="Straight Connector 48"/>
            <p:cNvCxnSpPr/>
            <p:nvPr/>
          </p:nvCxnSpPr>
          <p:spPr bwMode="auto">
            <a:xfrm rot="16200000" flipV="1">
              <a:off x="2537257" y="5634697"/>
              <a:ext cx="259493" cy="4116"/>
            </a:xfrm>
            <a:prstGeom prst="line">
              <a:avLst/>
            </a:prstGeom>
            <a:noFill/>
            <a:ln w="12700" cap="flat" cmpd="sng" algn="ctr">
              <a:solidFill>
                <a:schemeClr val="bg2"/>
              </a:solidFill>
              <a:prstDash val="solid"/>
              <a:round/>
              <a:headEnd type="none" w="lg" len="med"/>
              <a:tailEnd type="none" w="lg" len="med"/>
            </a:ln>
            <a:effectLst/>
          </p:spPr>
        </p:cxnSp>
        <p:sp>
          <p:nvSpPr>
            <p:cNvPr id="50" name="TextBox 49"/>
            <p:cNvSpPr txBox="1"/>
            <p:nvPr/>
          </p:nvSpPr>
          <p:spPr>
            <a:xfrm>
              <a:off x="2323071" y="6104244"/>
              <a:ext cx="744114" cy="400110"/>
            </a:xfrm>
            <a:prstGeom prst="rect">
              <a:avLst/>
            </a:prstGeom>
            <a:noFill/>
          </p:spPr>
          <p:txBody>
            <a:bodyPr wrap="none" rtlCol="0">
              <a:spAutoFit/>
            </a:bodyPr>
            <a:lstStyle/>
            <a:p>
              <a:r>
                <a:rPr lang="en-US" sz="2000" dirty="0">
                  <a:solidFill>
                    <a:schemeClr val="accent4"/>
                  </a:solidFill>
                  <a:latin typeface="Symbol" pitchFamily="18" charset="2"/>
                </a:rPr>
                <a:t>d</a:t>
              </a:r>
              <a:r>
                <a:rPr lang="en-US" sz="2000" dirty="0">
                  <a:solidFill>
                    <a:schemeClr val="accent4"/>
                  </a:solidFill>
                </a:rPr>
                <a:t>+++</a:t>
              </a:r>
            </a:p>
          </p:txBody>
        </p:sp>
        <p:sp>
          <p:nvSpPr>
            <p:cNvPr id="51" name="TextBox 50"/>
            <p:cNvSpPr txBox="1"/>
            <p:nvPr/>
          </p:nvSpPr>
          <p:spPr>
            <a:xfrm>
              <a:off x="3194989" y="5387555"/>
              <a:ext cx="481222" cy="400110"/>
            </a:xfrm>
            <a:prstGeom prst="rect">
              <a:avLst/>
            </a:prstGeom>
            <a:noFill/>
          </p:spPr>
          <p:txBody>
            <a:bodyPr wrap="none" rtlCol="0">
              <a:spAutoFit/>
            </a:bodyPr>
            <a:lstStyle/>
            <a:p>
              <a:r>
                <a:rPr lang="en-US" sz="2000" dirty="0">
                  <a:solidFill>
                    <a:schemeClr val="accent4"/>
                  </a:solidFill>
                  <a:latin typeface="Symbol" pitchFamily="18" charset="2"/>
                </a:rPr>
                <a:t>d</a:t>
              </a:r>
              <a:r>
                <a:rPr lang="en-US" sz="2000" dirty="0">
                  <a:solidFill>
                    <a:schemeClr val="accent4"/>
                  </a:solidFill>
                </a:rPr>
                <a:t>--</a:t>
              </a:r>
            </a:p>
          </p:txBody>
        </p:sp>
        <p:sp>
          <p:nvSpPr>
            <p:cNvPr id="52" name="TextBox 51"/>
            <p:cNvSpPr txBox="1"/>
            <p:nvPr/>
          </p:nvSpPr>
          <p:spPr>
            <a:xfrm>
              <a:off x="1592731" y="5292819"/>
              <a:ext cx="481222" cy="400110"/>
            </a:xfrm>
            <a:prstGeom prst="rect">
              <a:avLst/>
            </a:prstGeom>
            <a:noFill/>
          </p:spPr>
          <p:txBody>
            <a:bodyPr wrap="none" rtlCol="0">
              <a:spAutoFit/>
            </a:bodyPr>
            <a:lstStyle/>
            <a:p>
              <a:r>
                <a:rPr lang="en-US" sz="2000" dirty="0">
                  <a:solidFill>
                    <a:schemeClr val="accent4"/>
                  </a:solidFill>
                  <a:latin typeface="Symbol" pitchFamily="18" charset="2"/>
                </a:rPr>
                <a:t>d</a:t>
              </a:r>
              <a:r>
                <a:rPr lang="en-US" sz="2000" dirty="0">
                  <a:solidFill>
                    <a:schemeClr val="accent4"/>
                  </a:solidFill>
                </a:rPr>
                <a:t>--</a:t>
              </a:r>
            </a:p>
          </p:txBody>
        </p:sp>
        <p:sp>
          <p:nvSpPr>
            <p:cNvPr id="53" name="TextBox 52"/>
            <p:cNvSpPr txBox="1"/>
            <p:nvPr/>
          </p:nvSpPr>
          <p:spPr>
            <a:xfrm>
              <a:off x="2420635" y="5066271"/>
              <a:ext cx="481222" cy="400110"/>
            </a:xfrm>
            <a:prstGeom prst="rect">
              <a:avLst/>
            </a:prstGeom>
            <a:noFill/>
          </p:spPr>
          <p:txBody>
            <a:bodyPr wrap="none" rtlCol="0">
              <a:spAutoFit/>
            </a:bodyPr>
            <a:lstStyle/>
            <a:p>
              <a:r>
                <a:rPr lang="en-US" sz="2000" dirty="0">
                  <a:solidFill>
                    <a:schemeClr val="accent4"/>
                  </a:solidFill>
                  <a:latin typeface="Symbol" pitchFamily="18" charset="2"/>
                </a:rPr>
                <a:t>d</a:t>
              </a:r>
              <a:r>
                <a:rPr lang="en-US" sz="2000" dirty="0">
                  <a:solidFill>
                    <a:schemeClr val="accent4"/>
                  </a:solidFill>
                </a:rPr>
                <a:t>--</a:t>
              </a:r>
            </a:p>
          </p:txBody>
        </p:sp>
        <p:sp>
          <p:nvSpPr>
            <p:cNvPr id="54" name="TextBox 53"/>
            <p:cNvSpPr txBox="1"/>
            <p:nvPr/>
          </p:nvSpPr>
          <p:spPr>
            <a:xfrm>
              <a:off x="659019" y="5123948"/>
              <a:ext cx="455574" cy="400110"/>
            </a:xfrm>
            <a:prstGeom prst="rect">
              <a:avLst/>
            </a:prstGeom>
            <a:noFill/>
          </p:spPr>
          <p:txBody>
            <a:bodyPr wrap="none" rtlCol="0">
              <a:spAutoFit/>
            </a:bodyPr>
            <a:lstStyle/>
            <a:p>
              <a:r>
                <a:rPr lang="en-US" sz="2000" dirty="0">
                  <a:solidFill>
                    <a:schemeClr val="accent4"/>
                  </a:solidFill>
                  <a:latin typeface="Symbol" pitchFamily="18" charset="2"/>
                </a:rPr>
                <a:t>d</a:t>
              </a:r>
              <a:r>
                <a:rPr lang="en-US" sz="2000" dirty="0">
                  <a:solidFill>
                    <a:schemeClr val="accent4"/>
                  </a:solidFill>
                </a:rPr>
                <a:t>+</a:t>
              </a:r>
            </a:p>
          </p:txBody>
        </p:sp>
        <p:sp>
          <p:nvSpPr>
            <p:cNvPr id="55" name="TextBox 54"/>
            <p:cNvSpPr txBox="1"/>
            <p:nvPr/>
          </p:nvSpPr>
          <p:spPr>
            <a:xfrm>
              <a:off x="4081849" y="5218678"/>
              <a:ext cx="455574" cy="400110"/>
            </a:xfrm>
            <a:prstGeom prst="rect">
              <a:avLst/>
            </a:prstGeom>
            <a:noFill/>
          </p:spPr>
          <p:txBody>
            <a:bodyPr wrap="none" rtlCol="0">
              <a:spAutoFit/>
            </a:bodyPr>
            <a:lstStyle/>
            <a:p>
              <a:r>
                <a:rPr lang="en-US" sz="2000" dirty="0">
                  <a:solidFill>
                    <a:schemeClr val="accent4"/>
                  </a:solidFill>
                  <a:latin typeface="Symbol" pitchFamily="18" charset="2"/>
                </a:rPr>
                <a:t>d</a:t>
              </a:r>
              <a:r>
                <a:rPr lang="en-US" sz="2000" dirty="0">
                  <a:solidFill>
                    <a:schemeClr val="accent4"/>
                  </a:solidFill>
                </a:rPr>
                <a:t>+</a:t>
              </a:r>
            </a:p>
          </p:txBody>
        </p:sp>
        <p:sp>
          <p:nvSpPr>
            <p:cNvPr id="56" name="TextBox 55"/>
            <p:cNvSpPr txBox="1"/>
            <p:nvPr/>
          </p:nvSpPr>
          <p:spPr>
            <a:xfrm>
              <a:off x="2463112" y="4332529"/>
              <a:ext cx="455574" cy="400110"/>
            </a:xfrm>
            <a:prstGeom prst="rect">
              <a:avLst/>
            </a:prstGeom>
            <a:noFill/>
          </p:spPr>
          <p:txBody>
            <a:bodyPr wrap="none" rtlCol="0">
              <a:spAutoFit/>
            </a:bodyPr>
            <a:lstStyle/>
            <a:p>
              <a:r>
                <a:rPr lang="en-US" sz="2000" dirty="0">
                  <a:solidFill>
                    <a:schemeClr val="accent4"/>
                  </a:solidFill>
                  <a:latin typeface="Symbol" pitchFamily="18" charset="2"/>
                </a:rPr>
                <a:t>d</a:t>
              </a:r>
              <a:r>
                <a:rPr lang="en-US" sz="2000" dirty="0">
                  <a:solidFill>
                    <a:schemeClr val="accent4"/>
                  </a:solidFill>
                </a:rPr>
                <a:t>+</a:t>
              </a:r>
            </a:p>
          </p:txBody>
        </p:sp>
        <p:sp>
          <p:nvSpPr>
            <p:cNvPr id="57" name="Rectangle 56"/>
            <p:cNvSpPr/>
            <p:nvPr/>
          </p:nvSpPr>
          <p:spPr>
            <a:xfrm rot="21248762">
              <a:off x="3676890" y="5066676"/>
              <a:ext cx="591829" cy="769441"/>
            </a:xfrm>
            <a:prstGeom prst="rect">
              <a:avLst/>
            </a:prstGeom>
          </p:spPr>
          <p:txBody>
            <a:bodyPr wrap="none">
              <a:spAutoFit/>
            </a:bodyPr>
            <a:lstStyle/>
            <a:p>
              <a:r>
                <a:rPr lang="en-US" sz="4400" dirty="0">
                  <a:solidFill>
                    <a:schemeClr val="accent4"/>
                  </a:solidFill>
                </a:rPr>
                <a:t>H</a:t>
              </a:r>
            </a:p>
          </p:txBody>
        </p:sp>
        <p:cxnSp>
          <p:nvCxnSpPr>
            <p:cNvPr id="58" name="Straight Connector 57"/>
            <p:cNvCxnSpPr/>
            <p:nvPr/>
          </p:nvCxnSpPr>
          <p:spPr bwMode="auto">
            <a:xfrm flipV="1">
              <a:off x="3645241" y="5445210"/>
              <a:ext cx="103012" cy="20607"/>
            </a:xfrm>
            <a:prstGeom prst="line">
              <a:avLst/>
            </a:prstGeom>
            <a:noFill/>
            <a:ln w="12700" cap="flat" cmpd="sng" algn="ctr">
              <a:solidFill>
                <a:schemeClr val="bg2"/>
              </a:solidFill>
              <a:prstDash val="solid"/>
              <a:round/>
              <a:headEnd type="none" w="lg" len="med"/>
              <a:tailEnd type="none" w="lg" len="med"/>
            </a:ln>
            <a:effectLst/>
          </p:spPr>
        </p:cxnSp>
        <p:sp>
          <p:nvSpPr>
            <p:cNvPr id="59" name="Rectangle 58"/>
            <p:cNvSpPr/>
            <p:nvPr/>
          </p:nvSpPr>
          <p:spPr>
            <a:xfrm rot="16200000">
              <a:off x="2356668" y="4387045"/>
              <a:ext cx="591829" cy="769441"/>
            </a:xfrm>
            <a:prstGeom prst="rect">
              <a:avLst/>
            </a:prstGeom>
          </p:spPr>
          <p:txBody>
            <a:bodyPr wrap="none">
              <a:spAutoFit/>
            </a:bodyPr>
            <a:lstStyle/>
            <a:p>
              <a:r>
                <a:rPr lang="en-US" sz="4400" dirty="0">
                  <a:solidFill>
                    <a:schemeClr val="accent4"/>
                  </a:solidFill>
                </a:rPr>
                <a:t>H</a:t>
              </a:r>
            </a:p>
          </p:txBody>
        </p:sp>
        <p:cxnSp>
          <p:nvCxnSpPr>
            <p:cNvPr id="60" name="Straight Connector 59"/>
            <p:cNvCxnSpPr>
              <a:stCxn id="53" idx="0"/>
              <a:endCxn id="45" idx="1"/>
            </p:cNvCxnSpPr>
            <p:nvPr/>
          </p:nvCxnSpPr>
          <p:spPr bwMode="auto">
            <a:xfrm rot="10800000" flipH="1">
              <a:off x="2661246" y="4966030"/>
              <a:ext cx="1732" cy="100241"/>
            </a:xfrm>
            <a:prstGeom prst="line">
              <a:avLst/>
            </a:prstGeom>
            <a:noFill/>
            <a:ln w="12700" cap="flat" cmpd="sng" algn="ctr">
              <a:solidFill>
                <a:schemeClr val="bg2"/>
              </a:solidFill>
              <a:prstDash val="solid"/>
              <a:round/>
              <a:headEnd type="none" w="lg" len="med"/>
              <a:tailEnd type="none" w="lg" len="med"/>
            </a:ln>
            <a:effectLst/>
          </p:spPr>
        </p:cxnSp>
        <p:sp>
          <p:nvSpPr>
            <p:cNvPr id="61" name="Rectangle 60"/>
            <p:cNvSpPr/>
            <p:nvPr/>
          </p:nvSpPr>
          <p:spPr>
            <a:xfrm rot="340168" flipV="1">
              <a:off x="904848" y="4971945"/>
              <a:ext cx="591829" cy="769441"/>
            </a:xfrm>
            <a:prstGeom prst="rect">
              <a:avLst/>
            </a:prstGeom>
          </p:spPr>
          <p:txBody>
            <a:bodyPr wrap="none">
              <a:spAutoFit/>
            </a:bodyPr>
            <a:lstStyle/>
            <a:p>
              <a:r>
                <a:rPr lang="en-US" sz="4400" dirty="0">
                  <a:solidFill>
                    <a:schemeClr val="accent4"/>
                  </a:solidFill>
                </a:rPr>
                <a:t>H</a:t>
              </a:r>
            </a:p>
          </p:txBody>
        </p:sp>
        <p:cxnSp>
          <p:nvCxnSpPr>
            <p:cNvPr id="62" name="Straight Connector 61"/>
            <p:cNvCxnSpPr/>
            <p:nvPr/>
          </p:nvCxnSpPr>
          <p:spPr bwMode="auto">
            <a:xfrm flipH="1" flipV="1">
              <a:off x="1416906" y="5383427"/>
              <a:ext cx="103012" cy="20607"/>
            </a:xfrm>
            <a:prstGeom prst="line">
              <a:avLst/>
            </a:prstGeom>
            <a:noFill/>
            <a:ln w="12700" cap="flat" cmpd="sng" algn="ctr">
              <a:solidFill>
                <a:schemeClr val="bg2"/>
              </a:solidFill>
              <a:prstDash val="solid"/>
              <a:round/>
              <a:headEnd type="none" w="lg" len="med"/>
              <a:tailEnd type="none" w="lg" len="med"/>
            </a:ln>
            <a:effectLst/>
          </p:spPr>
        </p:cxnSp>
      </p:grpSp>
      <p:grpSp>
        <p:nvGrpSpPr>
          <p:cNvPr id="69" name="Group 68"/>
          <p:cNvGrpSpPr/>
          <p:nvPr/>
        </p:nvGrpSpPr>
        <p:grpSpPr>
          <a:xfrm>
            <a:off x="6405861" y="5415472"/>
            <a:ext cx="1886868" cy="1113021"/>
            <a:chOff x="6834229" y="4430188"/>
            <a:chExt cx="1886868" cy="1113021"/>
          </a:xfrm>
        </p:grpSpPr>
        <p:sp>
          <p:nvSpPr>
            <p:cNvPr id="85" name="Rectangle 84"/>
            <p:cNvSpPr/>
            <p:nvPr/>
          </p:nvSpPr>
          <p:spPr>
            <a:xfrm>
              <a:off x="7383406" y="4773768"/>
              <a:ext cx="591829" cy="769441"/>
            </a:xfrm>
            <a:prstGeom prst="rect">
              <a:avLst/>
            </a:prstGeom>
          </p:spPr>
          <p:txBody>
            <a:bodyPr wrap="none">
              <a:spAutoFit/>
            </a:bodyPr>
            <a:lstStyle/>
            <a:p>
              <a:r>
                <a:rPr lang="en-US" sz="4400" dirty="0">
                  <a:solidFill>
                    <a:schemeClr val="accent1"/>
                  </a:solidFill>
                </a:rPr>
                <a:t>O</a:t>
              </a:r>
            </a:p>
          </p:txBody>
        </p:sp>
        <p:sp>
          <p:nvSpPr>
            <p:cNvPr id="86" name="Rectangle 85"/>
            <p:cNvSpPr/>
            <p:nvPr/>
          </p:nvSpPr>
          <p:spPr>
            <a:xfrm>
              <a:off x="7894285" y="4430188"/>
              <a:ext cx="591829" cy="769441"/>
            </a:xfrm>
            <a:prstGeom prst="rect">
              <a:avLst/>
            </a:prstGeom>
          </p:spPr>
          <p:txBody>
            <a:bodyPr wrap="none">
              <a:spAutoFit/>
            </a:bodyPr>
            <a:lstStyle/>
            <a:p>
              <a:r>
                <a:rPr lang="en-US" sz="4400" dirty="0">
                  <a:solidFill>
                    <a:schemeClr val="accent1"/>
                  </a:solidFill>
                </a:rPr>
                <a:t>H</a:t>
              </a:r>
            </a:p>
          </p:txBody>
        </p:sp>
        <p:sp>
          <p:nvSpPr>
            <p:cNvPr id="87" name="Rectangle 86"/>
            <p:cNvSpPr/>
            <p:nvPr/>
          </p:nvSpPr>
          <p:spPr>
            <a:xfrm>
              <a:off x="6834229" y="4430188"/>
              <a:ext cx="591829" cy="769441"/>
            </a:xfrm>
            <a:prstGeom prst="rect">
              <a:avLst/>
            </a:prstGeom>
          </p:spPr>
          <p:txBody>
            <a:bodyPr wrap="none">
              <a:spAutoFit/>
            </a:bodyPr>
            <a:lstStyle/>
            <a:p>
              <a:r>
                <a:rPr lang="en-US" sz="4400" dirty="0">
                  <a:solidFill>
                    <a:schemeClr val="accent1"/>
                  </a:solidFill>
                </a:rPr>
                <a:t>H</a:t>
              </a:r>
            </a:p>
          </p:txBody>
        </p:sp>
        <p:cxnSp>
          <p:nvCxnSpPr>
            <p:cNvPr id="63" name="Straight Connector 62"/>
            <p:cNvCxnSpPr/>
            <p:nvPr/>
          </p:nvCxnSpPr>
          <p:spPr bwMode="auto">
            <a:xfrm flipV="1">
              <a:off x="7764194" y="4831502"/>
              <a:ext cx="197712" cy="148282"/>
            </a:xfrm>
            <a:prstGeom prst="line">
              <a:avLst/>
            </a:prstGeom>
            <a:noFill/>
            <a:ln w="12700" cap="flat" cmpd="sng" algn="ctr">
              <a:solidFill>
                <a:schemeClr val="bg2"/>
              </a:solidFill>
              <a:prstDash val="solid"/>
              <a:round/>
              <a:headEnd type="none" w="lg" len="med"/>
              <a:tailEnd type="none" w="lg" len="med"/>
            </a:ln>
            <a:effectLst/>
          </p:spPr>
        </p:cxnSp>
        <p:cxnSp>
          <p:nvCxnSpPr>
            <p:cNvPr id="64" name="Straight Connector 63"/>
            <p:cNvCxnSpPr/>
            <p:nvPr/>
          </p:nvCxnSpPr>
          <p:spPr bwMode="auto">
            <a:xfrm flipH="1" flipV="1">
              <a:off x="7298756" y="4835621"/>
              <a:ext cx="197712" cy="148282"/>
            </a:xfrm>
            <a:prstGeom prst="line">
              <a:avLst/>
            </a:prstGeom>
            <a:noFill/>
            <a:ln w="12700" cap="flat" cmpd="sng" algn="ctr">
              <a:solidFill>
                <a:schemeClr val="bg2"/>
              </a:solidFill>
              <a:prstDash val="solid"/>
              <a:round/>
              <a:headEnd type="none" w="lg" len="med"/>
              <a:tailEnd type="none" w="lg" len="med"/>
            </a:ln>
            <a:effectLst/>
          </p:spPr>
        </p:cxnSp>
        <p:sp>
          <p:nvSpPr>
            <p:cNvPr id="66" name="TextBox 65"/>
            <p:cNvSpPr txBox="1"/>
            <p:nvPr/>
          </p:nvSpPr>
          <p:spPr>
            <a:xfrm>
              <a:off x="8265523" y="4537030"/>
              <a:ext cx="455574" cy="400110"/>
            </a:xfrm>
            <a:prstGeom prst="rect">
              <a:avLst/>
            </a:prstGeom>
            <a:noFill/>
          </p:spPr>
          <p:txBody>
            <a:bodyPr wrap="none" rtlCol="0">
              <a:spAutoFit/>
            </a:bodyPr>
            <a:lstStyle/>
            <a:p>
              <a:r>
                <a:rPr lang="en-US" sz="2000" dirty="0">
                  <a:solidFill>
                    <a:schemeClr val="accent1"/>
                  </a:solidFill>
                  <a:latin typeface="Symbol" pitchFamily="18" charset="2"/>
                </a:rPr>
                <a:t>d</a:t>
              </a:r>
              <a:r>
                <a:rPr lang="en-US" sz="2000" dirty="0">
                  <a:solidFill>
                    <a:schemeClr val="accent1"/>
                  </a:solidFill>
                </a:rPr>
                <a:t>+</a:t>
              </a:r>
            </a:p>
          </p:txBody>
        </p:sp>
        <p:sp>
          <p:nvSpPr>
            <p:cNvPr id="67" name="TextBox 66"/>
            <p:cNvSpPr txBox="1"/>
            <p:nvPr/>
          </p:nvSpPr>
          <p:spPr>
            <a:xfrm>
              <a:off x="7224617" y="4521999"/>
              <a:ext cx="455574" cy="400110"/>
            </a:xfrm>
            <a:prstGeom prst="rect">
              <a:avLst/>
            </a:prstGeom>
            <a:noFill/>
          </p:spPr>
          <p:txBody>
            <a:bodyPr wrap="none" rtlCol="0">
              <a:spAutoFit/>
            </a:bodyPr>
            <a:lstStyle/>
            <a:p>
              <a:r>
                <a:rPr lang="en-US" sz="2000" dirty="0">
                  <a:solidFill>
                    <a:schemeClr val="accent1"/>
                  </a:solidFill>
                  <a:latin typeface="Symbol" pitchFamily="18" charset="2"/>
                </a:rPr>
                <a:t>d</a:t>
              </a:r>
              <a:r>
                <a:rPr lang="en-US" sz="2000" dirty="0">
                  <a:solidFill>
                    <a:schemeClr val="accent1"/>
                  </a:solidFill>
                </a:rPr>
                <a:t>+</a:t>
              </a:r>
            </a:p>
          </p:txBody>
        </p:sp>
        <p:sp>
          <p:nvSpPr>
            <p:cNvPr id="68" name="TextBox 67"/>
            <p:cNvSpPr txBox="1"/>
            <p:nvPr/>
          </p:nvSpPr>
          <p:spPr>
            <a:xfrm rot="16200000">
              <a:off x="7413782" y="4962294"/>
              <a:ext cx="481222" cy="400110"/>
            </a:xfrm>
            <a:prstGeom prst="rect">
              <a:avLst/>
            </a:prstGeom>
            <a:noFill/>
          </p:spPr>
          <p:txBody>
            <a:bodyPr wrap="none" rtlCol="0">
              <a:spAutoFit/>
            </a:bodyPr>
            <a:lstStyle/>
            <a:p>
              <a:r>
                <a:rPr lang="en-US" sz="2000" dirty="0">
                  <a:solidFill>
                    <a:schemeClr val="accent1"/>
                  </a:solidFill>
                  <a:latin typeface="Symbol" pitchFamily="18" charset="2"/>
                </a:rPr>
                <a:t>d</a:t>
              </a:r>
              <a:r>
                <a:rPr lang="en-US" sz="2000" dirty="0">
                  <a:solidFill>
                    <a:schemeClr val="accent1"/>
                  </a:solidFill>
                </a:rPr>
                <a:t>--</a:t>
              </a:r>
            </a:p>
          </p:txBody>
        </p:sp>
      </p:grpSp>
      <p:sp>
        <p:nvSpPr>
          <p:cNvPr id="65" name="TextBox 64"/>
          <p:cNvSpPr txBox="1"/>
          <p:nvPr/>
        </p:nvSpPr>
        <p:spPr>
          <a:xfrm>
            <a:off x="5262809" y="6334780"/>
            <a:ext cx="3881191" cy="523220"/>
          </a:xfrm>
          <a:prstGeom prst="rect">
            <a:avLst/>
          </a:prstGeom>
          <a:noFill/>
        </p:spPr>
        <p:txBody>
          <a:bodyPr wrap="none" rtlCol="0">
            <a:spAutoFit/>
          </a:bodyPr>
          <a:lstStyle/>
          <a:p>
            <a:r>
              <a:rPr lang="en-US" dirty="0"/>
              <a:t>*Edge of knowledge alert</a:t>
            </a:r>
          </a:p>
        </p:txBody>
      </p:sp>
      <p:sp>
        <p:nvSpPr>
          <p:cNvPr id="70" name="Oval 69"/>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4.16667E-6 2.31321E-6 L -0.36893 2.31321E-6 " pathEditMode="relative" rAng="0" ptsTypes="AA">
                                      <p:cBhvr>
                                        <p:cTn id="6" dur="2000" fill="hold"/>
                                        <p:tgtEl>
                                          <p:spTgt spid="69"/>
                                        </p:tgtEl>
                                        <p:attrNameLst>
                                          <p:attrName>ppt_x</p:attrName>
                                          <p:attrName>ppt_y</p:attrName>
                                        </p:attrNameLst>
                                      </p:cBhvr>
                                      <p:rCtr x="-185" y="0"/>
                                    </p:animMotion>
                                  </p:childTnLst>
                                </p:cTn>
                              </p:par>
                            </p:childTnLst>
                          </p:cTn>
                        </p:par>
                      </p:childTnLst>
                    </p:cTn>
                  </p:par>
                  <p:par>
                    <p:cTn id="7" fill="hold">
                      <p:stCondLst>
                        <p:cond delay="indefinite"/>
                      </p:stCondLst>
                      <p:childTnLst>
                        <p:par>
                          <p:cTn id="8" fill="hold">
                            <p:stCondLst>
                              <p:cond delay="0"/>
                            </p:stCondLst>
                            <p:childTnLst>
                              <p:par>
                                <p:cTn id="9" presetID="64" presetClass="path" presetSubtype="0" accel="50000" decel="50000" fill="hold" nodeType="clickEffect">
                                  <p:stCondLst>
                                    <p:cond delay="0"/>
                                  </p:stCondLst>
                                  <p:childTnLst>
                                    <p:animMotion origin="layout" path="M 4.44444E-6 5.06593E-7 L 4.44444E-6 -0.20703 " pathEditMode="relative" rAng="0" ptsTypes="AA">
                                      <p:cBhvr>
                                        <p:cTn id="10" dur="2000" fill="hold"/>
                                        <p:tgtEl>
                                          <p:spTgt spid="42"/>
                                        </p:tgtEl>
                                        <p:attrNameLst>
                                          <p:attrName>ppt_x</p:attrName>
                                          <p:attrName>ppt_y</p:attrName>
                                        </p:attrNameLst>
                                      </p:cBhvr>
                                      <p:rCtr x="0" y="-104"/>
                                    </p:animMotion>
                                  </p:childTnLst>
                                </p:cTn>
                              </p:par>
                            </p:childTnLst>
                          </p:cTn>
                        </p:par>
                        <p:par>
                          <p:cTn id="11" fill="hold">
                            <p:stCondLst>
                              <p:cond delay="2000"/>
                            </p:stCondLst>
                            <p:childTnLst>
                              <p:par>
                                <p:cTn id="12" presetID="35" presetClass="path" presetSubtype="0" accel="50000" decel="50000" fill="hold" nodeType="afterEffect">
                                  <p:stCondLst>
                                    <p:cond delay="0"/>
                                  </p:stCondLst>
                                  <p:childTnLst>
                                    <p:animMotion origin="layout" path="M -0.36893 2.31321E-6 L -0.64584 -0.00347 " pathEditMode="relative" rAng="0" ptsTypes="AA">
                                      <p:cBhvr>
                                        <p:cTn id="13" dur="2000" fill="hold"/>
                                        <p:tgtEl>
                                          <p:spTgt spid="69"/>
                                        </p:tgtEl>
                                        <p:attrNameLst>
                                          <p:attrName>ppt_x</p:attrName>
                                          <p:attrName>ppt_y</p:attrName>
                                        </p:attrNameLst>
                                      </p:cBhvr>
                                      <p:rCtr x="-139" y="-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More polar than water?</a:t>
            </a:r>
          </a:p>
        </p:txBody>
      </p:sp>
      <p:sp>
        <p:nvSpPr>
          <p:cNvPr id="3" name="Content Placeholder 2"/>
          <p:cNvSpPr>
            <a:spLocks noGrp="1"/>
          </p:cNvSpPr>
          <p:nvPr>
            <p:ph idx="1"/>
          </p:nvPr>
        </p:nvSpPr>
        <p:spPr>
          <a:xfrm>
            <a:off x="416286" y="1530472"/>
            <a:ext cx="8188871" cy="4114800"/>
          </a:xfrm>
        </p:spPr>
        <p:txBody>
          <a:bodyPr/>
          <a:lstStyle/>
          <a:p>
            <a:r>
              <a:rPr lang="en-US" sz="2000" dirty="0"/>
              <a:t>Al is very weakly electronegative and thus it maintains a charge of +3 when combined with 3 oxygen (oxygen keeps all of the electrons)</a:t>
            </a:r>
          </a:p>
          <a:p>
            <a:r>
              <a:rPr lang="en-US" sz="2000" dirty="0"/>
              <a:t>Hypothesis*: </a:t>
            </a:r>
            <a:r>
              <a:rPr lang="en-US" sz="2000" u="sng" dirty="0"/>
              <a:t>intermolecular</a:t>
            </a:r>
            <a:r>
              <a:rPr lang="en-US" sz="2000" dirty="0"/>
              <a:t> polar bonds between oxygen and aluminum are stronger than </a:t>
            </a:r>
            <a:r>
              <a:rPr lang="en-US" sz="2000" u="sng" dirty="0"/>
              <a:t>intermolecular</a:t>
            </a:r>
            <a:r>
              <a:rPr lang="en-US" sz="2000" dirty="0"/>
              <a:t> polar bonds between oxygen and hydrogen</a:t>
            </a:r>
          </a:p>
        </p:txBody>
      </p:sp>
      <p:pic>
        <p:nvPicPr>
          <p:cNvPr id="870402" name="Picture 2" descr="http://chemwiki.ucdavis.edu/@api/deki/files/4756/=electronegativity_chart.png"/>
          <p:cNvPicPr>
            <a:picLocks noChangeAspect="1" noChangeArrowheads="1"/>
          </p:cNvPicPr>
          <p:nvPr/>
        </p:nvPicPr>
        <p:blipFill>
          <a:blip r:embed="rId2" cstate="print">
            <a:clrChange>
              <a:clrFrom>
                <a:srgbClr val="F8FCF8"/>
              </a:clrFrom>
              <a:clrTo>
                <a:srgbClr val="F8FCF8">
                  <a:alpha val="0"/>
                </a:srgbClr>
              </a:clrTo>
            </a:clrChange>
          </a:blip>
          <a:srcRect b="43350"/>
          <a:stretch>
            <a:fillRect/>
          </a:stretch>
        </p:blipFill>
        <p:spPr bwMode="auto">
          <a:xfrm>
            <a:off x="862411" y="3112873"/>
            <a:ext cx="7058025" cy="2179939"/>
          </a:xfrm>
          <a:prstGeom prst="rect">
            <a:avLst/>
          </a:prstGeom>
          <a:noFill/>
        </p:spPr>
      </p:pic>
      <p:sp>
        <p:nvSpPr>
          <p:cNvPr id="5" name="TextBox 4"/>
          <p:cNvSpPr txBox="1"/>
          <p:nvPr/>
        </p:nvSpPr>
        <p:spPr>
          <a:xfrm>
            <a:off x="7064585" y="6550223"/>
            <a:ext cx="2079415" cy="307777"/>
          </a:xfrm>
          <a:prstGeom prst="rect">
            <a:avLst/>
          </a:prstGeom>
          <a:noFill/>
        </p:spPr>
        <p:txBody>
          <a:bodyPr wrap="none" rtlCol="0">
            <a:spAutoFit/>
          </a:bodyPr>
          <a:lstStyle/>
          <a:p>
            <a:r>
              <a:rPr lang="en-US" sz="1400" dirty="0"/>
              <a:t>* Edge of knowledge alert</a:t>
            </a:r>
          </a:p>
        </p:txBody>
      </p:sp>
      <p:sp>
        <p:nvSpPr>
          <p:cNvPr id="6" name="TextBox 5"/>
          <p:cNvSpPr txBox="1"/>
          <p:nvPr/>
        </p:nvSpPr>
        <p:spPr>
          <a:xfrm>
            <a:off x="1330036" y="5462651"/>
            <a:ext cx="3413114" cy="523220"/>
          </a:xfrm>
          <a:prstGeom prst="rect">
            <a:avLst/>
          </a:prstGeom>
          <a:noFill/>
        </p:spPr>
        <p:txBody>
          <a:bodyPr wrap="none" rtlCol="0">
            <a:spAutoFit/>
          </a:bodyPr>
          <a:lstStyle/>
          <a:p>
            <a:r>
              <a:rPr lang="en-US" dirty="0">
                <a:solidFill>
                  <a:schemeClr val="accent4"/>
                </a:solidFill>
              </a:rPr>
              <a:t>O - H = 3.5 - 2.1 = 1.4</a:t>
            </a:r>
          </a:p>
        </p:txBody>
      </p:sp>
      <p:sp>
        <p:nvSpPr>
          <p:cNvPr id="7" name="TextBox 6"/>
          <p:cNvSpPr txBox="1"/>
          <p:nvPr/>
        </p:nvSpPr>
        <p:spPr>
          <a:xfrm>
            <a:off x="1330036" y="6020789"/>
            <a:ext cx="3282694" cy="523220"/>
          </a:xfrm>
          <a:prstGeom prst="rect">
            <a:avLst/>
          </a:prstGeom>
          <a:noFill/>
        </p:spPr>
        <p:txBody>
          <a:bodyPr wrap="none" rtlCol="0">
            <a:spAutoFit/>
          </a:bodyPr>
          <a:lstStyle/>
          <a:p>
            <a:r>
              <a:rPr lang="en-US" dirty="0">
                <a:solidFill>
                  <a:schemeClr val="accent4"/>
                </a:solidFill>
              </a:rPr>
              <a:t>O - Al = 3.5 – 1.5 = 2</a:t>
            </a:r>
          </a:p>
        </p:txBody>
      </p:sp>
      <p:sp>
        <p:nvSpPr>
          <p:cNvPr id="8" name="TextBox 7"/>
          <p:cNvSpPr txBox="1"/>
          <p:nvPr/>
        </p:nvSpPr>
        <p:spPr>
          <a:xfrm>
            <a:off x="4952009" y="5462651"/>
            <a:ext cx="2597186" cy="523220"/>
          </a:xfrm>
          <a:prstGeom prst="rect">
            <a:avLst/>
          </a:prstGeom>
          <a:noFill/>
        </p:spPr>
        <p:txBody>
          <a:bodyPr wrap="none" rtlCol="0">
            <a:spAutoFit/>
          </a:bodyPr>
          <a:lstStyle/>
          <a:p>
            <a:r>
              <a:rPr lang="en-US" dirty="0">
                <a:solidFill>
                  <a:schemeClr val="accent4"/>
                </a:solidFill>
              </a:rPr>
              <a:t>Polarity of water</a:t>
            </a:r>
          </a:p>
        </p:txBody>
      </p:sp>
      <p:sp>
        <p:nvSpPr>
          <p:cNvPr id="9" name="TextBox 8"/>
          <p:cNvSpPr txBox="1"/>
          <p:nvPr/>
        </p:nvSpPr>
        <p:spPr>
          <a:xfrm>
            <a:off x="4952009" y="6020789"/>
            <a:ext cx="3079113" cy="523220"/>
          </a:xfrm>
          <a:prstGeom prst="rect">
            <a:avLst/>
          </a:prstGeom>
          <a:noFill/>
        </p:spPr>
        <p:txBody>
          <a:bodyPr wrap="none" rtlCol="0">
            <a:spAutoFit/>
          </a:bodyPr>
          <a:lstStyle/>
          <a:p>
            <a:r>
              <a:rPr lang="en-US" dirty="0">
                <a:solidFill>
                  <a:schemeClr val="accent4"/>
                </a:solidFill>
              </a:rPr>
              <a:t>Polarity of Al(OH)</a:t>
            </a:r>
            <a:r>
              <a:rPr lang="en-US" baseline="-25000" dirty="0">
                <a:solidFill>
                  <a:schemeClr val="accent4"/>
                </a:solidFill>
              </a:rPr>
              <a:t>3</a:t>
            </a:r>
          </a:p>
        </p:txBody>
      </p:sp>
      <p:sp>
        <p:nvSpPr>
          <p:cNvPr id="10" name="Oval 9"/>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32763" cy="1143000"/>
          </a:xfrm>
        </p:spPr>
        <p:txBody>
          <a:bodyPr/>
          <a:lstStyle/>
          <a:p>
            <a:r>
              <a:rPr lang="en-US" b="0" dirty="0" err="1"/>
              <a:t>PACl</a:t>
            </a:r>
            <a:r>
              <a:rPr lang="en-US" b="0" dirty="0"/>
              <a:t> in Water: </a:t>
            </a:r>
            <a:r>
              <a:rPr lang="en-US" b="0" dirty="0" err="1"/>
              <a:t>Keggin</a:t>
            </a:r>
            <a:r>
              <a:rPr lang="en-US" b="0" dirty="0"/>
              <a:t> structure</a:t>
            </a:r>
          </a:p>
        </p:txBody>
      </p:sp>
      <p:sp>
        <p:nvSpPr>
          <p:cNvPr id="3" name="Content Placeholder 2"/>
          <p:cNvSpPr>
            <a:spLocks noGrp="1"/>
          </p:cNvSpPr>
          <p:nvPr>
            <p:ph idx="1"/>
          </p:nvPr>
        </p:nvSpPr>
        <p:spPr>
          <a:xfrm>
            <a:off x="413658" y="2041139"/>
            <a:ext cx="8229600" cy="4525963"/>
          </a:xfrm>
        </p:spPr>
        <p:txBody>
          <a:bodyPr/>
          <a:lstStyle/>
          <a:p>
            <a:r>
              <a:rPr lang="en-US" dirty="0"/>
              <a:t>Al</a:t>
            </a:r>
            <a:r>
              <a:rPr lang="en-US" baseline="-25000" dirty="0"/>
              <a:t>13</a:t>
            </a:r>
            <a:r>
              <a:rPr lang="en-US" dirty="0"/>
              <a:t>O</a:t>
            </a:r>
            <a:r>
              <a:rPr lang="en-US" baseline="-25000" dirty="0"/>
              <a:t>4</a:t>
            </a:r>
            <a:r>
              <a:rPr lang="en-US" dirty="0"/>
              <a:t>(OH)</a:t>
            </a:r>
            <a:r>
              <a:rPr lang="en-US" baseline="-25000" dirty="0"/>
              <a:t>24</a:t>
            </a:r>
            <a:r>
              <a:rPr lang="en-US" dirty="0"/>
              <a:t> </a:t>
            </a:r>
            <a:r>
              <a:rPr lang="en-US" baseline="30000" dirty="0"/>
              <a:t>7+  </a:t>
            </a:r>
            <a:r>
              <a:rPr lang="en-US" dirty="0"/>
              <a:t>(or  Al</a:t>
            </a:r>
            <a:r>
              <a:rPr lang="en-US" baseline="-25000" dirty="0"/>
              <a:t>12</a:t>
            </a:r>
            <a:r>
              <a:rPr lang="en-US" dirty="0"/>
              <a:t>(OH)</a:t>
            </a:r>
            <a:r>
              <a:rPr lang="en-US" baseline="-25000" dirty="0"/>
              <a:t>24</a:t>
            </a:r>
            <a:r>
              <a:rPr lang="en-US" dirty="0"/>
              <a:t>AlO</a:t>
            </a:r>
            <a:r>
              <a:rPr lang="en-US" baseline="-25000" dirty="0"/>
              <a:t>4</a:t>
            </a:r>
            <a:r>
              <a:rPr lang="en-US" dirty="0"/>
              <a:t>(H</a:t>
            </a:r>
            <a:r>
              <a:rPr lang="en-US" baseline="-25000" dirty="0"/>
              <a:t>2</a:t>
            </a:r>
            <a:r>
              <a:rPr lang="en-US" dirty="0"/>
              <a:t>O)</a:t>
            </a:r>
            <a:r>
              <a:rPr lang="en-US" baseline="-25000" dirty="0"/>
              <a:t>12</a:t>
            </a:r>
            <a:r>
              <a:rPr lang="en-US" baseline="30000" dirty="0"/>
              <a:t>7+</a:t>
            </a:r>
            <a:r>
              <a:rPr lang="en-US" dirty="0"/>
              <a:t>)</a:t>
            </a:r>
          </a:p>
          <a:p>
            <a:r>
              <a:rPr lang="en-US" dirty="0" err="1"/>
              <a:t>Keggin</a:t>
            </a:r>
            <a:r>
              <a:rPr lang="en-US" dirty="0"/>
              <a:t> structure: tetrahedral Al atom in the center of the cluster coordinated to 4 oxygen atoms. </a:t>
            </a:r>
          </a:p>
        </p:txBody>
      </p:sp>
      <p:sp>
        <p:nvSpPr>
          <p:cNvPr id="4" name="Rectangle 3"/>
          <p:cNvSpPr/>
          <p:nvPr/>
        </p:nvSpPr>
        <p:spPr>
          <a:xfrm>
            <a:off x="636814" y="6317616"/>
            <a:ext cx="8058150" cy="461665"/>
          </a:xfrm>
          <a:prstGeom prst="rect">
            <a:avLst/>
          </a:prstGeom>
        </p:spPr>
        <p:txBody>
          <a:bodyPr wrap="square">
            <a:spAutoFit/>
          </a:bodyPr>
          <a:lstStyle/>
          <a:p>
            <a:r>
              <a:rPr lang="en-US" sz="1200" dirty="0"/>
              <a:t>"Anion2" by Walter G. Klemperer - Walter G. Klemperer created this picture and has permission to release to public domain. Licensed under CC BY-SA 2.5 via Commons - https://commons.wikimedia.org/wiki/File:Anion2.png#/media/File:Anion2.png</a:t>
            </a:r>
          </a:p>
        </p:txBody>
      </p:sp>
      <p:pic>
        <p:nvPicPr>
          <p:cNvPr id="984066" name="Picture 2" descr="C:\Users\mw24\Downloads\Anion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07723" y="3625916"/>
            <a:ext cx="2802131" cy="2594494"/>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3188558" y="5254715"/>
            <a:ext cx="543739" cy="523220"/>
          </a:xfrm>
          <a:prstGeom prst="rect">
            <a:avLst/>
          </a:prstGeom>
        </p:spPr>
        <p:txBody>
          <a:bodyPr wrap="none">
            <a:spAutoFit/>
          </a:bodyPr>
          <a:lstStyle/>
          <a:p>
            <a:r>
              <a:rPr lang="en-US" dirty="0"/>
              <a:t>Al</a:t>
            </a:r>
          </a:p>
        </p:txBody>
      </p:sp>
      <p:pic>
        <p:nvPicPr>
          <p:cNvPr id="12" name="Picture 2" descr="C:\Users\mw24\Downloads\Anion2.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7339" t="72758" r="70380" b="13621"/>
          <a:stretch/>
        </p:blipFill>
        <p:spPr bwMode="auto">
          <a:xfrm>
            <a:off x="4119013" y="1784484"/>
            <a:ext cx="344131" cy="353403"/>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C:\Users\mw24\Downloads\Anion2.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35998" t="35871" r="37488" b="36528"/>
          <a:stretch/>
        </p:blipFill>
        <p:spPr bwMode="auto">
          <a:xfrm>
            <a:off x="5794620" y="1534746"/>
            <a:ext cx="650244" cy="626726"/>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C:\Users\mw24\Downloads\Anion2.pn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15954" t="42985" r="66819" b="14327"/>
          <a:stretch/>
        </p:blipFill>
        <p:spPr bwMode="auto">
          <a:xfrm rot="16200000">
            <a:off x="4864893" y="1190549"/>
            <a:ext cx="482713" cy="1107545"/>
          </a:xfrm>
          <a:prstGeom prst="rect">
            <a:avLst/>
          </a:prstGeom>
          <a:noFill/>
          <a:extLst>
            <a:ext uri="{909E8E84-426E-40DD-AFC4-6F175D3DCCD1}">
              <a14:hiddenFill xmlns:a14="http://schemas.microsoft.com/office/drawing/2010/main">
                <a:solidFill>
                  <a:srgbClr val="FFFFFF"/>
                </a:solidFill>
              </a14:hiddenFill>
            </a:ext>
          </a:extLst>
        </p:spPr>
      </p:pic>
      <p:cxnSp>
        <p:nvCxnSpPr>
          <p:cNvPr id="15" name="Straight Arrow Connector 14"/>
          <p:cNvCxnSpPr/>
          <p:nvPr/>
        </p:nvCxnSpPr>
        <p:spPr>
          <a:xfrm flipV="1">
            <a:off x="5106249" y="1864437"/>
            <a:ext cx="0" cy="264063"/>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pic>
        <p:nvPicPr>
          <p:cNvPr id="18" name="Picture 2" descr="C:\Users\mw24\Downloads\Anion2.png"/>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6118" t="2260" r="78731" b="81691"/>
          <a:stretch/>
        </p:blipFill>
        <p:spPr bwMode="auto">
          <a:xfrm rot="8115021">
            <a:off x="6863225" y="1712355"/>
            <a:ext cx="424544" cy="416379"/>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p:cNvSpPr/>
          <p:nvPr/>
        </p:nvSpPr>
        <p:spPr>
          <a:xfrm>
            <a:off x="6663364" y="4656432"/>
            <a:ext cx="824265" cy="523220"/>
          </a:xfrm>
          <a:prstGeom prst="rect">
            <a:avLst/>
          </a:prstGeom>
        </p:spPr>
        <p:txBody>
          <a:bodyPr wrap="none">
            <a:spAutoFit/>
          </a:bodyPr>
          <a:lstStyle/>
          <a:p>
            <a:r>
              <a:rPr lang="en-US" dirty="0"/>
              <a:t>H</a:t>
            </a:r>
            <a:r>
              <a:rPr lang="en-US" baseline="-25000" dirty="0"/>
              <a:t>2</a:t>
            </a:r>
            <a:r>
              <a:rPr lang="en-US" dirty="0"/>
              <a:t>O</a:t>
            </a:r>
          </a:p>
        </p:txBody>
      </p:sp>
      <p:cxnSp>
        <p:nvCxnSpPr>
          <p:cNvPr id="20" name="Straight Arrow Connector 19"/>
          <p:cNvCxnSpPr/>
          <p:nvPr/>
        </p:nvCxnSpPr>
        <p:spPr>
          <a:xfrm flipH="1" flipV="1">
            <a:off x="6394374" y="4915590"/>
            <a:ext cx="383802" cy="7573"/>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7" idx="3"/>
          </p:cNvCxnSpPr>
          <p:nvPr/>
        </p:nvCxnSpPr>
        <p:spPr>
          <a:xfrm flipV="1">
            <a:off x="3732297" y="4923163"/>
            <a:ext cx="1190767" cy="593162"/>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7" idx="3"/>
          </p:cNvCxnSpPr>
          <p:nvPr/>
        </p:nvCxnSpPr>
        <p:spPr>
          <a:xfrm>
            <a:off x="3732297" y="5516325"/>
            <a:ext cx="455982" cy="141525"/>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28" name="Rectangle 27"/>
          <p:cNvSpPr/>
          <p:nvPr/>
        </p:nvSpPr>
        <p:spPr>
          <a:xfrm>
            <a:off x="6364099" y="4125640"/>
            <a:ext cx="444352" cy="523220"/>
          </a:xfrm>
          <a:prstGeom prst="rect">
            <a:avLst/>
          </a:prstGeom>
        </p:spPr>
        <p:txBody>
          <a:bodyPr wrap="none">
            <a:spAutoFit/>
          </a:bodyPr>
          <a:lstStyle/>
          <a:p>
            <a:r>
              <a:rPr lang="en-US" dirty="0"/>
              <a:t>O</a:t>
            </a:r>
          </a:p>
        </p:txBody>
      </p:sp>
      <p:cxnSp>
        <p:nvCxnSpPr>
          <p:cNvPr id="29" name="Straight Arrow Connector 28"/>
          <p:cNvCxnSpPr>
            <a:stCxn id="28" idx="1"/>
          </p:cNvCxnSpPr>
          <p:nvPr/>
        </p:nvCxnSpPr>
        <p:spPr>
          <a:xfrm flipH="1">
            <a:off x="5208814" y="4387250"/>
            <a:ext cx="1155285" cy="269182"/>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984067" name="Rectangle 984066"/>
          <p:cNvSpPr/>
          <p:nvPr/>
        </p:nvSpPr>
        <p:spPr>
          <a:xfrm>
            <a:off x="6527346" y="5254362"/>
            <a:ext cx="704039" cy="523220"/>
          </a:xfrm>
          <a:prstGeom prst="rect">
            <a:avLst/>
          </a:prstGeom>
        </p:spPr>
        <p:txBody>
          <a:bodyPr wrap="none">
            <a:spAutoFit/>
          </a:bodyPr>
          <a:lstStyle/>
          <a:p>
            <a:r>
              <a:rPr lang="en-US" dirty="0"/>
              <a:t>OH</a:t>
            </a:r>
          </a:p>
        </p:txBody>
      </p:sp>
      <p:cxnSp>
        <p:nvCxnSpPr>
          <p:cNvPr id="36" name="Straight Arrow Connector 35"/>
          <p:cNvCxnSpPr>
            <a:stCxn id="984067" idx="1"/>
          </p:cNvCxnSpPr>
          <p:nvPr/>
        </p:nvCxnSpPr>
        <p:spPr>
          <a:xfrm flipH="1" flipV="1">
            <a:off x="6090558" y="5372100"/>
            <a:ext cx="436788" cy="143872"/>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pic>
        <p:nvPicPr>
          <p:cNvPr id="984070" name="Picture 3">
            <a:hlinkClick r:id="rId8"/>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10594" y="4269169"/>
            <a:ext cx="1989526" cy="18209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84072" name="Rectangle 984071"/>
          <p:cNvSpPr/>
          <p:nvPr/>
        </p:nvSpPr>
        <p:spPr>
          <a:xfrm>
            <a:off x="7145031" y="5315917"/>
            <a:ext cx="633507" cy="400110"/>
          </a:xfrm>
          <a:prstGeom prst="rect">
            <a:avLst/>
          </a:prstGeom>
        </p:spPr>
        <p:txBody>
          <a:bodyPr wrap="none">
            <a:spAutoFit/>
          </a:bodyPr>
          <a:lstStyle/>
          <a:p>
            <a:r>
              <a:rPr lang="en-US" sz="2000" dirty="0">
                <a:latin typeface="Symbol" pitchFamily="18" charset="2"/>
              </a:rPr>
              <a:t>d</a:t>
            </a:r>
            <a:r>
              <a:rPr lang="en-US" sz="2000" dirty="0"/>
              <a:t>+ ?</a:t>
            </a:r>
          </a:p>
        </p:txBody>
      </p:sp>
      <p:sp>
        <p:nvSpPr>
          <p:cNvPr id="42" name="Rectangle 41"/>
          <p:cNvSpPr/>
          <p:nvPr/>
        </p:nvSpPr>
        <p:spPr>
          <a:xfrm>
            <a:off x="7372818" y="4715535"/>
            <a:ext cx="574196" cy="400110"/>
          </a:xfrm>
          <a:prstGeom prst="rect">
            <a:avLst/>
          </a:prstGeom>
        </p:spPr>
        <p:txBody>
          <a:bodyPr wrap="none">
            <a:spAutoFit/>
          </a:bodyPr>
          <a:lstStyle/>
          <a:p>
            <a:r>
              <a:rPr lang="en-US" sz="2000" dirty="0">
                <a:latin typeface="Symbol" pitchFamily="18" charset="2"/>
              </a:rPr>
              <a:t>d</a:t>
            </a:r>
            <a:r>
              <a:rPr lang="en-US" sz="2000" dirty="0"/>
              <a:t>- ?</a:t>
            </a:r>
          </a:p>
        </p:txBody>
      </p:sp>
      <p:sp>
        <p:nvSpPr>
          <p:cNvPr id="23" name="Oval 22"/>
          <p:cNvSpPr/>
          <p:nvPr/>
        </p:nvSpPr>
        <p:spPr bwMode="auto">
          <a:xfrm>
            <a:off x="8282355" y="11724"/>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extLst>
      <p:ext uri="{BB962C8B-B14F-4D97-AF65-F5344CB8AC3E}">
        <p14:creationId xmlns:p14="http://schemas.microsoft.com/office/powerpoint/2010/main" val="3560511464"/>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898" name="Rectangle 2"/>
          <p:cNvSpPr>
            <a:spLocks noGrp="1" noChangeArrowheads="1"/>
          </p:cNvSpPr>
          <p:nvPr>
            <p:ph type="title"/>
          </p:nvPr>
        </p:nvSpPr>
        <p:spPr/>
        <p:txBody>
          <a:bodyPr/>
          <a:lstStyle/>
          <a:p>
            <a:r>
              <a:rPr lang="en-US" dirty="0"/>
              <a:t>Rapid Mix</a:t>
            </a:r>
          </a:p>
        </p:txBody>
      </p:sp>
      <p:sp>
        <p:nvSpPr>
          <p:cNvPr id="464899" name="Rectangle 3"/>
          <p:cNvSpPr>
            <a:spLocks noGrp="1" noChangeArrowheads="1"/>
          </p:cNvSpPr>
          <p:nvPr>
            <p:ph idx="1"/>
          </p:nvPr>
        </p:nvSpPr>
        <p:spPr/>
        <p:txBody>
          <a:bodyPr/>
          <a:lstStyle/>
          <a:p>
            <a:r>
              <a:rPr lang="en-US" sz="2400" dirty="0"/>
              <a:t>A high-intensity mixing step used before flocculation to disperse the coagulant(s) and to initiate the particle aggregation process*</a:t>
            </a:r>
          </a:p>
          <a:p>
            <a:r>
              <a:rPr lang="en-US" sz="2400" dirty="0"/>
              <a:t>In the case of hydrolyzing metal salts, the primary purpose is to quickly disperse the salt so that contact between the simpler hydrolysis products and the particles occurs before the metal hydroxide precipitate is formed* (This is probably not true)</a:t>
            </a:r>
          </a:p>
          <a:p>
            <a:r>
              <a:rPr lang="en-US" sz="2400" dirty="0"/>
              <a:t>“This process is poorly understood…”*</a:t>
            </a:r>
          </a:p>
        </p:txBody>
      </p:sp>
      <p:sp>
        <p:nvSpPr>
          <p:cNvPr id="464900" name="Rectangle 4"/>
          <p:cNvSpPr>
            <a:spLocks noChangeArrowheads="1"/>
          </p:cNvSpPr>
          <p:nvPr/>
        </p:nvSpPr>
        <p:spPr bwMode="auto">
          <a:xfrm>
            <a:off x="968375" y="6069013"/>
            <a:ext cx="7127875" cy="519112"/>
          </a:xfrm>
          <a:prstGeom prst="rect">
            <a:avLst/>
          </a:prstGeom>
          <a:noFill/>
          <a:ln w="12700" algn="ctr">
            <a:noFill/>
            <a:miter lim="800000"/>
            <a:headEnd type="none" w="lg" len="med"/>
            <a:tailEnd type="none" w="lg" len="med"/>
          </a:ln>
          <a:effectLst/>
        </p:spPr>
        <p:txBody>
          <a:bodyPr wrap="none">
            <a:spAutoFit/>
          </a:bodyPr>
          <a:lstStyle/>
          <a:p>
            <a:pPr eaLnBrk="1" hangingPunct="1">
              <a:spcBef>
                <a:spcPct val="30000"/>
              </a:spcBef>
            </a:pPr>
            <a:r>
              <a:rPr lang="en-US"/>
              <a:t>*Water Quality and Treatment 5th edition p 6.57</a:t>
            </a:r>
          </a:p>
        </p:txBody>
      </p:sp>
      <p:sp>
        <p:nvSpPr>
          <p:cNvPr id="5" name="Oval 4"/>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0786" name="Rectangle 2"/>
          <p:cNvSpPr>
            <a:spLocks noGrp="1" noChangeArrowheads="1"/>
          </p:cNvSpPr>
          <p:nvPr>
            <p:ph type="title"/>
          </p:nvPr>
        </p:nvSpPr>
        <p:spPr/>
        <p:txBody>
          <a:bodyPr/>
          <a:lstStyle/>
          <a:p>
            <a:r>
              <a:rPr lang="en-US" dirty="0"/>
              <a:t>Caveat: It is a short walk to the edge of knowledge</a:t>
            </a:r>
          </a:p>
        </p:txBody>
      </p:sp>
      <p:sp>
        <p:nvSpPr>
          <p:cNvPr id="630787" name="Rectangle 3"/>
          <p:cNvSpPr>
            <a:spLocks noGrp="1" noChangeArrowheads="1"/>
          </p:cNvSpPr>
          <p:nvPr>
            <p:ph idx="1"/>
          </p:nvPr>
        </p:nvSpPr>
        <p:spPr/>
        <p:txBody>
          <a:bodyPr/>
          <a:lstStyle/>
          <a:p>
            <a:pPr>
              <a:lnSpc>
                <a:spcPct val="90000"/>
              </a:lnSpc>
            </a:pPr>
            <a:r>
              <a:rPr lang="en-US" sz="2800" dirty="0"/>
              <a:t>The analysis presented next was designed to achieve adequate mixing so that nanoparticles have a chance to attach to all particles</a:t>
            </a:r>
          </a:p>
          <a:p>
            <a:pPr>
              <a:lnSpc>
                <a:spcPct val="90000"/>
              </a:lnSpc>
            </a:pPr>
            <a:r>
              <a:rPr lang="en-US" sz="2800" dirty="0"/>
              <a:t>Coagulant self aggregation occurs at the same time as mixing </a:t>
            </a:r>
          </a:p>
          <a:p>
            <a:pPr>
              <a:lnSpc>
                <a:spcPct val="90000"/>
              </a:lnSpc>
            </a:pPr>
            <a:r>
              <a:rPr lang="en-US" sz="2800" dirty="0"/>
              <a:t>Self aggregation (especially in high alkalinity waters) might have a significant detrimental effect* because it reduces the surface area of the adhesive nanoparticles</a:t>
            </a:r>
          </a:p>
          <a:p>
            <a:pPr>
              <a:lnSpc>
                <a:spcPct val="90000"/>
              </a:lnSpc>
            </a:pPr>
            <a:r>
              <a:rPr lang="en-US" sz="2800" dirty="0"/>
              <a:t>Attachment of nanoparticles with clay particles may take longer than the initial collisions between clay particles.</a:t>
            </a:r>
          </a:p>
        </p:txBody>
      </p:sp>
      <p:sp>
        <p:nvSpPr>
          <p:cNvPr id="4" name="Oval 3"/>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err="1"/>
              <a:t>Polyaluminum</a:t>
            </a:r>
            <a:r>
              <a:rPr lang="en-US" b="0" dirty="0"/>
              <a:t> Chloride (</a:t>
            </a:r>
            <a:r>
              <a:rPr lang="en-US" b="0" dirty="0" err="1"/>
              <a:t>PACl</a:t>
            </a:r>
            <a:r>
              <a:rPr lang="en-US" b="0" dirty="0"/>
              <a:t>)</a:t>
            </a:r>
          </a:p>
        </p:txBody>
      </p:sp>
      <p:sp>
        <p:nvSpPr>
          <p:cNvPr id="3" name="Content Placeholder 2"/>
          <p:cNvSpPr>
            <a:spLocks noGrp="1"/>
          </p:cNvSpPr>
          <p:nvPr>
            <p:ph idx="1"/>
          </p:nvPr>
        </p:nvSpPr>
        <p:spPr/>
        <p:txBody>
          <a:bodyPr/>
          <a:lstStyle/>
          <a:p>
            <a:r>
              <a:rPr lang="en-US" dirty="0"/>
              <a:t>Slowly titrated with a base (in the chemical plant) to produce a meta-stable and soluble polymeric aluminum (partially neutralized)</a:t>
            </a:r>
          </a:p>
          <a:p>
            <a:r>
              <a:rPr lang="en-US" dirty="0"/>
              <a:t>Consumes less alkalinity (ANC), it is less acidic.</a:t>
            </a:r>
          </a:p>
          <a:p>
            <a:r>
              <a:rPr lang="en-US" dirty="0"/>
              <a:t>Aluminum mass fraction is higher than in alum (no 14.3 H</a:t>
            </a:r>
            <a:r>
              <a:rPr lang="en-US" baseline="-25000" dirty="0"/>
              <a:t>2</a:t>
            </a:r>
            <a:r>
              <a:rPr lang="en-US" dirty="0"/>
              <a:t>O) so the mass of PACl required is less than for alum (0.4-10 mg/L as Al)</a:t>
            </a:r>
          </a:p>
        </p:txBody>
      </p:sp>
    </p:spTree>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4543" y="153785"/>
            <a:ext cx="8458200" cy="1143000"/>
          </a:xfrm>
        </p:spPr>
        <p:txBody>
          <a:bodyPr/>
          <a:lstStyle/>
          <a:p>
            <a:r>
              <a:rPr lang="en-US" b="0" dirty="0" err="1"/>
              <a:t>PACl</a:t>
            </a:r>
            <a:r>
              <a:rPr lang="en-US" b="0" dirty="0"/>
              <a:t> Formula and Basicity</a:t>
            </a:r>
            <a:br>
              <a:rPr lang="en-US" b="0" dirty="0"/>
            </a:br>
            <a:r>
              <a:rPr lang="en-US" b="0" dirty="0"/>
              <a:t>[</a:t>
            </a:r>
            <a:r>
              <a:rPr lang="en-US" b="0" dirty="0" err="1"/>
              <a:t>Al</a:t>
            </a:r>
            <a:r>
              <a:rPr lang="en-US" b="0" baseline="-25000" dirty="0" err="1"/>
              <a:t>n</a:t>
            </a:r>
            <a:r>
              <a:rPr lang="en-US" b="0" dirty="0"/>
              <a:t>(OH)</a:t>
            </a:r>
            <a:r>
              <a:rPr lang="en-US" b="0" baseline="-25000" dirty="0"/>
              <a:t>m</a:t>
            </a:r>
            <a:r>
              <a:rPr lang="en-US" b="0" dirty="0"/>
              <a:t>Cl</a:t>
            </a:r>
            <a:r>
              <a:rPr lang="en-US" b="0" baseline="-25000" dirty="0"/>
              <a:t>3n−m</a:t>
            </a:r>
            <a:r>
              <a:rPr lang="en-US" b="0" dirty="0"/>
              <a:t>]</a:t>
            </a:r>
            <a:r>
              <a:rPr lang="en-US" b="0" baseline="-25000" dirty="0"/>
              <a:t> x</a:t>
            </a:r>
            <a:endParaRPr lang="en-US" b="0" dirty="0"/>
          </a:p>
        </p:txBody>
      </p:sp>
      <p:sp>
        <p:nvSpPr>
          <p:cNvPr id="3" name="Content Placeholder 2"/>
          <p:cNvSpPr>
            <a:spLocks noGrp="1"/>
          </p:cNvSpPr>
          <p:nvPr>
            <p:ph idx="1"/>
          </p:nvPr>
        </p:nvSpPr>
        <p:spPr/>
        <p:txBody>
          <a:bodyPr/>
          <a:lstStyle/>
          <a:p>
            <a:r>
              <a:rPr lang="en-US" sz="2800" dirty="0"/>
              <a:t>Basicity: Ratio of hydroxyl equivalents</a:t>
            </a:r>
            <a:br>
              <a:rPr lang="en-US" sz="2800" dirty="0"/>
            </a:br>
            <a:r>
              <a:rPr lang="en-US" sz="2800" dirty="0"/>
              <a:t>to aluminum equivalents</a:t>
            </a:r>
          </a:p>
          <a:p>
            <a:pPr lvl="1"/>
            <a:r>
              <a:rPr lang="en-US" sz="2400" dirty="0"/>
              <a:t>Basicity of 1 would mean that it does not produce any protons when it dissolves in water</a:t>
            </a:r>
          </a:p>
          <a:p>
            <a:pPr lvl="1"/>
            <a:r>
              <a:rPr lang="en-US" sz="2400" dirty="0"/>
              <a:t>0 means it produces 3 protons per Al (like alum)</a:t>
            </a:r>
          </a:p>
          <a:p>
            <a:r>
              <a:rPr lang="en-US" sz="2800" dirty="0"/>
              <a:t>The lowest basicity commercial </a:t>
            </a:r>
            <a:r>
              <a:rPr lang="en-US" sz="2800" dirty="0" err="1"/>
              <a:t>PACls</a:t>
            </a:r>
            <a:r>
              <a:rPr lang="en-US" sz="2800" dirty="0"/>
              <a:t> are about 10%</a:t>
            </a:r>
          </a:p>
          <a:p>
            <a:r>
              <a:rPr lang="en-US" sz="2800" dirty="0"/>
              <a:t>Most </a:t>
            </a:r>
            <a:r>
              <a:rPr lang="en-US" sz="2800" dirty="0" err="1"/>
              <a:t>PACls</a:t>
            </a:r>
            <a:r>
              <a:rPr lang="en-US" sz="2800" dirty="0"/>
              <a:t> are in the medium to high basicity range (50-70%)</a:t>
            </a:r>
          </a:p>
          <a:p>
            <a:r>
              <a:rPr lang="en-US" sz="2800" dirty="0"/>
              <a:t>Highest stable basicity (83%) is aluminum </a:t>
            </a:r>
            <a:r>
              <a:rPr lang="en-US" sz="2800" dirty="0" err="1"/>
              <a:t>chlorhydrate</a:t>
            </a:r>
            <a:r>
              <a:rPr lang="en-US" sz="2800" dirty="0"/>
              <a:t> (ACH) – would be useful for treating water with very low ANC</a:t>
            </a:r>
          </a:p>
        </p:txBody>
      </p:sp>
      <p:sp>
        <p:nvSpPr>
          <p:cNvPr id="5" name="Rectangle 4"/>
          <p:cNvSpPr/>
          <p:nvPr/>
        </p:nvSpPr>
        <p:spPr>
          <a:xfrm>
            <a:off x="9398132" y="5737233"/>
            <a:ext cx="4572000" cy="1384995"/>
          </a:xfrm>
          <a:prstGeom prst="rect">
            <a:avLst/>
          </a:prstGeom>
        </p:spPr>
        <p:txBody>
          <a:bodyPr>
            <a:spAutoFit/>
          </a:bodyPr>
          <a:lstStyle/>
          <a:p>
            <a:r>
              <a:rPr lang="en-US" dirty="0"/>
              <a:t>http://www.geosc.com/products/polyaluminum-chloride-(pac)</a:t>
            </a:r>
          </a:p>
        </p:txBody>
      </p:sp>
      <p:pic>
        <p:nvPicPr>
          <p:cNvPr id="7" name="Picture 6">
            <a:extLst>
              <a:ext uri="{FF2B5EF4-FFF2-40B4-BE49-F238E27FC236}">
                <a16:creationId xmlns:a16="http://schemas.microsoft.com/office/drawing/2014/main" id="{726D6F7D-5BC1-4605-8535-61B53148BE06}"/>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6655906" y="1896237"/>
            <a:ext cx="2386560" cy="594715"/>
          </a:xfrm>
          <a:prstGeom prst="rect">
            <a:avLst/>
          </a:prstGeom>
        </p:spPr>
      </p:pic>
    </p:spTree>
    <p:extLst>
      <p:ext uri="{BB962C8B-B14F-4D97-AF65-F5344CB8AC3E}">
        <p14:creationId xmlns:p14="http://schemas.microsoft.com/office/powerpoint/2010/main" val="1690090296"/>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933.6333"/>
  <p:tag name="LATEXADDIN" val="\documentclass{article}&#10;\usepackage{amsmath}&#10;\pagestyle{empty}&#10;\begin{document}&#10;&#10;$$V_t = \frac{d^2 g}{18 \nu} \frac{\rho_p - \rho_w}{\rho_w}$$&#10;&#10;&#10;\end{document}"/>
  <p:tag name="IGUANATEXSIZE" val="20"/>
  <p:tag name="IGUANATEXCURSOR" val="142"/>
  <p:tag name="TRANSPARENCY" val="True"/>
  <p:tag name="FILENAME" val=""/>
  <p:tag name="LATEXENGINEID" val="0"/>
  <p:tag name="TEMPFOLDER" val="c:\temp\"/>
  <p:tag name="LATEXFORMHEIGHT" val="312"/>
  <p:tag name="LATEXFORMWIDTH" val="384"/>
  <p:tag name="LATEXFORMWRAP" val="True"/>
  <p:tag name="BITMAPVECTOR" val="0"/>
</p:tagLst>
</file>

<file path=ppt/tags/tag10.xml><?xml version="1.0" encoding="utf-8"?>
<p:tagLst xmlns:a="http://schemas.openxmlformats.org/drawingml/2006/main" xmlns:r="http://schemas.openxmlformats.org/officeDocument/2006/relationships" xmlns:p="http://schemas.openxmlformats.org/presentationml/2006/main">
  <p:tag name="OUTPUTDPI" val="1200"/>
  <p:tag name="ORIGINALHEIGHT" val="281.2149"/>
  <p:tag name="ORIGINALWIDTH" val="578.1777"/>
  <p:tag name="LATEXADDIN" val="\documentclass{article}&#10;\usepackage{amsmath}&#10;\pagestyle{empty}&#10;\begin{document}&#10;&#10;$$ \Delta h = \frac{P}{Q \rho g}$$&#10;&#10;&#10;\end{document}"/>
  <p:tag name="IGUANATEXSIZE" val="24"/>
  <p:tag name="IGUANATEXCURSOR" val="115"/>
  <p:tag name="TRANSPARENCY" val="True"/>
  <p:tag name="FILENAME" val=""/>
  <p:tag name="LATEXENGINEID" val="0"/>
  <p:tag name="TEMPFOLDER" val="c:\temp\"/>
  <p:tag name="LATEXFORMHEIGHT" val="312"/>
  <p:tag name="LATEXFORMWIDTH" val="384"/>
  <p:tag name="LATEXFORMWRAP" val="True"/>
  <p:tag name="BITMAPVECTOR" val="0"/>
</p:tagLst>
</file>

<file path=ppt/tags/tag100.xml><?xml version="1.0" encoding="utf-8"?>
<p:tagLst xmlns:a="http://schemas.openxmlformats.org/drawingml/2006/main" xmlns:r="http://schemas.openxmlformats.org/officeDocument/2006/relationships" xmlns:p="http://schemas.openxmlformats.org/presentationml/2006/main">
  <p:tag name="OUTPUTDPI" val="1200"/>
  <p:tag name="ORIGINALHEIGHT" val="296.9629"/>
  <p:tag name="ORIGINALWIDTH" val="1747.282"/>
  <p:tag name="LATEXADDIN" val="\documentclass{article}&#10;\usepackage{amsmath}&#10;\pagestyle{empty}&#10;\begin{document}&#10;&#10; $$dN_c = \frac{\pi d_{Clay} L_{Diff_{NC}} \Lambda_{Clay} G}{\Lambda_{NC}^3} dt$$&#10;&#10;&#10;\end{document}"/>
  <p:tag name="IGUANATEXSIZE" val="20"/>
  <p:tag name="IGUANATEXCURSOR" val="162"/>
  <p:tag name="TRANSPARENCY" val="True"/>
  <p:tag name="FILENAME" val=""/>
  <p:tag name="LATEXENGINEID" val="0"/>
  <p:tag name="TEMPFOLDER" val="c:\temp\"/>
  <p:tag name="LATEXFORMHEIGHT" val="312"/>
  <p:tag name="LATEXFORMWIDTH" val="384"/>
  <p:tag name="LATEXFORMWRAP" val="True"/>
  <p:tag name="BITMAPVECTOR" val="0"/>
</p:tagLst>
</file>

<file path=ppt/tags/tag101.xml><?xml version="1.0" encoding="utf-8"?>
<p:tagLst xmlns:a="http://schemas.openxmlformats.org/drawingml/2006/main" xmlns:r="http://schemas.openxmlformats.org/officeDocument/2006/relationships" xmlns:p="http://schemas.openxmlformats.org/presentationml/2006/main">
  <p:tag name="OUTPUTDPI" val="1200"/>
  <p:tag name="ORIGINALHEIGHT" val="296.9629"/>
  <p:tag name="ORIGINALWIDTH" val="1747.282"/>
  <p:tag name="LATEXADDIN" val="\documentclass{article}&#10;\usepackage{amsmath}&#10;\pagestyle{empty}&#10;\begin{document}&#10;&#10;&#10;$$dN_c = \frac{\pi d_{Clay} L_{Diff_{NC}}{\Lambda_{Clay} G}}{\Lambda_{NC}^3}dt$$&#10;&#10;\end{document}"/>
  <p:tag name="IGUANATEXSIZE" val="20"/>
  <p:tag name="IGUANATEXCURSOR" val="162"/>
  <p:tag name="TRANSPARENCY" val="True"/>
  <p:tag name="FILENAME" val=""/>
  <p:tag name="LATEXENGINEID" val="0"/>
  <p:tag name="TEMPFOLDER" val="c:\temp\"/>
  <p:tag name="LATEXFORMHEIGHT" val="312"/>
  <p:tag name="LATEXFORMWIDTH" val="384"/>
  <p:tag name="LATEXFORMWRAP" val="True"/>
  <p:tag name="BITMAPVECTOR" val="0"/>
</p:tagLst>
</file>

<file path=ppt/tags/tag102.xml><?xml version="1.0" encoding="utf-8"?>
<p:tagLst xmlns:a="http://schemas.openxmlformats.org/drawingml/2006/main" xmlns:r="http://schemas.openxmlformats.org/officeDocument/2006/relationships" xmlns:p="http://schemas.openxmlformats.org/presentationml/2006/main">
  <p:tag name="OUTPUTDPI" val="1200"/>
  <p:tag name="ORIGINALHEIGHT" val="272.9659"/>
  <p:tag name="ORIGINALWIDTH" val="682.4147"/>
  <p:tag name="LATEXADDIN" val="\documentclass{article}&#10;\usepackage{amsmath}&#10;\pagestyle{empty}&#10;\begin{document}&#10;&#10;&#10;$$\Lambda_{NC}^3 = \frac{1}{n_{NC}}$$&#10;&#10;\end{document}"/>
  <p:tag name="IGUANATEXSIZE" val="20"/>
  <p:tag name="IGUANATEXCURSOR" val="119"/>
  <p:tag name="TRANSPARENCY" val="True"/>
  <p:tag name="FILENAME" val=""/>
  <p:tag name="LATEXENGINEID" val="0"/>
  <p:tag name="TEMPFOLDER" val="c:\temp\"/>
  <p:tag name="LATEXFORMHEIGHT" val="312"/>
  <p:tag name="LATEXFORMWIDTH" val="384"/>
  <p:tag name="LATEXFORMWRAP" val="True"/>
  <p:tag name="BITMAPVECTOR" val="0"/>
</p:tagLst>
</file>

<file path=ppt/tags/tag103.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1963.255"/>
  <p:tag name="LATEXADDIN" val="\documentclass{article}&#10;\usepackage{amsmath}&#10;\pagestyle{empty}&#10;\begin{document}&#10;&#10;$$dN_c = \pi d_{Clay} L_{Diff_{NC}}{\Lambda_{Clay}} G n_{NC}dt$$&#10;&#10;&#10;\end{document}"/>
  <p:tag name="IGUANATEXSIZE" val="20"/>
  <p:tag name="IGUANATEXCURSOR" val="134"/>
  <p:tag name="TRANSPARENCY" val="True"/>
  <p:tag name="FILENAME" val=""/>
  <p:tag name="LATEXENGINEID" val="0"/>
  <p:tag name="TEMPFOLDER" val="c:\temp\"/>
  <p:tag name="LATEXFORMHEIGHT" val="312"/>
  <p:tag name="LATEXFORMWIDTH" val="384"/>
  <p:tag name="LATEXFORMWRAP" val="True"/>
  <p:tag name="BITMAPVECTOR" val="0"/>
</p:tagLst>
</file>

<file path=ppt/tags/tag104.xml><?xml version="1.0" encoding="utf-8"?>
<p:tagLst xmlns:a="http://schemas.openxmlformats.org/drawingml/2006/main" xmlns:r="http://schemas.openxmlformats.org/officeDocument/2006/relationships" xmlns:p="http://schemas.openxmlformats.org/presentationml/2006/main">
  <p:tag name="OUTPUTDPI" val="1200"/>
  <p:tag name="ORIGINALHEIGHT" val="292.4635"/>
  <p:tag name="ORIGINALWIDTH" val="852.6434"/>
  <p:tag name="LATEXADDIN" val="\documentclass{article}&#10;\usepackage{amsmath}&#10;\pagestyle{empty}&#10;\begin{document}&#10;&#10;$$\frac{dn_{NC}}{ - k n_{Clay}} = dN_c$$&#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105.xml><?xml version="1.0" encoding="utf-8"?>
<p:tagLst xmlns:a="http://schemas.openxmlformats.org/drawingml/2006/main" xmlns:r="http://schemas.openxmlformats.org/officeDocument/2006/relationships" xmlns:p="http://schemas.openxmlformats.org/presentationml/2006/main">
  <p:tag name="OUTPUTDPI" val="1200"/>
  <p:tag name="ORIGINALHEIGHT" val="292.4635"/>
  <p:tag name="ORIGINALWIDTH" val="2231.721"/>
  <p:tag name="LATEXADDIN" val="\documentclass{article}&#10;\usepackage{amsmath}&#10;\pagestyle{empty}&#10;\begin{document}&#10;&#10;&#10;$$\frac{dn_{NC}}{ - k n_{Clay}} = \pi d_{Clay} L_{Diff_{NC}} \Lambda_{Clay} G n_{NC} dt$$&#10;&#10;\end{document}"/>
  <p:tag name="IGUANATEXSIZE" val="20"/>
  <p:tag name="IGUANATEXCURSOR" val="103"/>
  <p:tag name="TRANSPARENCY" val="True"/>
  <p:tag name="FILENAME" val=""/>
  <p:tag name="LATEXENGINEID" val="0"/>
  <p:tag name="TEMPFOLDER" val="c:\temp\"/>
  <p:tag name="LATEXFORMHEIGHT" val="312"/>
  <p:tag name="LATEXFORMWIDTH" val="384"/>
  <p:tag name="LATEXFORMWRAP" val="True"/>
  <p:tag name="BITMAPVECTOR" val="0"/>
</p:tagLst>
</file>

<file path=ppt/tags/tag106.xml><?xml version="1.0" encoding="utf-8"?>
<p:tagLst xmlns:a="http://schemas.openxmlformats.org/drawingml/2006/main" xmlns:r="http://schemas.openxmlformats.org/officeDocument/2006/relationships" xmlns:p="http://schemas.openxmlformats.org/presentationml/2006/main">
  <p:tag name="OUTPUTDPI" val="1200"/>
  <p:tag name="ORIGINALHEIGHT" val="292.4635"/>
  <p:tag name="ORIGINALWIDTH" val="2272.216"/>
  <p:tag name="LATEXADDIN" val="\documentclass{article}&#10;\usepackage{amsmath}&#10;\pagestyle{empty}&#10;\begin{document}&#10;&#10;$$\frac{dn_{NC}}{ - k \, n_{Clay}} = \pi d_{Clay} L_{Diff_{NC}} \Lambda_{Clay} G \, n_{NC} dt$$&#10;&#10;&#10;\end{document}"/>
  <p:tag name="IGUANATEXSIZE" val="20"/>
  <p:tag name="IGUANATEXCURSOR" val="176"/>
  <p:tag name="TRANSPARENCY" val="True"/>
  <p:tag name="FILENAME" val=""/>
  <p:tag name="LATEXENGINEID" val="0"/>
  <p:tag name="TEMPFOLDER" val="c:\temp\"/>
  <p:tag name="LATEXFORMHEIGHT" val="312"/>
  <p:tag name="LATEXFORMWIDTH" val="384"/>
  <p:tag name="LATEXFORMWRAP" val="True"/>
  <p:tag name="BITMAPVECTOR" val="0"/>
</p:tagLst>
</file>

<file path=ppt/tags/tag107.xml><?xml version="1.0" encoding="utf-8"?>
<p:tagLst xmlns:a="http://schemas.openxmlformats.org/drawingml/2006/main" xmlns:r="http://schemas.openxmlformats.org/officeDocument/2006/relationships" xmlns:p="http://schemas.openxmlformats.org/presentationml/2006/main">
  <p:tag name="OUTPUTDPI" val="1200"/>
  <p:tag name="ORIGINALHEIGHT" val="464.192"/>
  <p:tag name="ORIGINALWIDTH" val="3011.624"/>
  <p:tag name="LATEXADDIN" val="\documentclass{article}&#10;\usepackage{amsmath}&#10;\pagestyle{empty}&#10;\begin{document}&#10;&#10;$$\int \limits_{n_{NC_0}}^{n_{NC}} n_{NC}^{- 1} \, dn_{NC}  =  - \pi d_{Clay} L_{Diff_{NC}} \Lambda_{Clay} G k n_{Clay} \int \limits_0^t {dt} $$&#10;&#10;&#10;\end{document}"/>
  <p:tag name="IGUANATEXSIZE" val="20"/>
  <p:tag name="IGUANATEXCURSOR" val="189"/>
  <p:tag name="TRANSPARENCY" val="True"/>
  <p:tag name="FILENAME" val=""/>
  <p:tag name="LATEXENGINEID" val="0"/>
  <p:tag name="TEMPFOLDER" val="c:\temp\"/>
  <p:tag name="LATEXFORMHEIGHT" val="312"/>
  <p:tag name="LATEXFORMWIDTH" val="384"/>
  <p:tag name="LATEXFORMWRAP" val="True"/>
  <p:tag name="BITMAPVECTOR" val="0"/>
</p:tagLst>
</file>

<file path=ppt/tags/tag108.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2284.964"/>
  <p:tag name="LATEXADDIN" val="\documentclass{article}&#10;\usepackage{amsmath}&#10;\pagestyle{empty}&#10;\begin{document}&#10;&#10;$$2.3 p C_{NC} = \pi d_{Clay} L_{Diff_{NC}} \Lambda_{Clay} G k n_{Clay} t$$&#10;&#10;&#10;\end{document}"/>
  <p:tag name="IGUANATEXSIZE" val="20"/>
  <p:tag name="IGUANATEXCURSOR" val="156"/>
  <p:tag name="TRANSPARENCY" val="True"/>
  <p:tag name="FILENAME" val=""/>
  <p:tag name="LATEXENGINEID" val="0"/>
  <p:tag name="TEMPFOLDER" val="c:\temp\"/>
  <p:tag name="LATEXFORMHEIGHT" val="312"/>
  <p:tag name="LATEXFORMWIDTH" val="384"/>
  <p:tag name="LATEXFORMWRAP" val="True"/>
  <p:tag name="BITMAPVECTOR" val="0"/>
</p:tagLst>
</file>

<file path=ppt/tags/tag109.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217.098"/>
  <p:tag name="LATEXADDIN" val="\documentclass{article}&#10;\usepackage{amsmath}&#10;\pagestyle{empty}&#10;\begin{document}&#10;&#10;$$t = \frac{2.3p C_{NC} \Lambda_{Clay}^2}{\pi d_{Clay} L_{Diff_{NC}} G k}$$&#10;&#10;&#10;\end{document}"/>
  <p:tag name="IGUANATEXSIZE" val="20"/>
  <p:tag name="IGUANATEXCURSOR" val="156"/>
  <p:tag name="TRANSPARENCY" val="True"/>
  <p:tag name="FILENAME" val=""/>
  <p:tag name="LATEXENGINEID" val="0"/>
  <p:tag name="TEMPFOLDER" val="c:\temp\"/>
  <p:tag name="LATEXFORMHEIGHT" val="312"/>
  <p:tag name="LATEXFORMWIDTH" val="384"/>
  <p:tag name="LATEXFORMWRAP" val="True"/>
  <p:tag name="BITMAPVECTOR" val="0"/>
</p:tagLst>
</file>

<file path=ppt/tags/tag11.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36.6704"/>
  <p:tag name="LATEXADDIN" val="\documentclass{article}&#10;\usepackage{amsmath}&#10;\pagestyle{empty}&#10;\begin{document}&#10;&#10;$$\Delta h = \frac{G^2 \nu \theta}{g}$$&#10;&#10;&#10;\end{document}"/>
  <p:tag name="IGUANATEXSIZE" val="24"/>
  <p:tag name="IGUANATEXCURSOR" val="120"/>
  <p:tag name="TRANSPARENCY" val="True"/>
  <p:tag name="FILENAME" val=""/>
  <p:tag name="LATEXENGINEID" val="0"/>
  <p:tag name="TEMPFOLDER" val="c:\temp\"/>
  <p:tag name="LATEXFORMHEIGHT" val="312"/>
  <p:tag name="LATEXFORMWIDTH" val="384"/>
  <p:tag name="LATEXFORMWRAP" val="True"/>
  <p:tag name="BITMAPVECTOR" val="0"/>
</p:tagLst>
</file>

<file path=ppt/tags/tag110.xml><?xml version="1.0" encoding="utf-8"?>
<p:tagLst xmlns:a="http://schemas.openxmlformats.org/drawingml/2006/main" xmlns:r="http://schemas.openxmlformats.org/officeDocument/2006/relationships" xmlns:p="http://schemas.openxmlformats.org/presentationml/2006/main">
  <p:tag name="OUTPUTDPI" val="1200"/>
  <p:tag name="ORIGINALHEIGHT" val="349.4563"/>
  <p:tag name="ORIGINALWIDTH" val="1478.815"/>
  <p:tag name="LATEXADDIN" val="\documentclass{article}&#10;\usepackage{amsmath}&#10;\usepackage{xcolor}&#10;\pagestyle{empty}&#10;\begin{document}&#10;&#10;\definecolor{Monred}{RGB}{172,0,0}&#10;&#10;&#10;$$C_P^\frac{- 2}{3} = \frac{k \Gamma t}{\frac{3}{2 \pi G} \left( \rho_P \frac{\pi}{6} \right)^\frac{2}{3}} + C_{P_0}^\frac{- 2}{3}$$&#10;&#10;\end{document}"/>
  <p:tag name="IGUANATEXSIZE" val="20"/>
  <p:tag name="IGUANATEXCURSOR" val="270"/>
  <p:tag name="TRANSPARENCY" val="True"/>
  <p:tag name="FILENAME" val=""/>
  <p:tag name="LATEXENGINEID" val="0"/>
  <p:tag name="TEMPFOLDER" val="c:\temp\"/>
  <p:tag name="LATEXFORMHEIGHT" val="312"/>
  <p:tag name="LATEXFORMWIDTH" val="384"/>
  <p:tag name="LATEXFORMWRAP" val="True"/>
  <p:tag name="BITMAPVECTOR" val="0"/>
</p:tagLst>
</file>

<file path=ppt/tags/tag111.xml><?xml version="1.0" encoding="utf-8"?>
<p:tagLst xmlns:a="http://schemas.openxmlformats.org/drawingml/2006/main" xmlns:r="http://schemas.openxmlformats.org/officeDocument/2006/relationships" xmlns:p="http://schemas.openxmlformats.org/presentationml/2006/main">
  <p:tag name="OUTPUTDPI" val="1200"/>
  <p:tag name="ORIGINALHEIGHT" val="410.9487"/>
  <p:tag name="ORIGINALWIDTH" val="1520.81"/>
  <p:tag name="LATEXADDIN" val="\documentclass{article}&#10;\usepackage{amsmath}&#10;\usepackage{xcolor}&#10;\pagestyle{empty}&#10;\begin{document}&#10;&#10;\definecolor{Monred}{RGB}{172,0,0}&#10;&#10;$$\left( \frac{C_P}{C_{P_0}} \right)^\frac{- 2}{3} = \frac{2 \pi G k \Gamma \phi_0^\frac{2}{3} t}{3 \left( \frac{\pi}{6} \right)^\frac{2}{3}} + 1$$&#10;&#10;&#10;\end{document}"/>
  <p:tag name="IGUANATEXSIZE" val="20"/>
  <p:tag name="IGUANATEXCURSOR" val="284"/>
  <p:tag name="TRANSPARENCY" val="True"/>
  <p:tag name="FILENAME" val=""/>
  <p:tag name="LATEXENGINEID" val="0"/>
  <p:tag name="TEMPFOLDER" val="c:\temp\"/>
  <p:tag name="LATEXFORMHEIGHT" val="312"/>
  <p:tag name="LATEXFORMWIDTH" val="384"/>
  <p:tag name="LATEXFORMWRAP" val="True"/>
  <p:tag name="BITMAPVECTOR" val="0"/>
</p:tagLst>
</file>

<file path=ppt/tags/tag12.xml><?xml version="1.0" encoding="utf-8"?>
<p:tagLst xmlns:a="http://schemas.openxmlformats.org/drawingml/2006/main" xmlns:r="http://schemas.openxmlformats.org/officeDocument/2006/relationships" xmlns:p="http://schemas.openxmlformats.org/presentationml/2006/main">
  <p:tag name="OUTPUTDPI" val="1200"/>
  <p:tag name="ORIGINALHEIGHT" val="347.9565"/>
  <p:tag name="ORIGINALWIDTH" val="716.9104"/>
  <p:tag name="LATEXADDIN" val="\documentclass{article}&#10;\usepackage{amsmath}&#10;\pagestyle{empty}&#10;\begin{document}&#10;&#10;$$ \eta_K = \left( \frac{\nu^3}{\varepsilon} \right)^{\frac{1}{4}}$$&#10;&#10;&#10;\end{document}"/>
  <p:tag name="IGUANATEXSIZE" val="20"/>
  <p:tag name="IGUANATEXCURSOR" val="149"/>
  <p:tag name="TRANSPARENCY" val="True"/>
  <p:tag name="FILENAME" val=""/>
  <p:tag name="LATEXENGINEID" val="0"/>
  <p:tag name="TEMPFOLDER" val="c:\temp\"/>
  <p:tag name="LATEXFORMHEIGHT" val="312"/>
  <p:tag name="LATEXFORMWIDTH" val="384"/>
  <p:tag name="LATEXFORMWRAP" val="True"/>
  <p:tag name="BITMAPVECTOR" val="0"/>
</p:tagLst>
</file>

<file path=ppt/tags/tag13.xml><?xml version="1.0" encoding="utf-8"?>
<p:tagLst xmlns:a="http://schemas.openxmlformats.org/drawingml/2006/main" xmlns:r="http://schemas.openxmlformats.org/officeDocument/2006/relationships" xmlns:p="http://schemas.openxmlformats.org/presentationml/2006/main">
  <p:tag name="OUTPUTDPI" val="1200"/>
  <p:tag name="ORIGINALHEIGHT" val="254.9681"/>
  <p:tag name="ORIGINALWIDTH" val="647.919"/>
  <p:tag name="LATEXADDIN" val="\documentclass{article}&#10;\usepackage{amsmath}&#10;\pagestyle{empty}&#10;\begin{document}&#10;&#10;&#10;$$\begin{array}{l}&#10;\lambda_v \approx \Pi_{kv} \eta_K&#10;\\&#10;\Pi_{kv} \approx 50&#10;\end{array}$$&#10;&#10;\end{document}"/>
  <p:tag name="IGUANATEXSIZE" val="20"/>
  <p:tag name="IGUANATEXCURSOR" val="171"/>
  <p:tag name="TRANSPARENCY" val="True"/>
  <p:tag name="FILENAME" val=""/>
  <p:tag name="LATEXENGINEID" val="0"/>
  <p:tag name="TEMPFOLDER" val="c:\temp\"/>
  <p:tag name="LATEXFORMHEIGHT" val="312"/>
  <p:tag name="LATEXFORMWIDTH" val="384"/>
  <p:tag name="LATEXFORMWRAP" val="True"/>
  <p:tag name="BITMAPVECTOR" val="0"/>
</p:tagLst>
</file>

<file path=ppt/tags/tag14.xml><?xml version="1.0" encoding="utf-8"?>
<p:tagLst xmlns:a="http://schemas.openxmlformats.org/drawingml/2006/main" xmlns:r="http://schemas.openxmlformats.org/officeDocument/2006/relationships" xmlns:p="http://schemas.openxmlformats.org/presentationml/2006/main">
  <p:tag name="OUTPUTDPI" val="1200"/>
  <p:tag name="ORIGINALHEIGHT" val="306.7116"/>
  <p:tag name="ORIGINALWIDTH" val="3188.602"/>
  <p:tag name="LATEXADDIN" val="\documentclass{article}&#10;\usepackage{amsmath}&#10;\pagestyle{empty}&#10;\begin{document}&#10;&#10;$$\varepsilon = \left[ \frac{W}{Kg} \right]&#10;= \left[ \frac{J}{s \cdot Kg} \right]&#10;= \left[ \frac{N \cdot m}{s \cdot Kg} \right]&#10;= \left[ \frac{kg \cdot m \cdot m}{s^2 \cdot s \cdot Kg} \right]&#10;= \left[ \frac{m^2}{s^3} \right]$$&#10;&#10;&#10;\end{document}"/>
  <p:tag name="IGUANATEXSIZE" val="20"/>
  <p:tag name="IGUANATEXCURSOR" val="308"/>
  <p:tag name="TRANSPARENCY" val="True"/>
  <p:tag name="FILENAME" val=""/>
  <p:tag name="LATEXENGINEID" val="0"/>
  <p:tag name="TEMPFOLDER" val="c:\temp\"/>
  <p:tag name="LATEXFORMHEIGHT" val="312"/>
  <p:tag name="LATEXFORMWIDTH" val="384"/>
  <p:tag name="LATEXFORMWRAP" val="True"/>
  <p:tag name="BITMAPVECTOR" val="0"/>
</p:tagLst>
</file>

<file path=ppt/tags/tag15.xml><?xml version="1.0" encoding="utf-8"?>
<p:tagLst xmlns:a="http://schemas.openxmlformats.org/drawingml/2006/main" xmlns:r="http://schemas.openxmlformats.org/officeDocument/2006/relationships" xmlns:p="http://schemas.openxmlformats.org/presentationml/2006/main">
  <p:tag name="OUTPUTDPI" val="1200"/>
  <p:tag name="ORIGINALHEIGHT" val="408.6989"/>
  <p:tag name="ORIGINALWIDTH" val="1827.522"/>
  <p:tag name="LATEXADDIN" val="\documentclass{article}&#10;\usepackage{amsmath}&#10;\pagestyle{empty}&#10;\begin{document}&#10;&#10;$${\rm Re}  &#10;= \frac{V L}{\nu} &#10;= \frac{L^2}{t\nu} &#10;= \left( \frac{\nu^3}{\varepsilon} \right)^{\frac{1}{2}} \frac{1}{{\left( \frac{\nu}{\varepsilon} \right)}^{\frac{1}{2}} \nu}$$&#10;&#10;&#10;\end{document}"/>
  <p:tag name="IGUANATEXSIZE" val="20"/>
  <p:tag name="IGUANATEXCURSOR" val="260"/>
  <p:tag name="TRANSPARENCY" val="True"/>
  <p:tag name="FILENAME" val=""/>
  <p:tag name="LATEXENGINEID" val="0"/>
  <p:tag name="TEMPFOLDER" val="c:\temp\"/>
  <p:tag name="LATEXFORMHEIGHT" val="312"/>
  <p:tag name="LATEXFORMWIDTH" val="384"/>
  <p:tag name="LATEXFORMWRAP" val="True"/>
  <p:tag name="BITMAPVECTOR" val="0"/>
</p:tagLst>
</file>

<file path=ppt/tags/tag16.xml><?xml version="1.0" encoding="utf-8"?>
<p:tagLst xmlns:a="http://schemas.openxmlformats.org/drawingml/2006/main" xmlns:r="http://schemas.openxmlformats.org/officeDocument/2006/relationships" xmlns:p="http://schemas.openxmlformats.org/presentationml/2006/main">
  <p:tag name="OUTPUTDPI" val="1200"/>
  <p:tag name="ORIGINALHEIGHT" val="129.7338"/>
  <p:tag name="ORIGINALWIDTH" val="1033.371"/>
  <p:tag name="LATEXADDIN" val="\documentclass{article}&#10;\usepackage{amsmath}&#10;\pagestyle{empty}&#10;\begin{document}&#10;&#10;$$L^2 = {\rm Re}_{transition} t \nu $$&#10;&#10;&#10;\end{document}"/>
  <p:tag name="IGUANATEXSIZE" val="20"/>
  <p:tag name="IGUANATEXCURSOR" val="119"/>
  <p:tag name="TRANSPARENCY" val="True"/>
  <p:tag name="FILENAME" val=""/>
  <p:tag name="LATEXENGINEID" val="0"/>
  <p:tag name="TEMPFOLDER" val="c:\temp\"/>
  <p:tag name="LATEXFORMHEIGHT" val="312"/>
  <p:tag name="LATEXFORMWIDTH" val="384"/>
  <p:tag name="LATEXFORMWRAP" val="True"/>
  <p:tag name="BITMAPVECTOR" val="0"/>
</p:tagLst>
</file>

<file path=ppt/tags/tag17.xml><?xml version="1.0" encoding="utf-8"?>
<p:tagLst xmlns:a="http://schemas.openxmlformats.org/drawingml/2006/main" xmlns:r="http://schemas.openxmlformats.org/officeDocument/2006/relationships" xmlns:p="http://schemas.openxmlformats.org/presentationml/2006/main">
  <p:tag name="OUTPUTDPI" val="1200"/>
  <p:tag name="ORIGINALHEIGHT" val="275.2156"/>
  <p:tag name="ORIGINALWIDTH" val="1355.831"/>
  <p:tag name="LATEXADDIN" val="\documentclass{article}&#10;\usepackage{amsmath}&#10;\pagestyle{empty}&#10;\begin{document}&#10;&#10;$$L^2 = {\rm Re}_{transition} \left( \frac{\nu}{\varepsilon} \right)^{\frac{1}{2}}\nu$$&#10;&#10;&#10;\end{document}"/>
  <p:tag name="IGUANATEXSIZE" val="20"/>
  <p:tag name="IGUANATEXCURSOR" val="168"/>
  <p:tag name="TRANSPARENCY" val="True"/>
  <p:tag name="FILENAME" val=""/>
  <p:tag name="LATEXENGINEID" val="0"/>
  <p:tag name="TEMPFOLDER" val="c:\temp\"/>
  <p:tag name="LATEXFORMHEIGHT" val="312"/>
  <p:tag name="LATEXFORMWIDTH" val="384"/>
  <p:tag name="LATEXFORMWRAP" val="True"/>
  <p:tag name="BITMAPVECTOR" val="0"/>
</p:tagLst>
</file>

<file path=ppt/tags/tag18.xml><?xml version="1.0" encoding="utf-8"?>
<p:tagLst xmlns:a="http://schemas.openxmlformats.org/drawingml/2006/main" xmlns:r="http://schemas.openxmlformats.org/officeDocument/2006/relationships" xmlns:p="http://schemas.openxmlformats.org/presentationml/2006/main">
  <p:tag name="OUTPUTDPI" val="1200"/>
  <p:tag name="ORIGINALHEIGHT" val="310.4612"/>
  <p:tag name="ORIGINALWIDTH" val="1085.864"/>
  <p:tag name="LATEXADDIN" val="\documentclass{article}&#10;\usepackage{amsmath}&#10;\pagestyle{empty}&#10;\begin{document}&#10;&#10;&#10;$$L^2 = {\rm Re}_{transition} \frac{\nu^{\frac{3}{2}}}{\varepsilon^{\frac{1}{2}}}$$&#10;&#10;\end{document}"/>
  <p:tag name="IGUANATEXSIZE" val="20"/>
  <p:tag name="IGUANATEXCURSOR" val="165"/>
  <p:tag name="TRANSPARENCY" val="True"/>
  <p:tag name="FILENAME" val=""/>
  <p:tag name="LATEXENGINEID" val="0"/>
  <p:tag name="TEMPFOLDER" val="c:\temp\"/>
  <p:tag name="LATEXFORMHEIGHT" val="312"/>
  <p:tag name="LATEXFORMWIDTH" val="384"/>
  <p:tag name="LATEXFORMWRAP" val="True"/>
  <p:tag name="BITMAPVECTOR" val="0"/>
</p:tagLst>
</file>

<file path=ppt/tags/tag19.xml><?xml version="1.0" encoding="utf-8"?>
<p:tagLst xmlns:a="http://schemas.openxmlformats.org/drawingml/2006/main" xmlns:r="http://schemas.openxmlformats.org/officeDocument/2006/relationships" xmlns:p="http://schemas.openxmlformats.org/presentationml/2006/main">
  <p:tag name="OUTPUTDPI" val="1200"/>
  <p:tag name="ORIGINALHEIGHT" val="347.9565"/>
  <p:tag name="ORIGINALWIDTH" val="1836.52"/>
  <p:tag name="LATEXADDIN" val="\documentclass{article}&#10;\usepackage{amsmath}&#10;\pagestyle{empty}&#10;\begin{document}&#10;&#10;&#10;$$L_{transition} = \sqrt{\rm Re_{transition}} \left( \frac{\nu^3}{\varepsilon} \right)^{\frac{1}{4}}$$&#10;&#10;\end{document}"/>
  <p:tag name="IGUANATEXSIZE" val="20"/>
  <p:tag name="IGUANATEXCURSOR" val="184"/>
  <p:tag name="TRANSPARENCY" val="True"/>
  <p:tag name="FILENAME" val=""/>
  <p:tag name="LATEXENGINEID" val="0"/>
  <p:tag name="TEMPFOLDER" val="c:\temp\"/>
  <p:tag name="LATEXFORMHEIGHT" val="312"/>
  <p:tag name="LATEXFORMWIDTH" val="384"/>
  <p:tag name="LATEXFORMWRAP" val="True"/>
  <p:tag name="BITMAPVECTOR" val="0"/>
</p:tagLst>
</file>

<file path=ppt/tags/tag2.xml><?xml version="1.0" encoding="utf-8"?>
<p:tagLst xmlns:a="http://schemas.openxmlformats.org/drawingml/2006/main" xmlns:r="http://schemas.openxmlformats.org/officeDocument/2006/relationships" xmlns:p="http://schemas.openxmlformats.org/presentationml/2006/main">
  <p:tag name="OUTPUTDPI" val="1200"/>
  <p:tag name="ORIGINALHEIGHT" val="231.721"/>
  <p:tag name="ORIGINALWIDTH" val="929.8838"/>
  <p:tag name="LATEXADDIN" val="\documentclass{article}&#10;\usepackage{amsmath}&#10;\pagestyle{empty}&#10;\begin{document}&#10;&#10;$$Basicity = \left( \frac{m}{3n} \right)$$&#10;&#10;&#10;\end{document}"/>
  <p:tag name="IGUANATEXSIZE" val="20"/>
  <p:tag name="IGUANATEXCURSOR" val="123"/>
  <p:tag name="TRANSPARENCY" val="True"/>
  <p:tag name="FILENAME" val=""/>
  <p:tag name="LATEXENGINEID" val="0"/>
  <p:tag name="TEMPFOLDER" val="c:\temp\"/>
  <p:tag name="LATEXFORMHEIGHT" val="312"/>
  <p:tag name="LATEXFORMWIDTH" val="384"/>
  <p:tag name="LATEXFORMWRAP" val="True"/>
  <p:tag name="BITMAPVECTOR" val="0"/>
</p:tagLst>
</file>

<file path=ppt/tags/tag20.xml><?xml version="1.0" encoding="utf-8"?>
<p:tagLst xmlns:a="http://schemas.openxmlformats.org/drawingml/2006/main" xmlns:r="http://schemas.openxmlformats.org/officeDocument/2006/relationships" xmlns:p="http://schemas.openxmlformats.org/presentationml/2006/main">
  <p:tag name="OUTPUTDPI" val="1200"/>
  <p:tag name="ORIGINALHEIGHT" val="347.9565"/>
  <p:tag name="ORIGINALWIDTH" val="716.9104"/>
  <p:tag name="LATEXADDIN" val="\documentclass{article}&#10;\usepackage{amsmath}&#10;\pagestyle{empty}&#10;\begin{document}&#10;&#10;&#10;$$\eta_K = \left( \frac{\nu^3}{\varepsilon} \right)^{\frac{1}{4}}$$&#10;&#10;\end{document}"/>
  <p:tag name="IGUANATEXSIZE" val="20"/>
  <p:tag name="IGUANATEXCURSOR" val="83"/>
  <p:tag name="TRANSPARENCY" val="True"/>
  <p:tag name="FILENAME" val=""/>
  <p:tag name="LATEXENGINEID" val="0"/>
  <p:tag name="TEMPFOLDER" val="c:\temp\"/>
  <p:tag name="LATEXFORMHEIGHT" val="312"/>
  <p:tag name="LATEXFORMWIDTH" val="384"/>
  <p:tag name="LATEXFORMWRAP" val="True"/>
  <p:tag name="BITMAPVECTOR" val="0"/>
</p:tagLst>
</file>

<file path=ppt/tags/tag21.xml><?xml version="1.0" encoding="utf-8"?>
<p:tagLst xmlns:a="http://schemas.openxmlformats.org/drawingml/2006/main" xmlns:r="http://schemas.openxmlformats.org/officeDocument/2006/relationships" xmlns:p="http://schemas.openxmlformats.org/presentationml/2006/main">
  <p:tag name="OUTPUTDPI" val="1200"/>
  <p:tag name="ORIGINALHEIGHT" val="113.2358"/>
  <p:tag name="ORIGINALWIDTH" val="645.6693"/>
  <p:tag name="LATEXADDIN" val="\documentclass{article}&#10;\usepackage{amsmath}&#10;\pagestyle{empty}&#10;\begin{document}&#10;&#10;&#10;$$\lambda_v \approx \Pi_{kv} \eta_K$$&#10;&#10;\end{document}"/>
  <p:tag name="IGUANATEXSIZE" val="20"/>
  <p:tag name="IGUANATEXCURSOR" val="119"/>
  <p:tag name="TRANSPARENCY" val="True"/>
  <p:tag name="FILENAME" val=""/>
  <p:tag name="LATEXENGINEID" val="0"/>
  <p:tag name="TEMPFOLDER" val="c:\temp\"/>
  <p:tag name="LATEXFORMHEIGHT" val="312"/>
  <p:tag name="LATEXFORMWIDTH" val="384"/>
  <p:tag name="LATEXFORMWRAP" val="True"/>
  <p:tag name="BITMAPVECTOR" val="0"/>
</p:tagLst>
</file>

<file path=ppt/tags/tag22.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489.6888"/>
  <p:tag name="LATEXADDIN" val="\documentclass{article}&#10;\usepackage{amsmath}&#10;\pagestyle{empty}&#10;\begin{document}&#10;&#10;&#10;$$\Pi_{kv} \approx 50 $$&#10;&#10;\end{document}"/>
  <p:tag name="IGUANATEXSIZE" val="20"/>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23.xml><?xml version="1.0" encoding="utf-8"?>
<p:tagLst xmlns:a="http://schemas.openxmlformats.org/drawingml/2006/main" xmlns:r="http://schemas.openxmlformats.org/officeDocument/2006/relationships" xmlns:p="http://schemas.openxmlformats.org/presentationml/2006/main">
  <p:tag name="OUTPUTDPI" val="1200"/>
  <p:tag name="ORIGINALHEIGHT" val="254.9681"/>
  <p:tag name="ORIGINALWIDTH" val="1159.355"/>
  <p:tag name="LATEXADDIN" val="\documentclass{article}&#10;\usepackage{amsmath}&#10;\pagestyle{empty}&#10;\begin{document}&#10;&#10;&#10;$${\rm Re}_{Mixing} = \frac{V_{Jet} D_{Jet}}{\nu}$$&#10;&#10;\end{document}"/>
  <p:tag name="IGUANATEXSIZE" val="20"/>
  <p:tag name="IGUANATEXCURSOR" val="133"/>
  <p:tag name="TRANSPARENCY" val="True"/>
  <p:tag name="FILENAME" val=""/>
  <p:tag name="LATEXENGINEID" val="0"/>
  <p:tag name="TEMPFOLDER" val="c:\temp\"/>
  <p:tag name="LATEXFORMHEIGHT" val="312"/>
  <p:tag name="LATEXFORMWIDTH" val="384"/>
  <p:tag name="LATEXFORMWRAP" val="True"/>
  <p:tag name="BITMAPVECTOR" val="0"/>
</p:tagLst>
</file>

<file path=ppt/tags/tag24.xml><?xml version="1.0" encoding="utf-8"?>
<p:tagLst xmlns:a="http://schemas.openxmlformats.org/drawingml/2006/main" xmlns:r="http://schemas.openxmlformats.org/officeDocument/2006/relationships" xmlns:p="http://schemas.openxmlformats.org/presentationml/2006/main">
  <p:tag name="OUTPUTDPI" val="1200"/>
  <p:tag name="ORIGINALHEIGHT" val="277.4653"/>
  <p:tag name="ORIGINALWIDTH" val="1064.117"/>
  <p:tag name="LATEXADDIN" val="\documentclass{article}&#10;\usepackage{amsmath}&#10;\pagestyle{empty}&#10;\begin{document}&#10;&#10;&#10;$${\rm Re}_{Mixing} = \frac{\pi Q_{Jet}}{4 D_{Jet}\nu}$$&#10;&#10;\end{document}"/>
  <p:tag name="IGUANATEXSIZE" val="20"/>
  <p:tag name="IGUANATEXCURSOR" val="138"/>
  <p:tag name="TRANSPARENCY" val="True"/>
  <p:tag name="FILENAME" val=""/>
  <p:tag name="LATEXENGINEID" val="0"/>
  <p:tag name="TEMPFOLDER" val="c:\temp\"/>
  <p:tag name="LATEXFORMHEIGHT" val="312"/>
  <p:tag name="LATEXFORMWIDTH" val="384"/>
  <p:tag name="LATEXFORMWRAP" val="True"/>
  <p:tag name="BITMAPVECTOR" val="0"/>
</p:tagLst>
</file>

<file path=ppt/tags/tag25.xml><?xml version="1.0" encoding="utf-8"?>
<p:tagLst xmlns:a="http://schemas.openxmlformats.org/drawingml/2006/main" xmlns:r="http://schemas.openxmlformats.org/officeDocument/2006/relationships" xmlns:p="http://schemas.openxmlformats.org/presentationml/2006/main">
  <p:tag name="OUTPUTDPI" val="1200"/>
  <p:tag name="ORIGINALHEIGHT" val="293.9632"/>
  <p:tag name="ORIGINALWIDTH" val="1063.367"/>
  <p:tag name="LATEXADDIN" val="\documentclass{article}&#10;\usepackage{amsmath}&#10;\pagestyle{empty}&#10;\begin{document}&#10;&#10;$$D_{Jet} = \frac{\pi Q_{Jet}}{4 \nu {\rm Re}_{Mixing}}$$&#10;&#10;&#10;\end{document}"/>
  <p:tag name="IGUANATEXSIZE" val="20"/>
  <p:tag name="IGUANATEXCURSOR" val="138"/>
  <p:tag name="TRANSPARENCY" val="True"/>
  <p:tag name="FILENAME" val=""/>
  <p:tag name="LATEXENGINEID" val="0"/>
  <p:tag name="TEMPFOLDER" val="c:\temp\"/>
  <p:tag name="LATEXFORMHEIGHT" val="312"/>
  <p:tag name="LATEXFORMWIDTH" val="384"/>
  <p:tag name="LATEXFORMWRAP" val="True"/>
  <p:tag name="BITMAPVECTOR" val="0"/>
</p:tagLst>
</file>

<file path=ppt/tags/tag26.xml><?xml version="1.0" encoding="utf-8"?>
<p:tagLst xmlns:a="http://schemas.openxmlformats.org/drawingml/2006/main" xmlns:r="http://schemas.openxmlformats.org/officeDocument/2006/relationships" xmlns:p="http://schemas.openxmlformats.org/presentationml/2006/main">
  <p:tag name="OUTPUTDPI" val="1200"/>
  <p:tag name="ORIGINALHEIGHT" val="299.9625"/>
  <p:tag name="ORIGINALWIDTH" val="749.9063"/>
  <p:tag name="LATEXADDIN" val="\documentclass{article}&#10;\usepackage{amsmath}&#10;\pagestyle{empty}&#10;\begin{document}&#10;&#10;$$V_{Jet} = \frac{Q_{Jet}}{\frac{\pi}{4} D_{Jet}^2}$$&#10;&#10;&#10;\end{document}"/>
  <p:tag name="IGUANATEXSIZE" val="20"/>
  <p:tag name="IGUANATEXCURSOR" val="134"/>
  <p:tag name="TRANSPARENCY" val="True"/>
  <p:tag name="FILENAME" val=""/>
  <p:tag name="LATEXENGINEID" val="0"/>
  <p:tag name="TEMPFOLDER" val="c:\temp\"/>
  <p:tag name="LATEXFORMHEIGHT" val="312"/>
  <p:tag name="LATEXFORMWIDTH" val="384"/>
  <p:tag name="LATEXFORMWRAP" val="True"/>
  <p:tag name="BITMAPVECTOR" val="0"/>
</p:tagLst>
</file>

<file path=ppt/tags/tag27.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27.6715"/>
  <p:tag name="LATEXADDIN" val="\documentclass{article}&#10;\usepackage{amsmath}&#10;\pagestyle{empty}&#10;\begin{document}&#10;&#10;$$h_{Jet} = \frac{V_{Jet}^2}{2g}$$&#10;&#10;&#10;\end{document}"/>
  <p:tag name="IGUANATEXSIZE" val="20"/>
  <p:tag name="IGUANATEXCURSOR" val="115"/>
  <p:tag name="TRANSPARENCY" val="True"/>
  <p:tag name="FILENAME" val=""/>
  <p:tag name="LATEXENGINEID" val="0"/>
  <p:tag name="TEMPFOLDER" val="c:\temp\"/>
  <p:tag name="LATEXFORMHEIGHT" val="312"/>
  <p:tag name="LATEXFORMWIDTH" val="384"/>
  <p:tag name="LATEXFORMWRAP" val="True"/>
  <p:tag name="BITMAPVECTOR" val="0"/>
</p:tagLst>
</file>

<file path=ppt/tags/tag28.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227.597"/>
  <p:tag name="LATEXADDIN" val="\documentclass{article}&#10;\usepackage{amsmath}&#10;\pagestyle{empty}&#10;\begin{document}&#10;&#10;$$h_e = \frac{V_{in}^2}{2g} \left( 1 - \frac{A_{in}}{A_{out}} \right)^2$$&#10;&#10;&#10;\end{document}"/>
  <p:tag name="IGUANATEXSIZE" val="20"/>
  <p:tag name="IGUANATEXCURSOR" val="154"/>
  <p:tag name="TRANSPARENCY" val="True"/>
  <p:tag name="FILENAME" val=""/>
  <p:tag name="LATEXENGINEID" val="0"/>
  <p:tag name="TEMPFOLDER" val="c:\temp\"/>
  <p:tag name="LATEXFORMHEIGHT" val="312"/>
  <p:tag name="LATEXFORMWIDTH" val="384"/>
  <p:tag name="LATEXFORMWRAP" val="True"/>
  <p:tag name="BITMAPVECTOR" val="0"/>
</p:tagLst>
</file>

<file path=ppt/tags/tag29.xml><?xml version="1.0" encoding="utf-8"?>
<p:tagLst xmlns:a="http://schemas.openxmlformats.org/drawingml/2006/main" xmlns:r="http://schemas.openxmlformats.org/officeDocument/2006/relationships" xmlns:p="http://schemas.openxmlformats.org/presentationml/2006/main">
  <p:tag name="OUTPUTDPI" val="1200"/>
  <p:tag name="ORIGINALHEIGHT" val="323.9595"/>
  <p:tag name="ORIGINALWIDTH" val="1433.821"/>
  <p:tag name="LATEXADDIN" val="\documentclass{article}&#10;\usepackage{amsmath}&#10;\pagestyle{empty}&#10;\begin{document}&#10;&#10;$$ \varepsilon_{Centerline} \cong \frac{50 D_{Jet}^3 V_{Jet}^3}{ \left( x - 2 D_{Jet} \right)^4}$$&#10;&#10;&#10;\end{document}"/>
  <p:tag name="IGUANATEXSIZE" val="20"/>
  <p:tag name="IGUANATEXCURSOR" val="179"/>
  <p:tag name="TRANSPARENCY" val="True"/>
  <p:tag name="FILENAME" val=""/>
  <p:tag name="LATEXENGINEID" val="0"/>
  <p:tag name="TEMPFOLDER" val="c:\temp\"/>
  <p:tag name="LATEXFORMHEIGHT" val="312"/>
  <p:tag name="LATEXFORMWIDTH" val="384"/>
  <p:tag name="LATEXFORMWRAP" val="True"/>
  <p:tag name="BITMAPVECTOR" val="0"/>
</p:tagLst>
</file>

<file path=ppt/tags/tag3.xml><?xml version="1.0" encoding="utf-8"?>
<p:tagLst xmlns:a="http://schemas.openxmlformats.org/drawingml/2006/main" xmlns:r="http://schemas.openxmlformats.org/officeDocument/2006/relationships" xmlns:p="http://schemas.openxmlformats.org/presentationml/2006/main">
  <p:tag name="OUTPUTDPI" val="1200"/>
  <p:tag name="ORIGINALHEIGHT" val="151.4811"/>
  <p:tag name="ORIGINALWIDTH" val="579.6776"/>
  <p:tag name="LATEXADDIN" val="\documentclass{article}&#10;\usepackage{amsmath}&#10;\pagestyle{empty}&#10;\begin{document}&#10;&#10;$$Al \left( OH \right)^{+2}$$&#10;&#10;&#10;\end{document}"/>
  <p:tag name="IGUANATEXSIZE" val="20"/>
  <p:tag name="IGUANATEXCURSOR" val="110"/>
  <p:tag name="TRANSPARENCY" val="True"/>
  <p:tag name="FILENAME" val=""/>
  <p:tag name="LATEXENGINEID" val="0"/>
  <p:tag name="TEMPFOLDER" val="c:\temp\"/>
  <p:tag name="LATEXFORMHEIGHT" val="312"/>
  <p:tag name="LATEXFORMWIDTH" val="384"/>
  <p:tag name="LATEXFORMWRAP" val="True"/>
  <p:tag name="BITMAPVECTOR" val="0"/>
</p:tagLst>
</file>

<file path=ppt/tags/tag30.xml><?xml version="1.0" encoding="utf-8"?>
<p:tagLst xmlns:a="http://schemas.openxmlformats.org/drawingml/2006/main" xmlns:r="http://schemas.openxmlformats.org/officeDocument/2006/relationships" xmlns:p="http://schemas.openxmlformats.org/presentationml/2006/main">
  <p:tag name="OUTPUTDPI" val="1200"/>
  <p:tag name="ORIGINALHEIGHT" val="323.9595"/>
  <p:tag name="ORIGINALWIDTH" val="1682.04"/>
  <p:tag name="LATEXADDIN" val="\documentclass{article}&#10;\usepackage{amsmath}&#10;\pagestyle{empty}&#10;\begin{document}&#10;&#10;$$ \varepsilon_{Centerline} \cong \frac{50 D_{Jet}^3 V_{Jet}^3}{ \left( 7 D_{Jet} - 2 D_{Jet} \right)^4}$$&#10;&#10;&#10;\end{document}"/>
  <p:tag name="IGUANATEXSIZE" val="20"/>
  <p:tag name="IGUANATEXCURSOR" val="162"/>
  <p:tag name="TRANSPARENCY" val="True"/>
  <p:tag name="FILENAME" val=""/>
  <p:tag name="LATEXENGINEID" val="0"/>
  <p:tag name="TEMPFOLDER" val="c:\temp\"/>
  <p:tag name="LATEXFORMHEIGHT" val="312"/>
  <p:tag name="LATEXFORMWIDTH" val="384"/>
  <p:tag name="LATEXFORMWRAP" val="True"/>
  <p:tag name="BITMAPVECTOR" val="0"/>
</p:tagLst>
</file>

<file path=ppt/tags/tag31.xml><?xml version="1.0" encoding="utf-8"?>
<p:tagLst xmlns:a="http://schemas.openxmlformats.org/drawingml/2006/main" xmlns:r="http://schemas.openxmlformats.org/officeDocument/2006/relationships" xmlns:p="http://schemas.openxmlformats.org/presentationml/2006/main">
  <p:tag name="OUTPUTDPI" val="1200"/>
  <p:tag name="ORIGINALHEIGHT" val="378.7027"/>
  <p:tag name="ORIGINALWIDTH" val="1060.367"/>
  <p:tag name="LATEXADDIN" val="\documentclass{article}&#10;\usepackage{amsmath}&#10;\pagestyle{empty}&#10;\begin{document}&#10;&#10;$$ \varepsilon _{Max} \cong \frac{\left( \frac{50}{\left( 5 \right)^4} \right) V_{Jet}^3}{D_{Jet}}$$&#10;&#10;&#10;\end{document}"/>
  <p:tag name="IGUANATEXSIZE" val="20"/>
  <p:tag name="IGUANATEXCURSOR" val="181"/>
  <p:tag name="TRANSPARENCY" val="True"/>
  <p:tag name="FILENAME" val=""/>
  <p:tag name="LATEXENGINEID" val="0"/>
  <p:tag name="TEMPFOLDER" val="c:\temp\"/>
  <p:tag name="LATEXFORMHEIGHT" val="312"/>
  <p:tag name="LATEXFORMWIDTH" val="384"/>
  <p:tag name="LATEXFORMWRAP" val="True"/>
  <p:tag name="BITMAPVECTOR" val="0"/>
</p:tagLst>
</file>

<file path=ppt/tags/tag32.xml><?xml version="1.0" encoding="utf-8"?>
<p:tagLst xmlns:a="http://schemas.openxmlformats.org/drawingml/2006/main" xmlns:r="http://schemas.openxmlformats.org/officeDocument/2006/relationships" xmlns:p="http://schemas.openxmlformats.org/presentationml/2006/main">
  <p:tag name="OUTPUTDPI" val="1200"/>
  <p:tag name="ORIGINALHEIGHT" val="311.2111"/>
  <p:tag name="ORIGINALWIDTH" val="1381.327"/>
  <p:tag name="LATEXADDIN" val="\documentclass{article}&#10;\usepackage{amsmath}&#10;\pagestyle{empty}&#10;\begin{document}&#10;&#10;$$ \varepsilon_{Max} \cong \frac{\left( \Pi_{RoundJet} V_{Jet} \right)^3}{D_{Jet}}$$&#10;&#10;&#10;\end{document}"/>
  <p:tag name="IGUANATEXSIZE" val="20"/>
  <p:tag name="IGUANATEXCURSOR" val="165"/>
  <p:tag name="TRANSPARENCY" val="True"/>
  <p:tag name="FILENAME" val=""/>
  <p:tag name="LATEXENGINEID" val="0"/>
  <p:tag name="TEMPFOLDER" val="c:\temp\"/>
  <p:tag name="LATEXFORMHEIGHT" val="312"/>
  <p:tag name="LATEXFORMWIDTH" val="384"/>
  <p:tag name="LATEXFORMWRAP" val="True"/>
  <p:tag name="BITMAPVECTOR" val="0"/>
</p:tagLst>
</file>

<file path=ppt/tags/tag33.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859.3926"/>
  <p:tag name="LATEXADDIN" val="\documentclass{article}&#10;\usepackage{amsmath}&#10;\pagestyle{empty}&#10;\begin{document}&#10;&#10;&#10;$$\Pi_{RoundJet} \cong 0.5$$&#10;&#10;\end{document}"/>
  <p:tag name="IGUANATEXSIZE" val="20"/>
  <p:tag name="IGUANATEXCURSOR" val="110"/>
  <p:tag name="TRANSPARENCY" val="True"/>
  <p:tag name="FILENAME" val=""/>
  <p:tag name="LATEXENGINEID" val="0"/>
  <p:tag name="TEMPFOLDER" val="c:\temp\"/>
  <p:tag name="LATEXFORMHEIGHT" val="312"/>
  <p:tag name="LATEXFORMWIDTH" val="384"/>
  <p:tag name="LATEXFORMWRAP" val="True"/>
  <p:tag name="BITMAPVECTOR" val="0"/>
</p:tagLst>
</file>

<file path=ppt/tags/tag34.xml><?xml version="1.0" encoding="utf-8"?>
<p:tagLst xmlns:a="http://schemas.openxmlformats.org/drawingml/2006/main" xmlns:r="http://schemas.openxmlformats.org/officeDocument/2006/relationships" xmlns:p="http://schemas.openxmlformats.org/presentationml/2006/main">
  <p:tag name="OUTPUTDPI" val="1200"/>
  <p:tag name="ORIGINALHEIGHT" val="311.2111"/>
  <p:tag name="ORIGINALWIDTH" val="1381.327"/>
  <p:tag name="LATEXADDIN" val="\documentclass{article}&#10;\usepackage{amsmath}&#10;\pagestyle{empty}&#10;\begin{document}&#10;&#10;$$ \varepsilon_{Max} \cong \frac{\left( \Pi_{RoundJet} V_{Jet} \right)^3}{D_{Jet}}$$&#10;&#10;&#10;\end{document}"/>
  <p:tag name="IGUANATEXSIZE" val="20"/>
  <p:tag name="IGUANATEXCURSOR" val="165"/>
  <p:tag name="TRANSPARENCY" val="True"/>
  <p:tag name="FILENAME" val=""/>
  <p:tag name="LATEXENGINEID" val="0"/>
  <p:tag name="TEMPFOLDER" val="c:\temp\"/>
  <p:tag name="LATEXFORMHEIGHT" val="312"/>
  <p:tag name="LATEXFORMWIDTH" val="384"/>
  <p:tag name="LATEXFORMWRAP" val="True"/>
  <p:tag name="BITMAPVECTOR" val="0"/>
</p:tagLst>
</file>

<file path=ppt/tags/tag35.xml><?xml version="1.0" encoding="utf-8"?>
<p:tagLst xmlns:a="http://schemas.openxmlformats.org/drawingml/2006/main" xmlns:r="http://schemas.openxmlformats.org/officeDocument/2006/relationships" xmlns:p="http://schemas.openxmlformats.org/presentationml/2006/main">
  <p:tag name="OUTPUTDPI" val="1200"/>
  <p:tag name="ORIGINALHEIGHT" val="254.9681"/>
  <p:tag name="ORIGINALWIDTH" val="530.9336"/>
  <p:tag name="LATEXADDIN" val="\documentclass{article}&#10;\usepackage{amsmath}&#10;\pagestyle{empty}&#10;\begin{document}&#10;&#10;&#10;$${\rm Re} = \frac{V D}{\nu}$$&#10;&#10;\end{document}"/>
  <p:tag name="IGUANATEXSIZE" val="20"/>
  <p:tag name="IGUANATEXCURSOR" val="109"/>
  <p:tag name="TRANSPARENCY" val="True"/>
  <p:tag name="FILENAME" val=""/>
  <p:tag name="LATEXENGINEID" val="0"/>
  <p:tag name="TEMPFOLDER" val="c:\temp\"/>
  <p:tag name="LATEXFORMHEIGHT" val="385.2"/>
  <p:tag name="LATEXFORMWIDTH" val="475.8"/>
  <p:tag name="LATEXFORMWRAP" val="True"/>
  <p:tag name="BITMAPVECTOR" val="0"/>
</p:tagLst>
</file>

<file path=ppt/tags/tag36.xml><?xml version="1.0" encoding="utf-8"?>
<p:tagLst xmlns:a="http://schemas.openxmlformats.org/drawingml/2006/main" xmlns:r="http://schemas.openxmlformats.org/officeDocument/2006/relationships" xmlns:p="http://schemas.openxmlformats.org/presentationml/2006/main">
  <p:tag name="OUTPUTDPI" val="1200"/>
  <p:tag name="ORIGINALHEIGHT" val="311.2111"/>
  <p:tag name="ORIGINALWIDTH" val="1381.327"/>
  <p:tag name="LATEXADDIN" val="\documentclass{article}&#10;\usepackage{amsmath}&#10;\pagestyle{empty}&#10;\begin{document}&#10;&#10;$$ \varepsilon_{Max} \cong \frac{\left( \Pi_{RoundJet} V_{Jet} \right)^3}{D_{Jet}}$$&#10;&#10;&#10;\end{document}"/>
  <p:tag name="IGUANATEXSIZE" val="20"/>
  <p:tag name="IGUANATEXCURSOR" val="165"/>
  <p:tag name="TRANSPARENCY" val="True"/>
  <p:tag name="FILENAME" val=""/>
  <p:tag name="LATEXENGINEID" val="0"/>
  <p:tag name="TEMPFOLDER" val="c:\temp\"/>
  <p:tag name="LATEXFORMHEIGHT" val="312"/>
  <p:tag name="LATEXFORMWIDTH" val="384"/>
  <p:tag name="LATEXFORMWRAP" val="True"/>
  <p:tag name="BITMAPVECTOR" val="0"/>
</p:tagLst>
</file>

<file path=ppt/tags/tag37.xml><?xml version="1.0" encoding="utf-8"?>
<p:tagLst xmlns:a="http://schemas.openxmlformats.org/drawingml/2006/main" xmlns:r="http://schemas.openxmlformats.org/officeDocument/2006/relationships" xmlns:p="http://schemas.openxmlformats.org/presentationml/2006/main">
  <p:tag name="OUTPUTDPI" val="1200"/>
  <p:tag name="ORIGINALHEIGHT" val="406.4492"/>
  <p:tag name="ORIGINALWIDTH" val="1516.311"/>
  <p:tag name="LATEXADDIN" val="\documentclass{article}&#10;\usepackage{amsmath}&#10;\pagestyle{empty}&#10;\begin{document}&#10;&#10;$$ \varepsilon_{Max} \cong \frac{ \left( \Pi_{JetRound} \frac{4Q}{\pi D_{Jet}^2} \right)^3}{D_{Jet}}$$&#10;&#10;&#10;\end{document}"/>
  <p:tag name="IGUANATEXSIZE" val="20"/>
  <p:tag name="IGUANATEXCURSOR" val="183"/>
  <p:tag name="TRANSPARENCY" val="True"/>
  <p:tag name="FILENAME" val=""/>
  <p:tag name="LATEXENGINEID" val="0"/>
  <p:tag name="TEMPFOLDER" val="c:\temp\"/>
  <p:tag name="LATEXFORMHEIGHT" val="312"/>
  <p:tag name="LATEXFORMWIDTH" val="384"/>
  <p:tag name="LATEXFORMWRAP" val="True"/>
  <p:tag name="BITMAPVECTOR" val="0"/>
</p:tagLst>
</file>

<file path=ppt/tags/tag38.xml><?xml version="1.0" encoding="utf-8"?>
<p:tagLst xmlns:a="http://schemas.openxmlformats.org/drawingml/2006/main" xmlns:r="http://schemas.openxmlformats.org/officeDocument/2006/relationships" xmlns:p="http://schemas.openxmlformats.org/presentationml/2006/main">
  <p:tag name="OUTPUTDPI" val="1200"/>
  <p:tag name="ORIGINALHEIGHT" val="431.946"/>
  <p:tag name="ORIGINALWIDTH" val="1966.254"/>
  <p:tag name="LATEXADDIN" val="\documentclass{article}&#10;\usepackage{amsmath}&#10;\pagestyle{empty}&#10;\begin{document}&#10;&#10;$$ D_{Orifice} \cong \left( \frac{4 Q \Pi_{JetRound}}{\varepsilon_{Max}^{\frac{1}{3}} \pi} \right)^{\frac{3}{7}} \frac{1}{\sqrt{\Pi_{vc} }}$$&#10;&#10;&#10;\end{document}"/>
  <p:tag name="IGUANATEXSIZE" val="20"/>
  <p:tag name="IGUANATEXCURSOR" val="222"/>
  <p:tag name="TRANSPARENCY" val="True"/>
  <p:tag name="FILENAME" val=""/>
  <p:tag name="LATEXENGINEID" val="0"/>
  <p:tag name="TEMPFOLDER" val="c:\temp\"/>
  <p:tag name="LATEXFORMHEIGHT" val="312"/>
  <p:tag name="LATEXFORMWIDTH" val="384"/>
  <p:tag name="LATEXFORMWRAP" val="True"/>
  <p:tag name="BITMAPVECTOR" val="0"/>
</p:tagLst>
</file>

<file path=ppt/tags/tag39.xml><?xml version="1.0" encoding="utf-8"?>
<p:tagLst xmlns:a="http://schemas.openxmlformats.org/drawingml/2006/main" xmlns:r="http://schemas.openxmlformats.org/officeDocument/2006/relationships" xmlns:p="http://schemas.openxmlformats.org/presentationml/2006/main">
  <p:tag name="OUTPUTDPI" val="1200"/>
  <p:tag name="ORIGINALHEIGHT" val="458.1927"/>
  <p:tag name="ORIGINALWIDTH" val="1235.845"/>
  <p:tag name="LATEXADDIN" val="\documentclass{article}&#10;\usepackage{amsmath}&#10;\pagestyle{empty}&#10;\begin{document}&#10;&#10;$$&#10;\varepsilon_{Max} \cong  \frac{ \left( \Pi_{Jet} \frac{4 Q_{Jet}}{\pi} \right)^3 }{D_{Orifice}^7 \sqrt{\Pi_{vc}^7} }&#10;$$&#10;&#10;&#10;\end{document}"/>
  <p:tag name="IGUANATEXSIZE" val="20"/>
  <p:tag name="IGUANATEXCURSOR" val="203"/>
  <p:tag name="TRANSPARENCY" val="True"/>
  <p:tag name="FILENAME" val=""/>
  <p:tag name="LATEXENGINEID" val="0"/>
  <p:tag name="TEMPFOLDER" val="c:\temp\"/>
  <p:tag name="LATEXFORMHEIGHT" val="312"/>
  <p:tag name="LATEXFORMWIDTH" val="384"/>
  <p:tag name="LATEXFORMWRAP" val="True"/>
  <p:tag name="BITMAPVECTOR" val="0"/>
</p:tagLst>
</file>

<file path=ppt/tags/tag4.xml><?xml version="1.0" encoding="utf-8"?>
<p:tagLst xmlns:a="http://schemas.openxmlformats.org/drawingml/2006/main" xmlns:r="http://schemas.openxmlformats.org/officeDocument/2006/relationships" xmlns:p="http://schemas.openxmlformats.org/presentationml/2006/main">
  <p:tag name="OUTPUTDPI" val="1200"/>
  <p:tag name="ORIGINALHEIGHT" val="157.4803"/>
  <p:tag name="ORIGINALWIDTH" val="578.1777"/>
  <p:tag name="LATEXADDIN" val="\documentclass{article}&#10;\usepackage{amsmath}&#10;\pagestyle{empty}&#10;\begin{document}&#10;&#10;&#10;$$Al \left( OH \right)_4^{-1}$$&#10;&#10;\end{document}"/>
  <p:tag name="IGUANATEXSIZE" val="20"/>
  <p:tag name="IGUANATEXCURSOR" val="110"/>
  <p:tag name="TRANSPARENCY" val="True"/>
  <p:tag name="FILENAME" val=""/>
  <p:tag name="LATEXENGINEID" val="0"/>
  <p:tag name="TEMPFOLDER" val="c:\temp\"/>
  <p:tag name="LATEXFORMHEIGHT" val="312"/>
  <p:tag name="LATEXFORMWIDTH" val="384"/>
  <p:tag name="LATEXFORMWRAP" val="True"/>
  <p:tag name="BITMAPVECTOR" val="0"/>
</p:tagLst>
</file>

<file path=ppt/tags/tag40.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1044.62"/>
  <p:tag name="LATEXADDIN" val="\documentclass{article}&#10;\usepackage{amsmath}&#10;\pagestyle{empty}&#10;\begin{document}&#10;&#10;&#10;$$ A_{Orifice} \Pi_{vc} = A_{Jet}$$&#10;&#10;\end{document}"/>
  <p:tag name="IGUANATEXSIZE" val="20"/>
  <p:tag name="IGUANATEXCURSOR" val="82"/>
  <p:tag name="TRANSPARENCY" val="True"/>
  <p:tag name="FILENAME" val=""/>
  <p:tag name="LATEXENGINEID" val="0"/>
  <p:tag name="TEMPFOLDER" val="c:\temp\"/>
  <p:tag name="LATEXFORMHEIGHT" val="312"/>
  <p:tag name="LATEXFORMWIDTH" val="384"/>
  <p:tag name="LATEXFORMWRAP" val="True"/>
  <p:tag name="BITMAPVECTOR" val="0"/>
</p:tagLst>
</file>

<file path=ppt/tags/tag41.xml><?xml version="1.0" encoding="utf-8"?>
<p:tagLst xmlns:a="http://schemas.openxmlformats.org/drawingml/2006/main" xmlns:r="http://schemas.openxmlformats.org/officeDocument/2006/relationships" xmlns:p="http://schemas.openxmlformats.org/presentationml/2006/main">
  <p:tag name="OUTPUTDPI" val="1200"/>
  <p:tag name="ORIGINALHEIGHT" val="156.7304"/>
  <p:tag name="ORIGINALWIDTH" val="1187.851"/>
  <p:tag name="LATEXADDIN" val="\documentclass{article}&#10;\usepackage{amsmath}&#10;\pagestyle{empty}&#10;\begin{document}&#10;&#10;$$ D_{Orifice} \sqrt{\Pi_{vc}} = D_{Jet}$$&#10;&#10;&#10;\end{document}"/>
  <p:tag name="IGUANATEXSIZE" val="20"/>
  <p:tag name="IGUANATEXCURSOR" val="123"/>
  <p:tag name="TRANSPARENCY" val="True"/>
  <p:tag name="FILENAME" val=""/>
  <p:tag name="LATEXENGINEID" val="0"/>
  <p:tag name="TEMPFOLDER" val="c:\temp\"/>
  <p:tag name="LATEXFORMHEIGHT" val="312"/>
  <p:tag name="LATEXFORMWIDTH" val="384"/>
  <p:tag name="LATEXFORMWRAP" val="True"/>
  <p:tag name="BITMAPVECTOR" val="0"/>
</p:tagLst>
</file>

<file path=ppt/tags/tag42.xml><?xml version="1.0" encoding="utf-8"?>
<p:tagLst xmlns:a="http://schemas.openxmlformats.org/drawingml/2006/main" xmlns:r="http://schemas.openxmlformats.org/officeDocument/2006/relationships" xmlns:p="http://schemas.openxmlformats.org/presentationml/2006/main">
  <p:tag name="OUTPUTDPI" val="1200"/>
  <p:tag name="ORIGINALHEIGHT" val="311.2111"/>
  <p:tag name="ORIGINALWIDTH" val="1381.327"/>
  <p:tag name="LATEXADDIN" val="\documentclass{article}&#10;\usepackage{amsmath}&#10;\pagestyle{empty}&#10;\begin{document}&#10;&#10;$$ \varepsilon_{Max} \cong \frac{\left( \Pi_{RoundJet} V_{Jet} \right)^3}{D_{Jet}}$$&#10;&#10;&#10;\end{document}"/>
  <p:tag name="IGUANATEXSIZE" val="20"/>
  <p:tag name="IGUANATEXCURSOR" val="165"/>
  <p:tag name="TRANSPARENCY" val="True"/>
  <p:tag name="FILENAME" val=""/>
  <p:tag name="LATEXENGINEID" val="0"/>
  <p:tag name="TEMPFOLDER" val="c:\temp\"/>
  <p:tag name="LATEXFORMHEIGHT" val="312"/>
  <p:tag name="LATEXFORMWIDTH" val="384"/>
  <p:tag name="LATEXFORMWRAP" val="True"/>
  <p:tag name="BITMAPVECTOR" val="0"/>
</p:tagLst>
</file>

<file path=ppt/tags/tag43.xml><?xml version="1.0" encoding="utf-8"?>
<p:tagLst xmlns:a="http://schemas.openxmlformats.org/drawingml/2006/main" xmlns:r="http://schemas.openxmlformats.org/officeDocument/2006/relationships" xmlns:p="http://schemas.openxmlformats.org/presentationml/2006/main">
  <p:tag name="OUTPUTDPI" val="1200"/>
  <p:tag name="ORIGINALHEIGHT" val="338.9576"/>
  <p:tag name="ORIGINALWIDTH" val="884.8893"/>
  <p:tag name="LATEXADDIN" val="\documentclass{article}&#10;\usepackage{amsmath}&#10;\pagestyle{empty}&#10;\begin{document}&#10;&#10;$$Q = \frac{D_{Jet}^{\frac{7}{3}} \pi \varepsilon_{Max}^{\frac{1}{3}}}{4 \Pi _{Jet}}$$&#10;&#10;&#10;\end{document}"/>
  <p:tag name="IGUANATEXSIZE" val="20"/>
  <p:tag name="IGUANATEXCURSOR" val="167"/>
  <p:tag name="TRANSPARENCY" val="True"/>
  <p:tag name="FILENAME" val=""/>
  <p:tag name="LATEXENGINEID" val="0"/>
  <p:tag name="TEMPFOLDER" val="c:\temp\"/>
  <p:tag name="LATEXFORMHEIGHT" val="312"/>
  <p:tag name="LATEXFORMWIDTH" val="384"/>
  <p:tag name="LATEXFORMWRAP" val="True"/>
  <p:tag name="BITMAPVECTOR" val="0"/>
</p:tagLst>
</file>

<file path=ppt/tags/tag44.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133.858"/>
  <p:tag name="LATEXADDIN" val="\documentclass{article}&#10;\usepackage{amsmath}&#10;\pagestyle{empty}&#10;\begin{document}&#10;&#10;&#10;$$V_{Jet} \cong \frac{\left( D_{Jet} \, \varepsilon_{Max} \right)^{\frac{1}{3}}}{\Pi_{JetRound}}$$&#10;&#10;\end{document}"/>
  <p:tag name="IGUANATEXSIZE" val="20"/>
  <p:tag name="IGUANATEXCURSOR" val="122"/>
  <p:tag name="TRANSPARENCY" val="True"/>
  <p:tag name="FILENAME" val=""/>
  <p:tag name="LATEXENGINEID" val="0"/>
  <p:tag name="TEMPFOLDER" val="c:\temp\"/>
  <p:tag name="LATEXFORMHEIGHT" val="312"/>
  <p:tag name="LATEXFORMWIDTH" val="384"/>
  <p:tag name="LATEXFORMWRAP" val="True"/>
  <p:tag name="BITMAPVECTOR" val="0"/>
</p:tagLst>
</file>

<file path=ppt/tags/tag45.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526.4341"/>
  <p:tag name="LATEXADDIN" val="\documentclass{article}&#10;\usepackage{amsmath}&#10;\pagestyle{empty}&#10;\begin{document}&#10;&#10;$$h_e = \frac{V_{Jet}^2}{2g}$$&#10;&#10;&#10;\end{document}"/>
  <p:tag name="IGUANATEXSIZE" val="20"/>
  <p:tag name="IGUANATEXCURSOR" val="83"/>
  <p:tag name="TRANSPARENCY" val="True"/>
  <p:tag name="FILENAME" val=""/>
  <p:tag name="LATEXENGINEID" val="0"/>
  <p:tag name="TEMPFOLDER" val="c:\temp\"/>
  <p:tag name="LATEXFORMHEIGHT" val="312"/>
  <p:tag name="LATEXFORMWIDTH" val="384"/>
  <p:tag name="LATEXFORMWRAP" val="True"/>
  <p:tag name="BITMAPVECTOR" val="0"/>
</p:tagLst>
</file>

<file path=ppt/tags/tag46.xml><?xml version="1.0" encoding="utf-8"?>
<p:tagLst xmlns:a="http://schemas.openxmlformats.org/drawingml/2006/main" xmlns:r="http://schemas.openxmlformats.org/officeDocument/2006/relationships" xmlns:p="http://schemas.openxmlformats.org/presentationml/2006/main">
  <p:tag name="OUTPUTDPI" val="1200"/>
  <p:tag name="ORIGINALHEIGHT" val="345.7068"/>
  <p:tag name="ORIGINALWIDTH" val="1031.871"/>
  <p:tag name="LATEXADDIN" val="\documentclass{article}&#10;\usepackage{amsmath}&#10;\pagestyle{empty}&#10;\begin{document}&#10;&#10;&#10;$$h_e = \frac{ \left( D_{Jet} \, \varepsilon_{Max} \right)^{\frac{2}{3}}}{ 2g \Pi_{JetRound}^2}$$&#10;&#10;\end{document}"/>
  <p:tag name="IGUANATEXSIZE" val="20"/>
  <p:tag name="IGUANATEXCURSOR" val="114"/>
  <p:tag name="TRANSPARENCY" val="True"/>
  <p:tag name="FILENAME" val=""/>
  <p:tag name="LATEXENGINEID" val="0"/>
  <p:tag name="TEMPFOLDER" val="c:\temp\"/>
  <p:tag name="LATEXFORMHEIGHT" val="312"/>
  <p:tag name="LATEXFORMWIDTH" val="384"/>
  <p:tag name="LATEXFORMWRAP" val="True"/>
  <p:tag name="BITMAPVECTOR" val="0"/>
</p:tagLst>
</file>

<file path=ppt/tags/tag47.xml><?xml version="1.0" encoding="utf-8"?>
<p:tagLst xmlns:a="http://schemas.openxmlformats.org/drawingml/2006/main" xmlns:r="http://schemas.openxmlformats.org/officeDocument/2006/relationships" xmlns:p="http://schemas.openxmlformats.org/presentationml/2006/main">
  <p:tag name="OUTPUTDPI" val="1200"/>
  <p:tag name="ORIGINALHEIGHT" val="440.9449"/>
  <p:tag name="ORIGINALWIDTH" val="1394.826"/>
  <p:tag name="LATEXADDIN" val="\documentclass{article}&#10;\usepackage{amsmath}&#10;\pagestyle{empty}&#10;\begin{document}&#10;&#10;&#10;$$h_e = \frac{ \left( \frac{4 \Pi_{JetRound} Q \varepsilon_{Max}^2}{\pi} \right)^{\frac{2}{7}}}{2 g \Pi_{JetRound}^2}$$&#10;&#10;\end{document}"/>
  <p:tag name="IGUANATEXSIZE" val="20"/>
  <p:tag name="IGUANATEXCURSOR" val="201"/>
  <p:tag name="TRANSPARENCY" val="True"/>
  <p:tag name="FILENAME" val=""/>
  <p:tag name="LATEXENGINEID" val="0"/>
  <p:tag name="TEMPFOLDER" val="c:\temp\"/>
  <p:tag name="LATEXFORMHEIGHT" val="312"/>
  <p:tag name="LATEXFORMWIDTH" val="384"/>
  <p:tag name="LATEXFORMWRAP" val="True"/>
  <p:tag name="BITMAPVECTOR" val="0"/>
</p:tagLst>
</file>

<file path=ppt/tags/tag48.xml><?xml version="1.0" encoding="utf-8"?>
<p:tagLst xmlns:a="http://schemas.openxmlformats.org/drawingml/2006/main" xmlns:r="http://schemas.openxmlformats.org/officeDocument/2006/relationships" xmlns:p="http://schemas.openxmlformats.org/presentationml/2006/main">
  <p:tag name="OUTPUTDPI" val="1200"/>
  <p:tag name="ORIGINALHEIGHT" val="338.9576"/>
  <p:tag name="ORIGINALWIDTH" val="884.8893"/>
  <p:tag name="LATEXADDIN" val="\documentclass{article}&#10;\usepackage{amsmath}&#10;\pagestyle{empty}&#10;\begin{document}&#10;&#10;$$Q = \frac{D_{Jet}^{\frac{7}{3}} \pi \varepsilon_{Max}^{\frac{1}{3}}}{4 \Pi _{Jet}}$$&#10;&#10;&#10;\end{document}"/>
  <p:tag name="IGUANATEXSIZE" val="20"/>
  <p:tag name="IGUANATEXCURSOR" val="167"/>
  <p:tag name="TRANSPARENCY" val="True"/>
  <p:tag name="FILENAME" val=""/>
  <p:tag name="LATEXENGINEID" val="0"/>
  <p:tag name="TEMPFOLDER" val="c:\temp\"/>
  <p:tag name="LATEXFORMHEIGHT" val="312"/>
  <p:tag name="LATEXFORMWIDTH" val="384"/>
  <p:tag name="LATEXFORMWRAP" val="True"/>
  <p:tag name="BITMAPVECTOR" val="0"/>
</p:tagLst>
</file>

<file path=ppt/tags/tag49.xml><?xml version="1.0" encoding="utf-8"?>
<p:tagLst xmlns:a="http://schemas.openxmlformats.org/drawingml/2006/main" xmlns:r="http://schemas.openxmlformats.org/officeDocument/2006/relationships" xmlns:p="http://schemas.openxmlformats.org/presentationml/2006/main">
  <p:tag name="OUTPUTDPI" val="1200"/>
  <p:tag name="ORIGINALHEIGHT" val="440.9449"/>
  <p:tag name="ORIGINALWIDTH" val="1394.826"/>
  <p:tag name="LATEXADDIN" val="\documentclass{article}&#10;\usepackage{amsmath}&#10;\pagestyle{empty}&#10;\begin{document}&#10;&#10;&#10;$$h_e = \frac{ \left( \frac{4 \Pi_{JetRound} Q \varepsilon_{Max}^2}{\pi} \right)^{\frac{2}{7}}}{2 g \Pi_{JetRound}^2}$$&#10;&#10;\end{document}"/>
  <p:tag name="IGUANATEXSIZE" val="20"/>
  <p:tag name="IGUANATEXCURSOR" val="201"/>
  <p:tag name="TRANSPARENCY" val="True"/>
  <p:tag name="FILENAME" val=""/>
  <p:tag name="LATEXENGINEID" val="0"/>
  <p:tag name="TEMPFOLDER" val="c:\temp\"/>
  <p:tag name="LATEXFORMHEIGHT" val="312"/>
  <p:tag name="LATEXFORMWIDTH" val="384"/>
  <p:tag name="LATEXFORMWRAP" val="True"/>
  <p:tag name="BITMAPVECTOR" val="0"/>
</p:tagLst>
</file>

<file path=ppt/tags/tag5.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481.4398"/>
  <p:tag name="LATEXADDIN" val="\documentclass{article}&#10;\usepackage{amsmath}&#10;\pagestyle{empty}&#10;\begin{document}&#10;&#10;&#10;$$G = \sqrt{ \frac{\varepsilon}{\nu}} $$&#10;&#10;\end{document}"/>
  <p:tag name="IGUANATEXSIZE" val="20"/>
  <p:tag name="IGUANATEXCURSOR" val="122"/>
  <p:tag name="TRANSPARENCY" val="True"/>
  <p:tag name="FILENAME" val=""/>
  <p:tag name="LATEXENGINEID" val="0"/>
  <p:tag name="TEMPFOLDER" val="c:\temp\"/>
  <p:tag name="LATEXFORMHEIGHT" val="312"/>
  <p:tag name="LATEXFORMWIDTH" val="384"/>
  <p:tag name="LATEXFORMWRAP" val="True"/>
  <p:tag name="BITMAPVECTOR" val="0"/>
</p:tagLst>
</file>

<file path=ppt/tags/tag50.xml><?xml version="1.0" encoding="utf-8"?>
<p:tagLst xmlns:a="http://schemas.openxmlformats.org/drawingml/2006/main" xmlns:r="http://schemas.openxmlformats.org/officeDocument/2006/relationships" xmlns:p="http://schemas.openxmlformats.org/presentationml/2006/main">
  <p:tag name="OUTPUTDPI" val="1200"/>
  <p:tag name="ORIGINALHEIGHT" val="311.2111"/>
  <p:tag name="ORIGINALWIDTH" val="1381.327"/>
  <p:tag name="LATEXADDIN" val="\documentclass{article}&#10;\usepackage{amsmath}&#10;\pagestyle{empty}&#10;\begin{document}&#10;&#10;$$ \varepsilon_{Max} \cong \frac{\left( \Pi_{RoundJet} V_{Jet} \right)^3}{D_{Jet}}$$&#10;&#10;&#10;\end{document}"/>
  <p:tag name="IGUANATEXSIZE" val="20"/>
  <p:tag name="IGUANATEXCURSOR" val="165"/>
  <p:tag name="TRANSPARENCY" val="True"/>
  <p:tag name="FILENAME" val=""/>
  <p:tag name="LATEXENGINEID" val="0"/>
  <p:tag name="TEMPFOLDER" val="c:\temp\"/>
  <p:tag name="LATEXFORMHEIGHT" val="312"/>
  <p:tag name="LATEXFORMWIDTH" val="384"/>
  <p:tag name="LATEXFORMWRAP" val="True"/>
  <p:tag name="BITMAPVECTOR" val="0"/>
</p:tagLst>
</file>

<file path=ppt/tags/tag51.xml><?xml version="1.0" encoding="utf-8"?>
<p:tagLst xmlns:a="http://schemas.openxmlformats.org/drawingml/2006/main" xmlns:r="http://schemas.openxmlformats.org/officeDocument/2006/relationships" xmlns:p="http://schemas.openxmlformats.org/presentationml/2006/main">
  <p:tag name="OUTPUTDPI" val="1200"/>
  <p:tag name="ORIGINALHEIGHT" val="122.2347"/>
  <p:tag name="ORIGINALWIDTH" val="1893.513"/>
  <p:tag name="LATEXADDIN" val="\documentclass{article}&#10;\usepackage{amsmath}&#10;\pagestyle{empty}&#10;\begin{document}&#10;&#10;$$D_{Diffusion} \propto V_{Diffusion} L_{Diffusion}$$&#10;&#10;&#10;\end{document}"/>
  <p:tag name="IGUANATEXSIZE" val="20"/>
  <p:tag name="IGUANATEXCURSOR" val="134"/>
  <p:tag name="TRANSPARENCY" val="True"/>
  <p:tag name="FILENAME" val=""/>
  <p:tag name="LATEXENGINEID" val="0"/>
  <p:tag name="TEMPFOLDER" val="c:\temp\"/>
  <p:tag name="LATEXFORMHEIGHT" val="312"/>
  <p:tag name="LATEXFORMWIDTH" val="384"/>
  <p:tag name="LATEXFORMWRAP" val="True"/>
  <p:tag name="BITMAPVECTOR" val="0"/>
</p:tagLst>
</file>

<file path=ppt/tags/tag52.xml><?xml version="1.0" encoding="utf-8"?>
<p:tagLst xmlns:a="http://schemas.openxmlformats.org/drawingml/2006/main" xmlns:r="http://schemas.openxmlformats.org/officeDocument/2006/relationships" xmlns:p="http://schemas.openxmlformats.org/presentationml/2006/main">
  <p:tag name="OUTPUTDPI" val="1200"/>
  <p:tag name="ORIGINALHEIGHT" val="290.9636"/>
  <p:tag name="ORIGINALWIDTH" val="1935.508"/>
  <p:tag name="LATEXADDIN" val="\documentclass{article}&#10;\usepackage{amsmath}&#10;\pagestyle{empty}&#10;\begin{document}&#10;&#10;$$D_{Diffusion} \propto \frac{L_{Diffusion}}{t_{Diffusion}} L_{Diffusion}$$&#10;&#10;&#10;\end{document}"/>
  <p:tag name="IGUANATEXSIZE" val="20"/>
  <p:tag name="IGUANATEXCURSOR" val="156"/>
  <p:tag name="TRANSPARENCY" val="True"/>
  <p:tag name="FILENAME" val=""/>
  <p:tag name="LATEXENGINEID" val="0"/>
  <p:tag name="TEMPFOLDER" val="c:\temp\"/>
  <p:tag name="LATEXFORMHEIGHT" val="312"/>
  <p:tag name="LATEXFORMWIDTH" val="384"/>
  <p:tag name="LATEXFORMWRAP" val="True"/>
  <p:tag name="BITMAPVECTOR" val="0"/>
</p:tagLst>
</file>

<file path=ppt/tags/tag53.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315.336"/>
  <p:tag name="LATEXADDIN" val="\documentclass{article}&#10;\usepackage{amsmath}&#10;\pagestyle{empty}&#10;\begin{document}&#10;&#10;&#10;$$t_{Diffusion} \propto \frac{L_{Diffusion}^2}{D_{Diffusion}}$$&#10;&#10;\end{document}"/>
  <p:tag name="IGUANATEXSIZE" val="20"/>
  <p:tag name="IGUANATEXCURSOR" val="145"/>
  <p:tag name="TRANSPARENCY" val="True"/>
  <p:tag name="FILENAME" val=""/>
  <p:tag name="LATEXENGINEID" val="0"/>
  <p:tag name="TEMPFOLDER" val="c:\temp\"/>
  <p:tag name="LATEXFORMHEIGHT" val="312"/>
  <p:tag name="LATEXFORMWIDTH" val="384"/>
  <p:tag name="LATEXFORMWRAP" val="True"/>
  <p:tag name="BITMAPVECTOR" val="0"/>
</p:tagLst>
</file>

<file path=ppt/tags/tag54.xml><?xml version="1.0" encoding="utf-8"?>
<p:tagLst xmlns:a="http://schemas.openxmlformats.org/drawingml/2006/main" xmlns:r="http://schemas.openxmlformats.org/officeDocument/2006/relationships" xmlns:p="http://schemas.openxmlformats.org/presentationml/2006/main">
  <p:tag name="OUTPUTDPI" val="1200"/>
  <p:tag name="ORIGINALHEIGHT" val="282.7147"/>
  <p:tag name="ORIGINALWIDTH" val="1133.858"/>
  <p:tag name="LATEXADDIN" val="\documentclass{article}&#10;\usepackage{amsmath}&#10;\pagestyle{empty}&#10;\begin{document}&#10;&#10;&#10;$$D_{Diffusion} = \frac{k_B T}{3 \pi \mu  d_P}$$&#10;&#10;\end{document}"/>
  <p:tag name="IGUANATEXSIZE" val="20"/>
  <p:tag name="IGUANATEXCURSOR" val="130"/>
  <p:tag name="TRANSPARENCY" val="True"/>
  <p:tag name="FILENAME" val=""/>
  <p:tag name="LATEXENGINEID" val="0"/>
  <p:tag name="TEMPFOLDER" val="c:\temp\"/>
  <p:tag name="LATEXFORMHEIGHT" val="312"/>
  <p:tag name="LATEXFORMWIDTH" val="384"/>
  <p:tag name="LATEXFORMWRAP" val="True"/>
  <p:tag name="BITMAPVECTOR" val="0"/>
</p:tagLst>
</file>

<file path=ppt/tags/tag55.xml><?xml version="1.0" encoding="utf-8"?>
<p:tagLst xmlns:a="http://schemas.openxmlformats.org/drawingml/2006/main" xmlns:r="http://schemas.openxmlformats.org/officeDocument/2006/relationships" xmlns:p="http://schemas.openxmlformats.org/presentationml/2006/main">
  <p:tag name="OUTPUTDPI" val="1200"/>
  <p:tag name="ORIGINALHEIGHT" val="112.4859"/>
  <p:tag name="ORIGINALWIDTH" val="904.3869"/>
  <p:tag name="LATEXADDIN" val="\documentclass{article}&#10;\usepackage{amsmath}&#10;\pagestyle{empty}&#10;\begin{document}&#10;&#10;$$M W = \rho_P \rlap{--}V_P  N_A$$&#10;&#10;&#10;\end{document}"/>
  <p:tag name="IGUANATEXSIZE" val="20"/>
  <p:tag name="IGUANATEXCURSOR" val="115"/>
  <p:tag name="TRANSPARENCY" val="True"/>
  <p:tag name="FILENAME" val=""/>
  <p:tag name="LATEXENGINEID" val="0"/>
  <p:tag name="TEMPFOLDER" val="c:\temp\"/>
  <p:tag name="LATEXFORMHEIGHT" val="312"/>
  <p:tag name="LATEXFORMWIDTH" val="384"/>
  <p:tag name="LATEXFORMWRAP" val="True"/>
  <p:tag name="BITMAPVECTOR" val="0"/>
</p:tagLst>
</file>

<file path=ppt/tags/tag56.xml><?xml version="1.0" encoding="utf-8"?>
<p:tagLst xmlns:a="http://schemas.openxmlformats.org/drawingml/2006/main" xmlns:r="http://schemas.openxmlformats.org/officeDocument/2006/relationships" xmlns:p="http://schemas.openxmlformats.org/presentationml/2006/main">
  <p:tag name="OUTPUTDPI" val="1200"/>
  <p:tag name="ORIGINALHEIGHT" val="276.7154"/>
  <p:tag name="ORIGINALWIDTH" val="997.3754"/>
  <p:tag name="LATEXADDIN" val="\documentclass{article}&#10;\usepackage{amsmath}&#10;\pagestyle{empty}&#10;\begin{document}&#10;&#10;&#10;$$MW = \rho_P N_A \frac{\pi d_P^3}{6}$$&#10;&#10;\end{document}"/>
  <p:tag name="IGUANATEXSIZE" val="20"/>
  <p:tag name="IGUANATEXCURSOR" val="95"/>
  <p:tag name="TRANSPARENCY" val="True"/>
  <p:tag name="FILENAME" val=""/>
  <p:tag name="LATEXENGINEID" val="0"/>
  <p:tag name="TEMPFOLDER" val="c:\temp\"/>
  <p:tag name="LATEXFORMHEIGHT" val="312"/>
  <p:tag name="LATEXFORMWIDTH" val="384"/>
  <p:tag name="LATEXFORMWRAP" val="True"/>
  <p:tag name="BITMAPVECTOR" val="0"/>
</p:tagLst>
</file>

<file path=ppt/tags/tag57.xml><?xml version="1.0" encoding="utf-8"?>
<p:tagLst xmlns:a="http://schemas.openxmlformats.org/drawingml/2006/main" xmlns:r="http://schemas.openxmlformats.org/officeDocument/2006/relationships" xmlns:p="http://schemas.openxmlformats.org/presentationml/2006/main">
  <p:tag name="OUTPUTDPI" val="1200"/>
  <p:tag name="ORIGINALHEIGHT" val="342.7072"/>
  <p:tag name="ORIGINALWIDTH" val="983.877"/>
  <p:tag name="LATEXADDIN" val="\documentclass{article}&#10;\usepackage{amsmath}&#10;\pagestyle{empty}&#10;\begin{document}&#10;&#10;&#10;$$d_P = \left( \frac{6MW}{\pi \rho_P N_A} \right)^{\frac{1}{3}}$$&#10;&#10;\end{document}"/>
  <p:tag name="IGUANATEXSIZE" val="20"/>
  <p:tag name="IGUANATEXCURSOR" val="147"/>
  <p:tag name="TRANSPARENCY" val="True"/>
  <p:tag name="FILENAME" val=""/>
  <p:tag name="LATEXENGINEID" val="0"/>
  <p:tag name="TEMPFOLDER" val="c:\temp\"/>
  <p:tag name="LATEXFORMHEIGHT" val="312"/>
  <p:tag name="LATEXFORMWIDTH" val="384"/>
  <p:tag name="LATEXFORMWRAP" val="True"/>
  <p:tag name="BITMAPVECTOR" val="0"/>
</p:tagLst>
</file>

<file path=ppt/tags/tag58.xml><?xml version="1.0" encoding="utf-8"?>
<p:tagLst xmlns:a="http://schemas.openxmlformats.org/drawingml/2006/main" xmlns:r="http://schemas.openxmlformats.org/officeDocument/2006/relationships" xmlns:p="http://schemas.openxmlformats.org/presentationml/2006/main">
  <p:tag name="OUTPUTDPI" val="1200"/>
  <p:tag name="ORIGINALHEIGHT" val="342.7072"/>
  <p:tag name="ORIGINALWIDTH" val="1724.035"/>
  <p:tag name="LATEXADDIN" val="\documentclass{article}&#10;\usepackage{amsmath}&#10;\pagestyle{empty}&#10;\begin{document}&#10;&#10;$$D_{Diffusion} = \frac{k_B T}{3 \pi \mu} \left( \frac{\pi \rho_P N_A}{6 M W} \right)^{\frac{1}{3}}$$&#10;&#10;&#10;\end{document}"/>
  <p:tag name="IGUANATEXSIZE" val="20"/>
  <p:tag name="IGUANATEXCURSOR" val="182"/>
  <p:tag name="TRANSPARENCY" val="True"/>
  <p:tag name="FILENAME" val=""/>
  <p:tag name="LATEXENGINEID" val="0"/>
  <p:tag name="TEMPFOLDER" val="c:\temp\"/>
  <p:tag name="LATEXFORMHEIGHT" val="312"/>
  <p:tag name="LATEXFORMWIDTH" val="384"/>
  <p:tag name="LATEXFORMWRAP" val="True"/>
  <p:tag name="BITMAPVECTOR" val="0"/>
</p:tagLst>
</file>

<file path=ppt/tags/tag59.xml><?xml version="1.0" encoding="utf-8"?>
<p:tagLst xmlns:a="http://schemas.openxmlformats.org/drawingml/2006/main" xmlns:r="http://schemas.openxmlformats.org/officeDocument/2006/relationships" xmlns:p="http://schemas.openxmlformats.org/presentationml/2006/main">
  <p:tag name="OUTPUTDPI" val="1200"/>
  <p:tag name="ORIGINALHEIGHT" val="347.9565"/>
  <p:tag name="ORIGINALWIDTH" val="716.9104"/>
  <p:tag name="LATEXADDIN" val="\documentclass{article}&#10;\usepackage{amsmath}&#10;\pagestyle{empty}&#10;\begin{document}&#10;&#10;$$\eta_K = \left( \frac{\nu^3}{\varepsilon} \right)^{\frac{1}{4}}$$&#10;&#10;&#10;\end{document}"/>
  <p:tag name="IGUANATEXSIZE" val="20"/>
  <p:tag name="IGUANATEXCURSOR" val="148"/>
  <p:tag name="TRANSPARENCY" val="True"/>
  <p:tag name="FILENAME" val=""/>
  <p:tag name="LATEXENGINEID" val="0"/>
  <p:tag name="TEMPFOLDER" val="c:\temp\"/>
  <p:tag name="LATEXFORMHEIGHT" val="312"/>
  <p:tag name="LATEXFORMWIDTH" val="384"/>
  <p:tag name="LATEXFORMWRAP" val="True"/>
  <p:tag name="BITMAPVECTOR" val="0"/>
</p:tagLst>
</file>

<file path=ppt/tags/tag6.xml><?xml version="1.0" encoding="utf-8"?>
<p:tagLst xmlns:a="http://schemas.openxmlformats.org/drawingml/2006/main" xmlns:r="http://schemas.openxmlformats.org/officeDocument/2006/relationships" xmlns:p="http://schemas.openxmlformats.org/presentationml/2006/main">
  <p:tag name="OUTPUTDPI" val="1200"/>
  <p:tag name="ORIGINALHEIGHT" val="342.7072"/>
  <p:tag name="ORIGINALWIDTH" val="762.6547"/>
  <p:tag name="LATEXADDIN" val="\documentclass{article}&#10;\usepackage{amsmath}&#10;\pagestyle{empty}&#10;\begin{document}&#10;&#10;$$G = \left( \frac{P}{\rlap{--}V \rho \nu} \right)^{\frac{1}{2}}$$&#10;&#10;&#10;\end{document}"/>
  <p:tag name="IGUANATEXSIZE" val="24"/>
  <p:tag name="IGUANATEXCURSOR" val="111"/>
  <p:tag name="TRANSPARENCY" val="True"/>
  <p:tag name="FILENAME" val=""/>
  <p:tag name="LATEXENGINEID" val="0"/>
  <p:tag name="TEMPFOLDER" val="c:\temp\"/>
  <p:tag name="LATEXFORMHEIGHT" val="312"/>
  <p:tag name="LATEXFORMWIDTH" val="384"/>
  <p:tag name="LATEXFORMWRAP" val="True"/>
  <p:tag name="BITMAPVECTOR" val="0"/>
</p:tagLst>
</file>

<file path=ppt/tags/tag60.xml><?xml version="1.0" encoding="utf-8"?>
<p:tagLst xmlns:a="http://schemas.openxmlformats.org/drawingml/2006/main" xmlns:r="http://schemas.openxmlformats.org/officeDocument/2006/relationships" xmlns:p="http://schemas.openxmlformats.org/presentationml/2006/main">
  <p:tag name="OUTPUTDPI" val="1200"/>
  <p:tag name="ORIGINALHEIGHT" val="149.9813"/>
  <p:tag name="ORIGINALWIDTH" val="1597.3"/>
  <p:tag name="LATEXADDIN" val="\documentclass{article}&#10;\usepackage{amsmath}&#10;\pagestyle{empty}&#10;\begin{document}&#10;&#10;$$L_D \approx \sqrt{D_{Diffusion} t_{Diffusion}}$$&#10;&#10;&#10;\end{document}"/>
  <p:tag name="IGUANATEXSIZE" val="20"/>
  <p:tag name="IGUANATEXCURSOR" val="131"/>
  <p:tag name="TRANSPARENCY" val="True"/>
  <p:tag name="FILENAME" val=""/>
  <p:tag name="LATEXENGINEID" val="0"/>
  <p:tag name="TEMPFOLDER" val="c:\temp\"/>
  <p:tag name="LATEXFORMHEIGHT" val="312"/>
  <p:tag name="LATEXFORMWIDTH" val="384"/>
  <p:tag name="LATEXFORMWRAP" val="True"/>
  <p:tag name="BITMAPVECTOR" val="0"/>
</p:tagLst>
</file>

<file path=ppt/tags/tag61.xml><?xml version="1.0" encoding="utf-8"?>
<p:tagLst xmlns:a="http://schemas.openxmlformats.org/drawingml/2006/main" xmlns:r="http://schemas.openxmlformats.org/officeDocument/2006/relationships" xmlns:p="http://schemas.openxmlformats.org/presentationml/2006/main">
  <p:tag name="OUTPUTDPI" val="1200"/>
  <p:tag name="ORIGINALHEIGHT" val="111.7361"/>
  <p:tag name="ORIGINALWIDTH" val="483.6895"/>
  <p:tag name="LATEXADDIN" val="\documentclass{article}&#10;\usepackage{amsmath}&#10;\pagestyle{empty}&#10;\begin{document}&#10;&#10;&#10;$$\eta_K = L_D$$&#10;&#10;\end{document}"/>
  <p:tag name="IGUANATEXSIZE" val="20"/>
  <p:tag name="IGUANATEXCURSOR" val="98"/>
  <p:tag name="TRANSPARENCY" val="True"/>
  <p:tag name="FILENAME" val=""/>
  <p:tag name="LATEXENGINEID" val="0"/>
  <p:tag name="TEMPFOLDER" val="c:\temp\"/>
  <p:tag name="LATEXFORMHEIGHT" val="312"/>
  <p:tag name="LATEXFORMWIDTH" val="384"/>
  <p:tag name="LATEXFORMWRAP" val="True"/>
  <p:tag name="BITMAPVECTOR" val="0"/>
</p:tagLst>
</file>

<file path=ppt/tags/tag62.xml><?xml version="1.0" encoding="utf-8"?>
<p:tagLst xmlns:a="http://schemas.openxmlformats.org/drawingml/2006/main" xmlns:r="http://schemas.openxmlformats.org/officeDocument/2006/relationships" xmlns:p="http://schemas.openxmlformats.org/presentationml/2006/main">
  <p:tag name="OUTPUTDPI" val="1200"/>
  <p:tag name="ORIGINALHEIGHT" val="347.9565"/>
  <p:tag name="ORIGINALWIDTH" val="1454.818"/>
  <p:tag name="LATEXADDIN" val="\documentclass{article}&#10;\usepackage{amsmath}&#10;\pagestyle{empty}&#10;\begin{document}&#10;&#10;$$\left( \frac{\nu^3}{\varepsilon} \right)^{\frac{1}{4}} = \sqrt{D_M \, t_{Diffusion}}$$&#10;&#10;&#10;\end{document}"/>
  <p:tag name="IGUANATEXSIZE" val="20"/>
  <p:tag name="IGUANATEXCURSOR" val="152"/>
  <p:tag name="TRANSPARENCY" val="True"/>
  <p:tag name="FILENAME" val=""/>
  <p:tag name="LATEXENGINEID" val="0"/>
  <p:tag name="TEMPFOLDER" val="c:\temp\"/>
  <p:tag name="LATEXFORMHEIGHT" val="312"/>
  <p:tag name="LATEXFORMWIDTH" val="384"/>
  <p:tag name="LATEXFORMWRAP" val="True"/>
  <p:tag name="BITMAPVECTOR" val="0"/>
</p:tagLst>
</file>

<file path=ppt/tags/tag63.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129.359"/>
  <p:tag name="LATEXADDIN" val="\documentclass{article}&#10;\usepackage{amsmath}&#10;\pagestyle{empty}&#10;\begin{document}&#10;&#10;$$t_{Diffusion} = \sqrt{ \frac{\nu^3}{\varepsilon D_M^2}} $$&#10;&#10;&#10;\end{document}"/>
  <p:tag name="IGUANATEXSIZE" val="20"/>
  <p:tag name="IGUANATEXCURSOR" val="141"/>
  <p:tag name="TRANSPARENCY" val="True"/>
  <p:tag name="FILENAME" val=""/>
  <p:tag name="LATEXENGINEID" val="0"/>
  <p:tag name="TEMPFOLDER" val="c:\temp\"/>
  <p:tag name="LATEXFORMHEIGHT" val="312"/>
  <p:tag name="LATEXFORMWIDTH" val="384"/>
  <p:tag name="LATEXFORMWRAP" val="True"/>
  <p:tag name="BITMAPVECTOR" val="0"/>
</p:tagLst>
</file>

<file path=ppt/tags/tag64.xml><?xml version="1.0" encoding="utf-8"?>
<p:tagLst xmlns:a="http://schemas.openxmlformats.org/drawingml/2006/main" xmlns:r="http://schemas.openxmlformats.org/officeDocument/2006/relationships" xmlns:p="http://schemas.openxmlformats.org/presentationml/2006/main">
  <p:tag name="OUTPUTDPI" val="1200"/>
  <p:tag name="ORIGINALHEIGHT" val="347.9565"/>
  <p:tag name="ORIGINALWIDTH" val="1368.579"/>
  <p:tag name="LATEXADDIN" val="\documentclass{article}&#10;\usepackage{amsmath}&#10;\pagestyle{empty}&#10;\begin{document}&#10;&#10;$$t_{Diffusion} \approx \left( \frac{\nu^3}{\varepsilon} \right)^{\frac{1}{2}}\frac{1}{D_M}$$&#10;&#10;&#10;\end{document}"/>
  <p:tag name="IGUANATEXSIZE" val="20"/>
  <p:tag name="IGUANATEXCURSOR" val="174"/>
  <p:tag name="TRANSPARENCY" val="True"/>
  <p:tag name="FILENAME" val=""/>
  <p:tag name="LATEXENGINEID" val="0"/>
  <p:tag name="TEMPFOLDER" val="c:\temp\"/>
  <p:tag name="LATEXFORMHEIGHT" val="312"/>
  <p:tag name="LATEXFORMWIDTH" val="384"/>
  <p:tag name="LATEXFORMWRAP" val="True"/>
  <p:tag name="BITMAPVECTOR" val="0"/>
</p:tagLst>
</file>

<file path=ppt/tags/tag65.xml><?xml version="1.0" encoding="utf-8"?>
<p:tagLst xmlns:a="http://schemas.openxmlformats.org/drawingml/2006/main" xmlns:r="http://schemas.openxmlformats.org/officeDocument/2006/relationships" xmlns:p="http://schemas.openxmlformats.org/presentationml/2006/main">
  <p:tag name="OUTPUTDPI" val="1200"/>
  <p:tag name="ORIGINALHEIGHT" val="416.9479"/>
  <p:tag name="ORIGINALWIDTH" val="1577.053"/>
  <p:tag name="LATEXADDIN" val="\documentclass{article}&#10;\usepackage{amsmath}&#10;\pagestyle{empty}&#10;\begin{document}&#10;&#10;$$\Pi_{D_{mix}} = \left( \frac{\varepsilon D_M^2 \, t_{Diffuion}^2}{\nu^3} \right)^{\frac{1}{4}}$$&#10;&#10;&#10;\end{document}"/>
  <p:tag name="IGUANATEXSIZE" val="20"/>
  <p:tag name="IGUANATEXCURSOR" val="179"/>
  <p:tag name="TRANSPARENCY" val="True"/>
  <p:tag name="FILENAME" val=""/>
  <p:tag name="LATEXENGINEID" val="0"/>
  <p:tag name="TEMPFOLDER" val="c:\temp\"/>
  <p:tag name="LATEXFORMHEIGHT" val="312"/>
  <p:tag name="LATEXFORMWIDTH" val="384"/>
  <p:tag name="LATEXFORMWRAP" val="True"/>
  <p:tag name="BITMAPVECTOR" val="0"/>
</p:tagLst>
</file>

<file path=ppt/tags/tag66.xml><?xml version="1.0" encoding="utf-8"?>
<p:tagLst xmlns:a="http://schemas.openxmlformats.org/drawingml/2006/main" xmlns:r="http://schemas.openxmlformats.org/officeDocument/2006/relationships" xmlns:p="http://schemas.openxmlformats.org/presentationml/2006/main">
  <p:tag name="OUTPUTDPI" val="1200"/>
  <p:tag name="ORIGINALHEIGHT" val="257.2179"/>
  <p:tag name="ORIGINALWIDTH" val="1330.334"/>
  <p:tag name="LATEXADDIN" val="\documentclass{article}&#10;\usepackage{amsmath}&#10;\pagestyle{empty}&#10;\begin{document}&#10;&#10;$$ \frac{\eta_K}{\delta} &lt; \frac{\lambda_v}{\delta} &lt; \frac{\lambda}{\delta} &lt; &#10;\frac{\lambda_L}{\delta} &lt; 1$$&#10;&#10;&#10;\end{document}"/>
  <p:tag name="IGUANATEXSIZE" val="20"/>
  <p:tag name="IGUANATEXCURSOR" val="94"/>
  <p:tag name="TRANSPARENCY" val="True"/>
  <p:tag name="FILENAME" val=""/>
  <p:tag name="LATEXENGINEID" val="0"/>
  <p:tag name="TEMPFOLDER" val="c:\temp\"/>
  <p:tag name="LATEXFORMHEIGHT" val="312"/>
  <p:tag name="LATEXFORMWIDTH" val="384"/>
  <p:tag name="LATEXFORMWRAP" val="True"/>
  <p:tag name="BITMAPVECTOR" val="0"/>
</p:tagLst>
</file>

<file path=ppt/tags/tag67.xml><?xml version="1.0" encoding="utf-8"?>
<p:tagLst xmlns:a="http://schemas.openxmlformats.org/drawingml/2006/main" xmlns:r="http://schemas.openxmlformats.org/officeDocument/2006/relationships" xmlns:p="http://schemas.openxmlformats.org/presentationml/2006/main">
  <p:tag name="OUTPUTDPI" val="1200"/>
  <p:tag name="ORIGINALHEIGHT" val="257.2179"/>
  <p:tag name="ORIGINALWIDTH" val="2858.643"/>
  <p:tag name="LATEXADDIN" val="\documentclass{article}&#10;\usepackage{amsmath}&#10;\pagestyle{empty}&#10;\begin{document}&#10;&#10;$$ {\rm{Re}}^{-\frac{3}{4}} &lt; \frac{\lambda_v}{\delta} \approx 50 \cdot {\rm{Re}}^{-\frac{3}{4}} &lt; \frac{\lambda}{\delta} &lt; \frac{\lambda_L}{\delta} \approx 5.0 \cdot {\rm{Re}}^{-\frac{1}{2}} &lt; 1$$&#10;&#10;&#10;\end{document}"/>
  <p:tag name="IGUANATEXSIZE" val="20"/>
  <p:tag name="IGUANATEXCURSOR" val="278"/>
  <p:tag name="TRANSPARENCY" val="True"/>
  <p:tag name="FILENAME" val=""/>
  <p:tag name="LATEXENGINEID" val="0"/>
  <p:tag name="TEMPFOLDER" val="c:\temp\"/>
  <p:tag name="LATEXFORMHEIGHT" val="312"/>
  <p:tag name="LATEXFORMWIDTH" val="384"/>
  <p:tag name="LATEXFORMWRAP" val="True"/>
  <p:tag name="BITMAPVECTOR" val="0"/>
</p:tagLst>
</file>

<file path=ppt/tags/tag68.xml><?xml version="1.0" encoding="utf-8"?>
<p:tagLst xmlns:a="http://schemas.openxmlformats.org/drawingml/2006/main" xmlns:r="http://schemas.openxmlformats.org/officeDocument/2006/relationships" xmlns:p="http://schemas.openxmlformats.org/presentationml/2006/main">
  <p:tag name="OUTPUTDPI" val="1200"/>
  <p:tag name="ORIGINALHEIGHT" val="1333.333"/>
  <p:tag name="ORIGINALWIDTH" val="1250.844"/>
  <p:tag name="LATEXADDIN" val="\documentclass{article}&#10;\usepackage{amsmath}&#10;\pagestyle{empty}&#10;\begin{document}&#10;&#10;$$\begin{array}{l}&#10;\lambda_v \approx \frac{2 \pi}{k_v}&#10;\\ \\&#10;k_v \eta_K = 0.125&#10;\\  \\&#10;\lambda_v \approx \frac{2 \pi}{0.125} \eta_K = \Pi_{kv} \, \eta_K&#10;\\ \\&#10;\lambda_v \approx \Pi_{kv} \, \eta_K&#10;\\ \\&#10;\Pi_{kv} \approx 50&#10;\end{array}$$&#10;&#10;&#10;\end{document}"/>
  <p:tag name="IGUANATEXSIZE" val="20"/>
  <p:tag name="IGUANATEXCURSOR" val="167"/>
  <p:tag name="TRANSPARENCY" val="True"/>
  <p:tag name="FILENAME" val=""/>
  <p:tag name="LATEXENGINEID" val="0"/>
  <p:tag name="TEMPFOLDER" val="c:\temp\"/>
  <p:tag name="LATEXFORMHEIGHT" val="312"/>
  <p:tag name="LATEXFORMWIDTH" val="384"/>
  <p:tag name="LATEXFORMWRAP" val="True"/>
  <p:tag name="BITMAPVECTOR" val="0"/>
</p:tagLst>
</file>

<file path=ppt/tags/tag69.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640.045"/>
  <p:tag name="LATEXADDIN" val="\documentclass{article}&#10;\usepackage{amsmath}&#10;\pagestyle{empty}&#10;\begin{document}&#10;&#10;$$\phi_{Floc} = \phi_{Floc_0} \left( \frac{d}{d_0} \right)^{3 - D_{Fractal}}$$&#10;&#10;&#10;\end{document}"/>
  <p:tag name="IGUANATEXSIZE" val="20"/>
  <p:tag name="IGUANATEXCURSOR" val="159"/>
  <p:tag name="TRANSPARENCY" val="True"/>
  <p:tag name="FILENAME" val=""/>
  <p:tag name="LATEXENGINEID" val="0"/>
  <p:tag name="TEMPFOLDER" val="c:\temp\"/>
  <p:tag name="LATEXFORMHEIGHT" val="312"/>
  <p:tag name="LATEXFORMWIDTH" val="384"/>
  <p:tag name="LATEXFORMWRAP" val="True"/>
  <p:tag name="BITMAPVECTOR" val="0"/>
</p:tagLst>
</file>

<file path=ppt/tags/tag7.xml><?xml version="1.0" encoding="utf-8"?>
<p:tagLst xmlns:a="http://schemas.openxmlformats.org/drawingml/2006/main" xmlns:r="http://schemas.openxmlformats.org/officeDocument/2006/relationships" xmlns:p="http://schemas.openxmlformats.org/presentationml/2006/main">
  <p:tag name="OUTPUTDPI" val="1200"/>
  <p:tag name="ORIGINALHEIGHT" val="111.7361"/>
  <p:tag name="ORIGINALWIDTH" val="421.4473"/>
  <p:tag name="LATEXADDIN" val="\documentclass{article}&#10;\usepackage{amsmath}&#10;\pagestyle{empty}&#10;\begin{document}&#10;&#10;&#10;$$\rlap{--} V = Q\theta $$&#10;&#10;\end{document}"/>
  <p:tag name="IGUANATEXSIZE" val="24"/>
  <p:tag name="IGUANATEXCURSOR" val="108"/>
  <p:tag name="TRANSPARENCY" val="True"/>
  <p:tag name="FILENAME" val=""/>
  <p:tag name="LATEXENGINEID" val="0"/>
  <p:tag name="TEMPFOLDER" val="c:\temp\"/>
  <p:tag name="LATEXFORMHEIGHT" val="312"/>
  <p:tag name="LATEXFORMWIDTH" val="384"/>
  <p:tag name="LATEXFORMWRAP" val="True"/>
  <p:tag name="BITMAPVECTOR" val="0"/>
</p:tagLst>
</file>

<file path=ppt/tags/tag70.xml><?xml version="1.0" encoding="utf-8"?>
<p:tagLst xmlns:a="http://schemas.openxmlformats.org/drawingml/2006/main" xmlns:r="http://schemas.openxmlformats.org/officeDocument/2006/relationships" xmlns:p="http://schemas.openxmlformats.org/presentationml/2006/main">
  <p:tag name="OUTPUTDPI" val="1200"/>
  <p:tag name="ORIGINALHEIGHT" val="2160.48"/>
  <p:tag name="ORIGINALWIDTH" val="2078.74"/>
  <p:tag name="LATEXADDIN" val="\documentclass{article}&#10;\usepackage{amsmath}&#10;\pagestyle{empty}&#10;\begin{document}&#10;&#10;&#10;$$\begin{array}{l}&#10;n_{Floc} = \frac{C_{Floc}}{\rlap{--} V_{Floc} \rho_{Floc}} = \frac{\phi _{Floc}}{\rlap{--} V_{Floc}}&#10;\\ \\&#10;n_{Floc_0} = \frac{\phi_{Floc_0}}{\rlap{--} V_{Floc_0}}&#10;\\ \\&#10;n_{Floc} = \frac{\phi_{Floc}}{\rlap{--} V_{Floc}} = \frac{\phi_{Floc_0} \left( \frac{d_{Floc}}{d_0} \right)^{3 - D_{Fractal}}}{\rlap{--} V_{Floc}}&#10;\\ \\&#10; = n_{Floc_0} \frac{\rlap{--} V_{Floc_0} \left( \frac{d_{Floc}}{d_0} \right)^{3 - D_{Fractal}}}{\rlap{--} V_{Floc}}&#10; \\ \\&#10;  = n_{Floc_0} \left( \frac{d_0}{d_{Floc}} \right)^3 \left( \frac{d_{Floc}}{d_0} \right)^{3 - {D_{Fractal}}}&#10;  \\ \\&#10;  n_{Floc} = n_{Floc_0} \left( \frac{d_0}{d_{Floc}} \right)^{D_{Fractal}}&#10;  \end{array}$$&#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71.xml><?xml version="1.0" encoding="utf-8"?>
<p:tagLst xmlns:a="http://schemas.openxmlformats.org/drawingml/2006/main" xmlns:r="http://schemas.openxmlformats.org/officeDocument/2006/relationships" xmlns:p="http://schemas.openxmlformats.org/presentationml/2006/main">
  <p:tag name="OUTPUTDPI" val="1200"/>
  <p:tag name="ORIGINALHEIGHT" val="225.7218"/>
  <p:tag name="ORIGINALWIDTH" val="564.6794"/>
  <p:tag name="LATEXADDIN" val="\documentclass{article}&#10;\usepackage{amsmath}&#10;\pagestyle{empty}&#10;\begin{document}&#10;&#10;$$\rlap{--} V_P = \frac{\pi}{6} d_P^3$$&#10;&#10;&#10;\end{document}"/>
  <p:tag name="IGUANATEXSIZE" val="20"/>
  <p:tag name="IGUANATEXCURSOR" val="120"/>
  <p:tag name="TRANSPARENCY" val="True"/>
  <p:tag name="FILENAME" val=""/>
  <p:tag name="LATEXENGINEID" val="0"/>
  <p:tag name="TEMPFOLDER" val="c:\temp\"/>
  <p:tag name="LATEXFORMHEIGHT" val="312"/>
  <p:tag name="LATEXFORMWIDTH" val="384"/>
  <p:tag name="LATEXFORMWRAP" val="True"/>
  <p:tag name="BITMAPVECTOR" val="0"/>
</p:tagLst>
</file>

<file path=ppt/tags/tag72.xml><?xml version="1.0" encoding="utf-8"?>
<p:tagLst xmlns:a="http://schemas.openxmlformats.org/drawingml/2006/main" xmlns:r="http://schemas.openxmlformats.org/officeDocument/2006/relationships" xmlns:p="http://schemas.openxmlformats.org/presentationml/2006/main">
  <p:tag name="OUTPUTDPI" val="1200"/>
  <p:tag name="ORIGINALHEIGHT" val="293.9632"/>
  <p:tag name="ORIGINALWIDTH" val="1259.843"/>
  <p:tag name="LATEXADDIN" val="\documentclass{article}&#10;\usepackage{amsmath}&#10;\pagestyle{empty}&#10;\begin{document}&#10;&#10;$$n_P = \frac{C_P}{\rlap{--} V_P \rho_P} = \frac{6}{\pi d_P^3} \frac{C_P}{\rho_P}$$&#10;&#10;&#10;\end{document}"/>
  <p:tag name="IGUANATEXSIZE" val="20"/>
  <p:tag name="IGUANATEXCURSOR" val="164"/>
  <p:tag name="TRANSPARENCY" val="True"/>
  <p:tag name="FILENAME" val=""/>
  <p:tag name="LATEXENGINEID" val="0"/>
  <p:tag name="TEMPFOLDER" val="c:\temp\"/>
  <p:tag name="LATEXFORMHEIGHT" val="312"/>
  <p:tag name="LATEXFORMWIDTH" val="384"/>
  <p:tag name="LATEXFORMWRAP" val="True"/>
  <p:tag name="BITMAPVECTOR" val="0"/>
</p:tagLst>
</file>

<file path=ppt/tags/tag73.xml><?xml version="1.0" encoding="utf-8"?>
<p:tagLst xmlns:a="http://schemas.openxmlformats.org/drawingml/2006/main" xmlns:r="http://schemas.openxmlformats.org/officeDocument/2006/relationships" xmlns:p="http://schemas.openxmlformats.org/presentationml/2006/main">
  <p:tag name="OUTPUTDPI" val="1200"/>
  <p:tag name="ORIGINALHEIGHT" val="336.7079"/>
  <p:tag name="ORIGINALWIDTH" val="422.1972"/>
  <p:tag name="LATEXADDIN" val="\documentclass{article}&#10;\usepackage{amsmath}&#10;\pagestyle{empty}&#10;\begin{document}&#10;&#10;$$\Lambda  = \frac{1}{n_P^{\frac{1}{3}}}$$&#10;&#10;&#10;\end{document}"/>
  <p:tag name="IGUANATEXSIZE" val="20"/>
  <p:tag name="IGUANATEXCURSOR" val="123"/>
  <p:tag name="TRANSPARENCY" val="True"/>
  <p:tag name="FILENAME" val=""/>
  <p:tag name="LATEXENGINEID" val="0"/>
  <p:tag name="TEMPFOLDER" val="c:\temp\"/>
  <p:tag name="LATEXFORMHEIGHT" val="312"/>
  <p:tag name="LATEXFORMWIDTH" val="384"/>
  <p:tag name="LATEXFORMWRAP" val="True"/>
  <p:tag name="BITMAPVECTOR" val="0"/>
</p:tagLst>
</file>

<file path=ppt/tags/tag74.xml><?xml version="1.0" encoding="utf-8"?>
<p:tagLst xmlns:a="http://schemas.openxmlformats.org/drawingml/2006/main" xmlns:r="http://schemas.openxmlformats.org/officeDocument/2006/relationships" xmlns:p="http://schemas.openxmlformats.org/presentationml/2006/main">
  <p:tag name="OUTPUTDPI" val="1200"/>
  <p:tag name="ORIGINALHEIGHT" val="342.7072"/>
  <p:tag name="ORIGINALWIDTH" val="965.1294"/>
  <p:tag name="LATEXADDIN" val="\documentclass{article}&#10;\usepackage{amsmath}&#10;\pagestyle{empty}&#10;\begin{document}&#10;&#10;$$\Lambda  = d_P \left( \frac{\pi }{6} \frac{\rho_P}{C_P} \right)^{\frac{1}{3}}$$&#10;&#10;&#10;\end{document}"/>
  <p:tag name="IGUANATEXSIZE" val="20"/>
  <p:tag name="IGUANATEXCURSOR" val="162"/>
  <p:tag name="TRANSPARENCY" val="True"/>
  <p:tag name="FILENAME" val=""/>
  <p:tag name="LATEXENGINEID" val="0"/>
  <p:tag name="TEMPFOLDER" val="c:\temp\"/>
  <p:tag name="LATEXFORMHEIGHT" val="312"/>
  <p:tag name="LATEXFORMWIDTH" val="384"/>
  <p:tag name="LATEXFORMWRAP" val="True"/>
  <p:tag name="BITMAPVECTOR" val="0"/>
</p:tagLst>
</file>

<file path=ppt/tags/tag75.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280.09"/>
  <p:tag name="LATEXADDIN" val="\documentclass{article}&#10;\usepackage{amsmath}&#10;\pagestyle{empty}&#10;\begin{document}&#10;&#10;$$n_P = n_{P_0} \left( \frac{d_0}{d_P} \right)^{D_{Fractal}}$$&#10;&#10;&#10;\end{document}"/>
  <p:tag name="IGUANATEXSIZE" val="20"/>
  <p:tag name="IGUANATEXCURSOR" val="143"/>
  <p:tag name="TRANSPARENCY" val="True"/>
  <p:tag name="FILENAME" val=""/>
  <p:tag name="LATEXENGINEID" val="0"/>
  <p:tag name="TEMPFOLDER" val="c:\temp\"/>
  <p:tag name="LATEXFORMHEIGHT" val="312"/>
  <p:tag name="LATEXFORMWIDTH" val="384"/>
  <p:tag name="LATEXFORMWRAP" val="True"/>
  <p:tag name="BITMAPVECTOR" val="0"/>
</p:tagLst>
</file>

<file path=ppt/tags/tag76.xml><?xml version="1.0" encoding="utf-8"?>
<p:tagLst xmlns:a="http://schemas.openxmlformats.org/drawingml/2006/main" xmlns:r="http://schemas.openxmlformats.org/officeDocument/2006/relationships" xmlns:p="http://schemas.openxmlformats.org/presentationml/2006/main">
  <p:tag name="OUTPUTDPI" val="1200"/>
  <p:tag name="ORIGINALHEIGHT" val="347.9565"/>
  <p:tag name="ORIGINALWIDTH" val="1460.067"/>
  <p:tag name="LATEXADDIN" val="\documentclass{article}&#10;\usepackage{amsmath}&#10;\pagestyle{empty}&#10;\begin{document}&#10;&#10;$$\eta_v = \Pi_{kv} \, \eta_K = \Pi_{kv} \left( \frac{\nu^3}{\varepsilon} \right)^{\frac{1}{4}}$$&#10;&#10;&#10;\end{document}"/>
  <p:tag name="IGUANATEXSIZE" val="20"/>
  <p:tag name="IGUANATEXCURSOR" val="103"/>
  <p:tag name="TRANSPARENCY" val="True"/>
  <p:tag name="FILENAME" val=""/>
  <p:tag name="LATEXENGINEID" val="0"/>
  <p:tag name="TEMPFOLDER" val="c:\temp\"/>
  <p:tag name="LATEXFORMHEIGHT" val="312"/>
  <p:tag name="LATEXFORMWIDTH" val="384"/>
  <p:tag name="LATEXFORMWRAP" val="True"/>
  <p:tag name="BITMAPVECTOR" val="0"/>
</p:tagLst>
</file>

<file path=ppt/tags/tag77.xml><?xml version="1.0" encoding="utf-8"?>
<p:tagLst xmlns:a="http://schemas.openxmlformats.org/drawingml/2006/main" xmlns:r="http://schemas.openxmlformats.org/officeDocument/2006/relationships" xmlns:p="http://schemas.openxmlformats.org/presentationml/2006/main">
  <p:tag name="OUTPUTDPI" val="1200"/>
  <p:tag name="ORIGINALHEIGHT" val="342.7072"/>
  <p:tag name="ORIGINALWIDTH" val="1003.375"/>
  <p:tag name="LATEXADDIN" val="\documentclass{article}&#10;\usepackage{amsmath}&#10;\pagestyle{empty}&#10;\begin{document}&#10;&#10;$$\Lambda  = D_P \left( \frac{\pi}{6} \frac{\rho_P}{C_P} \right)^{\frac{1}{3}}$$&#10;&#10;&#10;\end{document}"/>
  <p:tag name="IGUANATEXSIZE" val="20"/>
  <p:tag name="IGUANATEXCURSOR" val="161"/>
  <p:tag name="TRANSPARENCY" val="True"/>
  <p:tag name="FILENAME" val=""/>
  <p:tag name="LATEXENGINEID" val="0"/>
  <p:tag name="TEMPFOLDER" val="c:\temp\"/>
  <p:tag name="LATEXFORMHEIGHT" val="312"/>
  <p:tag name="LATEXFORMWIDTH" val="384"/>
  <p:tag name="LATEXFORMWRAP" val="True"/>
  <p:tag name="BITMAPVECTOR" val="0"/>
</p:tagLst>
</file>

<file path=ppt/tags/tag78.xml><?xml version="1.0" encoding="utf-8"?>
<p:tagLst xmlns:a="http://schemas.openxmlformats.org/drawingml/2006/main" xmlns:r="http://schemas.openxmlformats.org/officeDocument/2006/relationships" xmlns:p="http://schemas.openxmlformats.org/presentationml/2006/main">
  <p:tag name="OUTPUTDPI" val="1200"/>
  <p:tag name="ORIGINALHEIGHT" val="347.9565"/>
  <p:tag name="ORIGINALWIDTH" val="2400.45"/>
  <p:tag name="LATEXADDIN" val="\documentclass{article}&#10;\usepackage{amsmath}&#10;\pagestyle{empty}&#10;\begin{document}&#10;&#10;$$D_P \left( \frac{\pi}{6} \frac{\rho_P}{C_P} \right)^{\frac{1}{3}} = \eta_v = \Pi_{kv} \, \eta_K = \Pi_{kv} \left( \frac{\nu^3}{\varepsilon} \right)^{\frac{1}{4}}$$&#10;&#10;&#10;\end{document}"/>
  <p:tag name="IGUANATEXSIZE" val="20"/>
  <p:tag name="IGUANATEXCURSOR" val="246"/>
  <p:tag name="TRANSPARENCY" val="True"/>
  <p:tag name="FILENAME" val=""/>
  <p:tag name="LATEXENGINEID" val="0"/>
  <p:tag name="TEMPFOLDER" val="c:\temp\"/>
  <p:tag name="LATEXFORMHEIGHT" val="312"/>
  <p:tag name="LATEXFORMWIDTH" val="384"/>
  <p:tag name="LATEXFORMWRAP" val="True"/>
  <p:tag name="BITMAPVECTOR" val="0"/>
</p:tagLst>
</file>

<file path=ppt/tags/tag79.xml><?xml version="1.0" encoding="utf-8"?>
<p:tagLst xmlns:a="http://schemas.openxmlformats.org/drawingml/2006/main" xmlns:r="http://schemas.openxmlformats.org/officeDocument/2006/relationships" xmlns:p="http://schemas.openxmlformats.org/presentationml/2006/main">
  <p:tag name="OUTPUTDPI" val="1200"/>
  <p:tag name="ORIGINALHEIGHT" val="343.4571"/>
  <p:tag name="ORIGINALWIDTH" val="1412.823"/>
  <p:tag name="LATEXADDIN" val="\documentclass{article}&#10;\usepackage{amsmath}&#10;\pagestyle{empty}&#10;\begin{document}&#10;&#10;&#10;$$\varepsilon = \nu^3 \left( \frac{\Pi_{kv}}{D_P} \right)^4 \left( \frac{6}{\pi} \frac{C_P}{\rho_P} \right)^{\frac{4}{3}}$$&#10;&#10;\end{document}"/>
  <p:tag name="IGUANATEXSIZE" val="20"/>
  <p:tag name="IGUANATEXCURSOR" val="205"/>
  <p:tag name="TRANSPARENCY" val="True"/>
  <p:tag name="FILENAME" val=""/>
  <p:tag name="LATEXENGINEID" val="0"/>
  <p:tag name="TEMPFOLDER" val="c:\temp\"/>
  <p:tag name="LATEXFORMHEIGHT" val="312"/>
  <p:tag name="LATEXFORMWIDTH" val="384"/>
  <p:tag name="LATEXFORMWRAP" val="True"/>
  <p:tag name="BITMAPVECTOR" val="0"/>
</p:tagLst>
</file>

<file path=ppt/tags/tag8.xml><?xml version="1.0" encoding="utf-8"?>
<p:tagLst xmlns:a="http://schemas.openxmlformats.org/drawingml/2006/main" xmlns:r="http://schemas.openxmlformats.org/officeDocument/2006/relationships" xmlns:p="http://schemas.openxmlformats.org/presentationml/2006/main">
  <p:tag name="OUTPUTDPI" val="1200"/>
  <p:tag name="ORIGINALHEIGHT" val="137.2328"/>
  <p:tag name="ORIGINALWIDTH" val="704.9119"/>
  <p:tag name="LATEXADDIN" val="\documentclass{article}&#10;\usepackage{amsmath}&#10;\pagestyle{empty}&#10;\begin{document}&#10;&#10;&#10;$$P = G^2 \nu Q \theta \rho $$&#10;&#10;\end{document}"/>
  <p:tag name="IGUANATEXSIZE" val="24"/>
  <p:tag name="IGUANATEXCURSOR" val="114"/>
  <p:tag name="TRANSPARENCY" val="True"/>
  <p:tag name="FILENAME" val=""/>
  <p:tag name="LATEXENGINEID" val="0"/>
  <p:tag name="TEMPFOLDER" val="c:\temp\"/>
  <p:tag name="LATEXFORMHEIGHT" val="312"/>
  <p:tag name="LATEXFORMWIDTH" val="384"/>
  <p:tag name="LATEXFORMWRAP" val="True"/>
  <p:tag name="BITMAPVECTOR" val="0"/>
</p:tagLst>
</file>

<file path=ppt/tags/tag80.xml><?xml version="1.0" encoding="utf-8"?>
<p:tagLst xmlns:a="http://schemas.openxmlformats.org/drawingml/2006/main" xmlns:r="http://schemas.openxmlformats.org/officeDocument/2006/relationships" xmlns:p="http://schemas.openxmlformats.org/presentationml/2006/main">
  <p:tag name="OUTPUTDPI" val="1200"/>
  <p:tag name="ORIGINALHEIGHT" val="122.9846"/>
  <p:tag name="ORIGINALWIDTH" val="974.8781"/>
  <p:tag name="LATEXADDIN" val="\documentclass{article}&#10;\usepackage{amsmath}&#10;\pagestyle{empty}&#10;\begin{document}&#10;&#10;&#10;$$\propto \pi \, d_{Clay} \, L_{Diff_{NC}}$$&#10;&#10;\end{document}"/>
  <p:tag name="IGUANATEXSIZE" val="20"/>
  <p:tag name="IGUANATEXCURSOR" val="126"/>
  <p:tag name="TRANSPARENCY" val="True"/>
  <p:tag name="FILENAME" val=""/>
  <p:tag name="LATEXENGINEID" val="0"/>
  <p:tag name="TEMPFOLDER" val="c:\temp\"/>
  <p:tag name="LATEXFORMHEIGHT" val="312"/>
  <p:tag name="LATEXFORMWIDTH" val="384"/>
  <p:tag name="LATEXFORMWRAP" val="True"/>
  <p:tag name="BITMAPVECTOR" val="0"/>
</p:tagLst>
</file>

<file path=ppt/tags/tag81.xml><?xml version="1.0" encoding="utf-8"?>
<p:tagLst xmlns:a="http://schemas.openxmlformats.org/drawingml/2006/main" xmlns:r="http://schemas.openxmlformats.org/officeDocument/2006/relationships" xmlns:p="http://schemas.openxmlformats.org/presentationml/2006/main">
  <p:tag name="OUTPUTDPI" val="1200"/>
  <p:tag name="ORIGINALHEIGHT" val="78.74016"/>
  <p:tag name="ORIGINALWIDTH" val="165.7293"/>
  <p:tag name="LATEXADDIN" val="\documentclass{article}&#10;\usepackage{amsmath}&#10;\pagestyle{empty}&#10;\begin{document}&#10;&#10;$$ \propto t$$&#10;&#10;&#10;\end{document}"/>
  <p:tag name="IGUANATEXSIZE" val="20"/>
  <p:tag name="IGUANATEXCURSOR" val="95"/>
  <p:tag name="TRANSPARENCY" val="True"/>
  <p:tag name="FILENAME" val=""/>
  <p:tag name="LATEXENGINEID" val="0"/>
  <p:tag name="TEMPFOLDER" val="c:\temp\"/>
  <p:tag name="LATEXFORMHEIGHT" val="312"/>
  <p:tag name="LATEXFORMWIDTH" val="384"/>
  <p:tag name="LATEXFORMWRAP" val="True"/>
  <p:tag name="BITMAPVECTOR" val="0"/>
</p:tagLst>
</file>

<file path=ppt/tags/tag82.xml><?xml version="1.0" encoding="utf-8"?>
<p:tagLst xmlns:a="http://schemas.openxmlformats.org/drawingml/2006/main" xmlns:r="http://schemas.openxmlformats.org/officeDocument/2006/relationships" xmlns:p="http://schemas.openxmlformats.org/presentationml/2006/main">
  <p:tag name="OUTPUTDPI" val="1200"/>
  <p:tag name="ORIGINALHEIGHT" val="74.99063"/>
  <p:tag name="ORIGINALWIDTH" val="229.4713"/>
  <p:tag name="LATEXADDIN" val="\documentclass{article}&#10;\usepackage{amsmath}&#10;\pagestyle{empty}&#10;\begin{document}&#10;&#10;$$ \propto v_r$$&#10;&#10;&#10;\end{document}"/>
  <p:tag name="IGUANATEXSIZE" val="20"/>
  <p:tag name="IGUANATEXCURSOR" val="97"/>
  <p:tag name="TRANSPARENCY" val="True"/>
  <p:tag name="FILENAME" val=""/>
  <p:tag name="LATEXENGINEID" val="0"/>
  <p:tag name="TEMPFOLDER" val="c:\temp\"/>
  <p:tag name="LATEXFORMHEIGHT" val="312"/>
  <p:tag name="LATEXFORMWIDTH" val="384"/>
  <p:tag name="LATEXFORMWRAP" val="True"/>
  <p:tag name="BITMAPVECTOR" val="0"/>
</p:tagLst>
</file>

<file path=ppt/tags/tag83.xml><?xml version="1.0" encoding="utf-8"?>
<p:tagLst xmlns:a="http://schemas.openxmlformats.org/drawingml/2006/main" xmlns:r="http://schemas.openxmlformats.org/officeDocument/2006/relationships" xmlns:p="http://schemas.openxmlformats.org/presentationml/2006/main">
  <p:tag name="OUTPUTDPI" val="1200"/>
  <p:tag name="ORIGINALHEIGHT" val="122.9846"/>
  <p:tag name="ORIGINALWIDTH" val="1642.295"/>
  <p:tag name="LATEXADDIN" val="\documentclass{article}&#10;\usepackage{amsmath}&#10;\pagestyle{empty}&#10;\begin{document}&#10;&#10;$$\rlap{--} V_{\rm{Cleared}} \propto \pi \, d_{Clay} \, L_{Diff_{NC}} \, v_r \, t$$&#10;&#10;&#10;\end{document}"/>
  <p:tag name="IGUANATEXSIZE" val="20"/>
  <p:tag name="IGUANATEXCURSOR" val="144"/>
  <p:tag name="TRANSPARENCY" val="True"/>
  <p:tag name="FILENAME" val=""/>
  <p:tag name="LATEXENGINEID" val="0"/>
  <p:tag name="TEMPFOLDER" val="c:\temp\"/>
  <p:tag name="LATEXFORMHEIGHT" val="312"/>
  <p:tag name="LATEXFORMWIDTH" val="384"/>
  <p:tag name="LATEXFORMWRAP" val="True"/>
  <p:tag name="BITMAPVECTOR" val="0"/>
</p:tagLst>
</file>

<file path=ppt/tags/tag84.xml><?xml version="1.0" encoding="utf-8"?>
<p:tagLst xmlns:a="http://schemas.openxmlformats.org/drawingml/2006/main" xmlns:r="http://schemas.openxmlformats.org/officeDocument/2006/relationships" xmlns:p="http://schemas.openxmlformats.org/presentationml/2006/main">
  <p:tag name="OUTPUTDPI" val="1200"/>
  <p:tag name="ORIGINALHEIGHT" val="336.7079"/>
  <p:tag name="ORIGINALWIDTH" val="422.1972"/>
  <p:tag name="LATEXADDIN" val="\documentclass{article}&#10;\usepackage{amsmath}&#10;\pagestyle{empty}&#10;\begin{document}&#10;&#10;$$\Lambda  = \frac{1}{n_P^{\frac{1}{3}}}$$&#10;&#10;&#10;\end{document}"/>
  <p:tag name="IGUANATEXSIZE" val="20"/>
  <p:tag name="IGUANATEXCURSOR" val="123"/>
  <p:tag name="TRANSPARENCY" val="True"/>
  <p:tag name="FILENAME" val=""/>
  <p:tag name="LATEXENGINEID" val="0"/>
  <p:tag name="TEMPFOLDER" val="c:\temp\"/>
  <p:tag name="LATEXFORMHEIGHT" val="312"/>
  <p:tag name="LATEXFORMWIDTH" val="384"/>
  <p:tag name="LATEXFORMWRAP" val="True"/>
  <p:tag name="BITMAPVECTOR" val="0"/>
</p:tagLst>
</file>

<file path=ppt/tags/tag85.xml><?xml version="1.0" encoding="utf-8"?>
<p:tagLst xmlns:a="http://schemas.openxmlformats.org/drawingml/2006/main" xmlns:r="http://schemas.openxmlformats.org/officeDocument/2006/relationships" xmlns:p="http://schemas.openxmlformats.org/presentationml/2006/main">
  <p:tag name="OUTPUTDPI" val="1200"/>
  <p:tag name="ORIGINALHEIGHT" val="129.7338"/>
  <p:tag name="ORIGINALWIDTH" val="998.8751"/>
  <p:tag name="LATEXADDIN" val="\documentclass{article}&#10;\usepackage{amsmath}&#10;\pagestyle{empty}&#10;\begin{document}&#10;&#10;$$v_r = f \left( \varepsilon ,\nu ,\Lambda_{Clay} \right)$$&#10;&#10;&#10;\end{document}"/>
  <p:tag name="IGUANATEXSIZE" val="20"/>
  <p:tag name="IGUANATEXCURSOR" val="140"/>
  <p:tag name="TRANSPARENCY" val="True"/>
  <p:tag name="FILENAME" val=""/>
  <p:tag name="LATEXENGINEID" val="0"/>
  <p:tag name="TEMPFOLDER" val="c:\temp\"/>
  <p:tag name="LATEXFORMHEIGHT" val="312"/>
  <p:tag name="LATEXFORMWIDTH" val="384"/>
  <p:tag name="LATEXFORMWRAP" val="True"/>
  <p:tag name="BITMAPVECTOR" val="0"/>
</p:tagLst>
</file>

<file path=ppt/tags/tag86.xml><?xml version="1.0" encoding="utf-8"?>
<p:tagLst xmlns:a="http://schemas.openxmlformats.org/drawingml/2006/main" xmlns:r="http://schemas.openxmlformats.org/officeDocument/2006/relationships" xmlns:p="http://schemas.openxmlformats.org/presentationml/2006/main">
  <p:tag name="OUTPUTDPI" val="1200"/>
  <p:tag name="ORIGINALHEIGHT" val="129.7338"/>
  <p:tag name="ORIGINALWIDTH" val="950.1313"/>
  <p:tag name="LATEXADDIN" val="\documentclass{article}&#10;\usepackage{amsmath}&#10;\pagestyle{empty}&#10;\begin{document}&#10;&#10;$$v_r = \Lambda_{Clay} f \left( \varepsilon ,\nu \right)$$&#10;&#10;&#10;\end{document}"/>
  <p:tag name="IGUANATEXSIZE" val="20"/>
  <p:tag name="IGUANATEXCURSOR" val="139"/>
  <p:tag name="TRANSPARENCY" val="True"/>
  <p:tag name="FILENAME" val=""/>
  <p:tag name="LATEXENGINEID" val="0"/>
  <p:tag name="TEMPFOLDER" val="c:\temp\"/>
  <p:tag name="LATEXFORMHEIGHT" val="312"/>
  <p:tag name="LATEXFORMWIDTH" val="384"/>
  <p:tag name="LATEXFORMWRAP" val="True"/>
  <p:tag name="BITMAPVECTOR" val="0"/>
</p:tagLst>
</file>

<file path=ppt/tags/tag87.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812.8984"/>
  <p:tag name="LATEXADDIN" val="\documentclass{article}&#10;\usepackage{amsmath}&#10;\pagestyle{empty}&#10;\begin{document}&#10;&#10;$$v_r \approx \Lambda_{Clay} \sqrt{\frac{\varepsilon}{\nu}} $$&#10;&#10;&#10;\end{document}"/>
  <p:tag name="IGUANATEXSIZE" val="20"/>
  <p:tag name="IGUANATEXCURSOR" val="143"/>
  <p:tag name="TRANSPARENCY" val="True"/>
  <p:tag name="FILENAME" val=""/>
  <p:tag name="LATEXENGINEID" val="0"/>
  <p:tag name="TEMPFOLDER" val="c:\temp\"/>
  <p:tag name="LATEXFORMHEIGHT" val="312"/>
  <p:tag name="LATEXFORMWIDTH" val="384"/>
  <p:tag name="LATEXFORMWRAP" val="True"/>
  <p:tag name="BITMAPVECTOR" val="0"/>
</p:tagLst>
</file>

<file path=ppt/tags/tag88.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683.9145"/>
  <p:tag name="LATEXADDIN" val="\documentclass{article}&#10;\usepackage{amsmath}&#10;\pagestyle{empty}&#10;\begin{document}&#10;&#10;&#10;$$v_r \approx \Lambda_{Clay} G$$&#10;&#10;\end{document}"/>
  <p:tag name="IGUANATEXSIZE" val="20"/>
  <p:tag name="IGUANATEXCURSOR" val="114"/>
  <p:tag name="TRANSPARENCY" val="True"/>
  <p:tag name="FILENAME" val=""/>
  <p:tag name="LATEXENGINEID" val="0"/>
  <p:tag name="TEMPFOLDER" val="c:\temp\"/>
  <p:tag name="LATEXFORMHEIGHT" val="312"/>
  <p:tag name="LATEXFORMWIDTH" val="384"/>
  <p:tag name="LATEXFORMWRAP" val="True"/>
  <p:tag name="BITMAPVECTOR" val="0"/>
</p:tagLst>
</file>

<file path=ppt/tags/tag89.xml><?xml version="1.0" encoding="utf-8"?>
<p:tagLst xmlns:a="http://schemas.openxmlformats.org/drawingml/2006/main" xmlns:r="http://schemas.openxmlformats.org/officeDocument/2006/relationships" xmlns:p="http://schemas.openxmlformats.org/presentationml/2006/main">
  <p:tag name="OUTPUTDPI" val="1200"/>
  <p:tag name="ORIGINALHEIGHT" val="306.7116"/>
  <p:tag name="ORIGINALWIDTH" val="1981.252"/>
  <p:tag name="LATEXADDIN" val="\documentclass{article}&#10;\usepackage{amsmath}&#10;\pagestyle{empty}&#10;\begin{document}&#10;&#10;$$\Lambda_{Clay} = \left[ {\rm{L}} \right] &#10;\, \, \, \, \, \, \, &#10;\varepsilon = \left[ \frac{{\rm{L}}^2}{{\rm{T}}^3} \right]&#10;\, \, \, \, \, \, \, &#10;\nu = \left[ \frac{{\rm{L}}^2}{{\rm{T}}} \right]$$&#10;&#10;&#10;\end{document}"/>
  <p:tag name="IGUANATEXSIZE" val="20"/>
  <p:tag name="IGUANATEXCURSOR" val="278"/>
  <p:tag name="TRANSPARENCY" val="True"/>
  <p:tag name="FILENAME" val=""/>
  <p:tag name="LATEXENGINEID" val="0"/>
  <p:tag name="TEMPFOLDER" val="c:\temp\"/>
  <p:tag name="LATEXFORMHEIGHT" val="312"/>
  <p:tag name="LATEXFORMWIDTH" val="384"/>
  <p:tag name="LATEXFORMWRAP" val="True"/>
  <p:tag name="BITMAPVECTOR" val="0"/>
</p:tagLst>
</file>

<file path=ppt/tags/tag9.xml><?xml version="1.0" encoding="utf-8"?>
<p:tagLst xmlns:a="http://schemas.openxmlformats.org/drawingml/2006/main" xmlns:r="http://schemas.openxmlformats.org/officeDocument/2006/relationships" xmlns:p="http://schemas.openxmlformats.org/presentationml/2006/main">
  <p:tag name="OUTPUTDPI" val="1200"/>
  <p:tag name="ORIGINALHEIGHT" val="116.2354"/>
  <p:tag name="ORIGINALWIDTH" val="656.9178"/>
  <p:tag name="LATEXADDIN" val="\documentclass{article}&#10;\usepackage{amsmath}&#10;\pagestyle{empty}&#10;\begin{document}&#10;&#10;$$P = Q \rho g \Delta h$$&#10;&#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90.xml><?xml version="1.0" encoding="utf-8"?>
<p:tagLst xmlns:a="http://schemas.openxmlformats.org/drawingml/2006/main" xmlns:r="http://schemas.openxmlformats.org/officeDocument/2006/relationships" xmlns:p="http://schemas.openxmlformats.org/presentationml/2006/main">
  <p:tag name="OUTPUTDPI" val="1200"/>
  <p:tag name="ORIGINALHEIGHT" val="282.7147"/>
  <p:tag name="ORIGINALWIDTH" val="1234.346"/>
  <p:tag name="LATEXADDIN" val="\documentclass{article}&#10;\usepackage{amsmath}&#10;\pagestyle{empty}&#10;\begin{document}&#10;&#10;&#10;$$D_{Diffusion} = \frac{k_B T}{3 \pi \, \nu \rho \, d_P}$$&#10;&#10;\end{document}"/>
  <p:tag name="IGUANATEXSIZE" val="20"/>
  <p:tag name="IGUANATEXCURSOR" val="140"/>
  <p:tag name="TRANSPARENCY" val="True"/>
  <p:tag name="FILENAME" val=""/>
  <p:tag name="LATEXENGINEID" val="0"/>
  <p:tag name="TEMPFOLDER" val="c:\temp\"/>
  <p:tag name="LATEXFORMHEIGHT" val="312"/>
  <p:tag name="LATEXFORMWIDTH" val="384"/>
  <p:tag name="LATEXFORMWRAP" val="True"/>
  <p:tag name="BITMAPVECTOR" val="0"/>
</p:tagLst>
</file>

<file path=ppt/tags/tag91.xml><?xml version="1.0" encoding="utf-8"?>
<p:tagLst xmlns:a="http://schemas.openxmlformats.org/drawingml/2006/main" xmlns:r="http://schemas.openxmlformats.org/officeDocument/2006/relationships" xmlns:p="http://schemas.openxmlformats.org/presentationml/2006/main">
  <p:tag name="OUTPUTDPI" val="1200"/>
  <p:tag name="ORIGINALHEIGHT" val="149.9813"/>
  <p:tag name="ORIGINALWIDTH" val="1597.3"/>
  <p:tag name="LATEXADDIN" val="\documentclass{article}&#10;\usepackage{amsmath}&#10;\pagestyle{empty}&#10;\begin{document}&#10;&#10;$$L_D \approx \sqrt{D_{Diffusion} t_{Diffusion}} $$&#10;&#10;&#10;\end{document}"/>
  <p:tag name="IGUANATEXSIZE" val="20"/>
  <p:tag name="IGUANATEXCURSOR" val="132"/>
  <p:tag name="TRANSPARENCY" val="True"/>
  <p:tag name="FILENAME" val=""/>
  <p:tag name="LATEXENGINEID" val="0"/>
  <p:tag name="TEMPFOLDER" val="c:\temp\"/>
  <p:tag name="LATEXFORMHEIGHT" val="312"/>
  <p:tag name="LATEXFORMWIDTH" val="384"/>
  <p:tag name="LATEXFORMWRAP" val="True"/>
  <p:tag name="BITMAPVECTOR" val="0"/>
</p:tagLst>
</file>

<file path=ppt/tags/tag92.xml><?xml version="1.0" encoding="utf-8"?>
<p:tagLst xmlns:a="http://schemas.openxmlformats.org/drawingml/2006/main" xmlns:r="http://schemas.openxmlformats.org/officeDocument/2006/relationships" xmlns:p="http://schemas.openxmlformats.org/presentationml/2006/main">
  <p:tag name="OUTPUTDPI" val="1200"/>
  <p:tag name="ORIGINALHEIGHT" val="368.9539"/>
  <p:tag name="ORIGINALWIDTH" val="1389.576"/>
  <p:tag name="LATEXADDIN" val="\documentclass{article}&#10;\usepackage{amsmath}&#10;\pagestyle{empty}&#10;\begin{document}&#10;&#10;$$t_{Diffusion} = \frac{ \frac{d_{Clay}}{2}} {G \frac{d_{Clay}}{2}} = \frac{1}{G}$$&#10;&#10;&#10;\end{document}"/>
  <p:tag name="IGUANATEXSIZE" val="20"/>
  <p:tag name="IGUANATEXCURSOR" val="164"/>
  <p:tag name="TRANSPARENCY" val="True"/>
  <p:tag name="FILENAME" val=""/>
  <p:tag name="LATEXENGINEID" val="0"/>
  <p:tag name="TEMPFOLDER" val="c:\temp\"/>
  <p:tag name="LATEXFORMHEIGHT" val="312"/>
  <p:tag name="LATEXFORMWIDTH" val="384"/>
  <p:tag name="LATEXFORMWRAP" val="True"/>
  <p:tag name="BITMAPVECTOR" val="0"/>
</p:tagLst>
</file>

<file path=ppt/tags/tag93.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598.8"/>
  <p:tag name="LATEXADDIN" val="\documentclass{article}&#10;\usepackage{amsmath}&#10;\pagestyle{empty}&#10;\begin{document}&#10;&#10;$$L_{Diff_{NC}} \approx \sqrt{ \frac{k_B T}{3 \pi \,\nu \rho_{NC} \, d_{NC} G}} $$&#10;&#10;&#10;\end{document}"/>
  <p:tag name="IGUANATEXSIZE" val="20"/>
  <p:tag name="IGUANATEXCURSOR" val="163"/>
  <p:tag name="TRANSPARENCY" val="True"/>
  <p:tag name="FILENAME" val=""/>
  <p:tag name="LATEXENGINEID" val="0"/>
  <p:tag name="TEMPFOLDER" val="c:\temp\"/>
  <p:tag name="LATEXFORMHEIGHT" val="312"/>
  <p:tag name="LATEXFORMWIDTH" val="384"/>
  <p:tag name="LATEXFORMWRAP" val="True"/>
  <p:tag name="BITMAPVECTOR" val="0"/>
</p:tagLst>
</file>

<file path=ppt/tags/tag94.xml><?xml version="1.0" encoding="utf-8"?>
<p:tagLst xmlns:a="http://schemas.openxmlformats.org/drawingml/2006/main" xmlns:r="http://schemas.openxmlformats.org/officeDocument/2006/relationships" xmlns:p="http://schemas.openxmlformats.org/presentationml/2006/main">
  <p:tag name="OUTPUTDPI" val="1200"/>
  <p:tag name="ORIGINALHEIGHT" val="122.9846"/>
  <p:tag name="ORIGINALWIDTH" val="1559.805"/>
  <p:tag name="LATEXADDIN" val="\documentclass{article}&#10;\usepackage{amsmath}&#10;\pagestyle{empty}&#10;\begin{document}&#10;&#10;&#10;$${\rlap{--} V_{\rm{Cleared}}} \propto \pi d_{Clay} L_{Diff_{NC}} v_r t$$&#10;&#10;\end{document}"/>
  <p:tag name="IGUANATEXSIZE" val="20"/>
  <p:tag name="IGUANATEXCURSOR" val="155"/>
  <p:tag name="TRANSPARENCY" val="True"/>
  <p:tag name="FILENAME" val=""/>
  <p:tag name="LATEXENGINEID" val="0"/>
  <p:tag name="TEMPFOLDER" val="c:\temp\"/>
  <p:tag name="LATEXFORMHEIGHT" val="312"/>
  <p:tag name="LATEXFORMWIDTH" val="384"/>
  <p:tag name="LATEXFORMWRAP" val="True"/>
  <p:tag name="BITMAPVECTOR" val="0"/>
</p:tagLst>
</file>

<file path=ppt/tags/tag95.xml><?xml version="1.0" encoding="utf-8"?>
<p:tagLst xmlns:a="http://schemas.openxmlformats.org/drawingml/2006/main" xmlns:r="http://schemas.openxmlformats.org/officeDocument/2006/relationships" xmlns:p="http://schemas.openxmlformats.org/presentationml/2006/main">
  <p:tag name="OUTPUTDPI" val="1200"/>
  <p:tag name="ORIGINALHEIGHT" val="310.4612"/>
  <p:tag name="ORIGINALWIDTH" val="1201.35"/>
  <p:tag name="LATEXADDIN" val="\documentclass{article}&#10;\usepackage{amsmath}&#10;\pagestyle{empty}&#10;\begin{document}&#10;&#10;$$t_c = \frac{\Lambda_{NC}^3}{\pi d_{Clay} L_{Diff_{NC} v_r}}$$&#10;&#10;&#10;\end{document}"/>
  <p:tag name="IGUANATEXSIZE" val="20"/>
  <p:tag name="IGUANATEXCURSOR" val="144"/>
  <p:tag name="TRANSPARENCY" val="True"/>
  <p:tag name="FILENAME" val=""/>
  <p:tag name="LATEXENGINEID" val="0"/>
  <p:tag name="TEMPFOLDER" val="c:\temp\"/>
  <p:tag name="LATEXFORMHEIGHT" val="312"/>
  <p:tag name="LATEXFORMWIDTH" val="384"/>
  <p:tag name="LATEXFORMWRAP" val="True"/>
  <p:tag name="BITMAPVECTOR" val="0"/>
</p:tagLst>
</file>

<file path=ppt/tags/tag96.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683.9145"/>
  <p:tag name="LATEXADDIN" val="\documentclass{article}&#10;\usepackage{amsmath}&#10;\pagestyle{empty}&#10;\begin{document}&#10;&#10;$$v_r \approx \Lambda_{Clay} G$$&#10;&#10;&#10;\end{document}"/>
  <p:tag name="IGUANATEXSIZE" val="20"/>
  <p:tag name="IGUANATEXCURSOR" val="113"/>
  <p:tag name="TRANSPARENCY" val="True"/>
  <p:tag name="FILENAME" val=""/>
  <p:tag name="LATEXENGINEID" val="0"/>
  <p:tag name="TEMPFOLDER" val="c:\temp\"/>
  <p:tag name="LATEXFORMHEIGHT" val="312"/>
  <p:tag name="LATEXFORMWIDTH" val="384"/>
  <p:tag name="LATEXFORMWRAP" val="True"/>
  <p:tag name="BITMAPVECTOR" val="0"/>
</p:tagLst>
</file>

<file path=ppt/tags/tag97.xml><?xml version="1.0" encoding="utf-8"?>
<p:tagLst xmlns:a="http://schemas.openxmlformats.org/drawingml/2006/main" xmlns:r="http://schemas.openxmlformats.org/officeDocument/2006/relationships" xmlns:p="http://schemas.openxmlformats.org/presentationml/2006/main">
  <p:tag name="OUTPUTDPI" val="1200"/>
  <p:tag name="ORIGINALHEIGHT" val="146.2317"/>
  <p:tag name="ORIGINALWIDTH" val="904.3869"/>
  <p:tag name="LATEXADDIN" val="\documentclass{article}&#10;\usepackage{amsmath}&#10;\pagestyle{empty}&#10;\begin{document}&#10;&#10;$$\rlap{--} V_{Occupied} = \Lambda_{NC}^3$$&#10;&#10;&#10;\end{document}"/>
  <p:tag name="IGUANATEXSIZE" val="20"/>
  <p:tag name="IGUANATEXCURSOR" val="124"/>
  <p:tag name="TRANSPARENCY" val="True"/>
  <p:tag name="FILENAME" val=""/>
  <p:tag name="LATEXENGINEID" val="0"/>
  <p:tag name="TEMPFOLDER" val="c:\temp\"/>
  <p:tag name="LATEXFORMHEIGHT" val="312"/>
  <p:tag name="LATEXFORMWIDTH" val="384"/>
  <p:tag name="LATEXFORMWRAP" val="True"/>
  <p:tag name="BITMAPVECTOR" val="0"/>
</p:tagLst>
</file>

<file path=ppt/tags/tag98.xml><?xml version="1.0" encoding="utf-8"?>
<p:tagLst xmlns:a="http://schemas.openxmlformats.org/drawingml/2006/main" xmlns:r="http://schemas.openxmlformats.org/officeDocument/2006/relationships" xmlns:p="http://schemas.openxmlformats.org/presentationml/2006/main">
  <p:tag name="OUTPUTDPI" val="1200"/>
  <p:tag name="ORIGINALHEIGHT" val="310.4612"/>
  <p:tag name="ORIGINALWIDTH" val="1509.561"/>
  <p:tag name="LATEXADDIN" val="\documentclass{article}&#10;\usepackage{amsmath}&#10;\pagestyle{empty}&#10;\begin{document}&#10;&#10;$$t_c = \frac{\Lambda_{NC}^3}{\pi d_{Clay} L_{Diff_{NC}} \Lambda_{Clay} G}$$&#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99.xml><?xml version="1.0" encoding="utf-8"?>
<p:tagLst xmlns:a="http://schemas.openxmlformats.org/drawingml/2006/main" xmlns:r="http://schemas.openxmlformats.org/officeDocument/2006/relationships" xmlns:p="http://schemas.openxmlformats.org/presentationml/2006/main">
  <p:tag name="OUTPUTDPI" val="1200"/>
  <p:tag name="ORIGINALHEIGHT" val="272.216"/>
  <p:tag name="ORIGINALWIDTH" val="608.9238"/>
  <p:tag name="LATEXADDIN" val="\documentclass{article}&#10;\usepackage{amsmath}&#10;\pagestyle{empty}&#10;\begin{document}&#10;&#10;$$dN_c = \frac{1}{t_c} dt$$&#10;&#10;&#10;\end{document}"/>
  <p:tag name="IGUANATEXSIZE" val="20"/>
  <p:tag name="IGUANATEXCURSOR" val="108"/>
  <p:tag name="TRANSPARENCY" val="True"/>
  <p:tag name="FILENAME" val=""/>
  <p:tag name="LATEXENGINEID" val="0"/>
  <p:tag name="TEMPFOLDER" val="c:\temp\"/>
  <p:tag name="LATEXFORMHEIGHT" val="312"/>
  <p:tag name="LATEXFORMWIDTH" val="384"/>
  <p:tag name="LATEXFORMWRAP" val="True"/>
  <p:tag name="BITMAPVECTOR" val="0"/>
</p:tagLst>
</file>

<file path=ppt/theme/theme1.xml><?xml version="1.0" encoding="utf-8"?>
<a:theme xmlns:a="http://schemas.openxmlformats.org/drawingml/2006/main" name="Lecture 4540 2014">
  <a:themeElements>
    <a:clrScheme name="Classroom">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Lecture 4540 2015">
  <a:themeElements>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Lecture 4540 2016">
  <a:themeElements>
    <a:clrScheme name="Classroom">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Lecture 4540 2014</Template>
  <TotalTime>153517</TotalTime>
  <Words>6178</Words>
  <Application>Microsoft Office PowerPoint</Application>
  <PresentationFormat>On-screen Show (4:3)</PresentationFormat>
  <Paragraphs>670</Paragraphs>
  <Slides>77</Slides>
  <Notes>47</Notes>
  <HiddenSlides>0</HiddenSlides>
  <MMClips>1</MMClips>
  <ScaleCrop>false</ScaleCrop>
  <HeadingPairs>
    <vt:vector size="10" baseType="variant">
      <vt:variant>
        <vt:lpstr>Fonts Used</vt:lpstr>
      </vt:variant>
      <vt:variant>
        <vt:i4>9</vt:i4>
      </vt:variant>
      <vt:variant>
        <vt:lpstr>Theme</vt:lpstr>
      </vt:variant>
      <vt:variant>
        <vt:i4>3</vt:i4>
      </vt:variant>
      <vt:variant>
        <vt:lpstr>Links</vt:lpstr>
      </vt:variant>
      <vt:variant>
        <vt:i4>2</vt:i4>
      </vt:variant>
      <vt:variant>
        <vt:lpstr>Embedded OLE Servers</vt:lpstr>
      </vt:variant>
      <vt:variant>
        <vt:i4>2</vt:i4>
      </vt:variant>
      <vt:variant>
        <vt:lpstr>Slide Titles</vt:lpstr>
      </vt:variant>
      <vt:variant>
        <vt:i4>77</vt:i4>
      </vt:variant>
    </vt:vector>
  </HeadingPairs>
  <TitlesOfParts>
    <vt:vector size="93" baseType="lpstr">
      <vt:lpstr>Symbol</vt:lpstr>
      <vt:lpstr>GreekC</vt:lpstr>
      <vt:lpstr>Arial</vt:lpstr>
      <vt:lpstr>Wingdings</vt:lpstr>
      <vt:lpstr>Century Gothic</vt:lpstr>
      <vt:lpstr>Cambria Math</vt:lpstr>
      <vt:lpstr>Times New Roman</vt:lpstr>
      <vt:lpstr>Candara</vt:lpstr>
      <vt:lpstr>Times</vt:lpstr>
      <vt:lpstr>Lecture 4540 2014</vt:lpstr>
      <vt:lpstr>Lecture 4540 2015</vt:lpstr>
      <vt:lpstr>Lecture 4540 2016</vt:lpstr>
      <vt:lpstr>file:///C:\Users\mw24\Google%20Drive\Mathcad%2015%20files\Rapid%20mix%20exploration.xmcd\Selection%201299%201011%201713%201220</vt:lpstr>
      <vt:lpstr>file:///C:\Users\mw24\Documents\Mathcad\Kolmogorov%20diffusion%20Rapid%20Mix.xmcd\Selection%20611%201210%20713%201293</vt:lpstr>
      <vt:lpstr>Equation</vt:lpstr>
      <vt:lpstr>Mathcad</vt:lpstr>
      <vt:lpstr>Coagulation and Rapid Mix: A search for a basis for rational design</vt:lpstr>
      <vt:lpstr>The quest to improve water treatment: What are our resources?</vt:lpstr>
      <vt:lpstr>Gravity separation is awesome, but we need help</vt:lpstr>
      <vt:lpstr>Seeking favorable interactions between particles</vt:lpstr>
      <vt:lpstr>Definitions</vt:lpstr>
      <vt:lpstr>Aluminum Sulfate Chemistry Alum [Al2(SO4)3*14.3H2O]</vt:lpstr>
      <vt:lpstr>Acid Neutralizing Capacity (ANC or Alkalinity) Requirement</vt:lpstr>
      <vt:lpstr>Polyaluminum Chloride (PACl)</vt:lpstr>
      <vt:lpstr>PACl Formula and Basicity [Aln(OH)mCl3n−m] x</vt:lpstr>
      <vt:lpstr>Aluminum Solubility</vt:lpstr>
      <vt:lpstr>The Conventional Coagulation Hypothesis*</vt:lpstr>
      <vt:lpstr>Surface charge of Particles and Natural Organic Matter (NOM)</vt:lpstr>
      <vt:lpstr>Electrostatic Charge Neutralization </vt:lpstr>
      <vt:lpstr>Coagulation: The adhesive nanoparticle hypothesis</vt:lpstr>
      <vt:lpstr>Sticky nanoparticles?</vt:lpstr>
      <vt:lpstr>On Rapid Mixing…</vt:lpstr>
      <vt:lpstr>Traditional rapid mix units</vt:lpstr>
      <vt:lpstr>Traditional Design</vt:lpstr>
      <vt:lpstr>Power, height, and G</vt:lpstr>
      <vt:lpstr>Traditional Design Guidelines: Mixing with a Propeller</vt:lpstr>
      <vt:lpstr>Hydraulic Energy Constraint</vt:lpstr>
      <vt:lpstr>Why might RAPID mixing be necessary?</vt:lpstr>
      <vt:lpstr>Or maybe rapid mix is actually the first stage of flocculation!</vt:lpstr>
      <vt:lpstr>Rapid Mix: From macro to nano scale (in a few seconds?)</vt:lpstr>
      <vt:lpstr>Three steps for mixing</vt:lpstr>
      <vt:lpstr>Possible constraints</vt:lpstr>
      <vt:lpstr>Turbulence – Mixing – Energy Dissipation</vt:lpstr>
      <vt:lpstr>How Far Can Turbulence Mix? (Viscous inner scale)</vt:lpstr>
      <vt:lpstr>Mixing below the inner viscous length scale is by shear and diffusion</vt:lpstr>
      <vt:lpstr>AguaClara design…</vt:lpstr>
      <vt:lpstr>The minimum Reynolds number for efficient mixing is 10,000 </vt:lpstr>
      <vt:lpstr>The Reynolds Number requirement may be a challenge for lab scale flows and irrelevant above 0.1 L/s</vt:lpstr>
      <vt:lpstr>Disclaimer</vt:lpstr>
      <vt:lpstr>How do we generate intense turbulence?</vt:lpstr>
      <vt:lpstr>Flow Expansion</vt:lpstr>
      <vt:lpstr>Jet Mixing</vt:lpstr>
      <vt:lpstr>Energy Dissipation Rate Three orifices, same velocity</vt:lpstr>
      <vt:lpstr>Big eddies create smaller eddies</vt:lpstr>
      <vt:lpstr>Rapid Mix orifice</vt:lpstr>
      <vt:lpstr>Orifice Diameter to Obtain Target Mixing (Energy Dissipation Rate, Kolmogorov Length Scale) </vt:lpstr>
      <vt:lpstr>Rapid Mix Head Loss</vt:lpstr>
      <vt:lpstr>Reduce the required head loss through the rapid mix for large plant flows</vt:lpstr>
      <vt:lpstr>Hypothesis: Macomixing minor loss coefficient and length scale</vt:lpstr>
      <vt:lpstr>Mechanized Rapid Mix vs. Hydraulic Rapid Mix</vt:lpstr>
      <vt:lpstr>Reflections</vt:lpstr>
      <vt:lpstr>Turbulent Micromixing followed by molecular diffusion</vt:lpstr>
      <vt:lpstr>Velocity gradients increase interfacial area</vt:lpstr>
      <vt:lpstr>Turbulent Mixing</vt:lpstr>
      <vt:lpstr>How Fast can Diffusion Mix?</vt:lpstr>
      <vt:lpstr>Molecular Diffusion Quantified</vt:lpstr>
      <vt:lpstr>Turbulent Mixing so that Molecular Diffusion can finish the job</vt:lpstr>
      <vt:lpstr>Kolmogorov Length scale may be smaller than what can be achieved by eddies</vt:lpstr>
      <vt:lpstr>Viscous energy dissipation</vt:lpstr>
      <vt:lpstr>Average distance between particles is the cube root of the volume occupied (L)</vt:lpstr>
      <vt:lpstr>Hypothesis: Energy Dissipation Rate for Micromixing</vt:lpstr>
      <vt:lpstr>nanoparticle attachment time</vt:lpstr>
      <vt:lpstr>How much water is cleared of nanoparticles by a clay particle?</vt:lpstr>
      <vt:lpstr>Use dimensional analysis to get a relative velocity</vt:lpstr>
      <vt:lpstr>Diffusion band thickness</vt:lpstr>
      <vt:lpstr>Collision Rates</vt:lpstr>
      <vt:lpstr>Collision Rate and Particle Removal</vt:lpstr>
      <vt:lpstr>Integrate</vt:lpstr>
      <vt:lpstr>Estimated time for 50% of nanoparticles to attach to clay</vt:lpstr>
      <vt:lpstr>Stages of particle removal</vt:lpstr>
      <vt:lpstr>PowerPoint Presentation</vt:lpstr>
      <vt:lpstr>Effects of pH and Coagulant Dosage: pH = 6</vt:lpstr>
      <vt:lpstr>Effects of pH and Coagulant Dosage: pH = 8</vt:lpstr>
      <vt:lpstr>Effects of pH and Coagulant Dosage: pH = 10</vt:lpstr>
      <vt:lpstr>Electrostatic explanation inconsistencies</vt:lpstr>
      <vt:lpstr>Sweep Floc </vt:lpstr>
      <vt:lpstr>Surface charge hypothesis seems to be missing something</vt:lpstr>
      <vt:lpstr>The problem of WET</vt:lpstr>
      <vt:lpstr>Strong Intermolecular Bonds: Stronger than hydrogen bonds?*</vt:lpstr>
      <vt:lpstr>More polar than water?</vt:lpstr>
      <vt:lpstr>PACl in Water: Keggin structure</vt:lpstr>
      <vt:lpstr>Rapid Mix</vt:lpstr>
      <vt:lpstr>Caveat: It is a short walk to the edge of knowledge</vt:lpstr>
    </vt:vector>
  </TitlesOfParts>
  <Company>Cornell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Shear G</dc:title>
  <dc:creator>Monroe Weber-Shirk</dc:creator>
  <cp:lastModifiedBy>Juan</cp:lastModifiedBy>
  <cp:revision>4362</cp:revision>
  <cp:lastPrinted>2017-09-18T12:38:31Z</cp:lastPrinted>
  <dcterms:created xsi:type="dcterms:W3CDTF">2006-04-11T13:01:40Z</dcterms:created>
  <dcterms:modified xsi:type="dcterms:W3CDTF">2018-02-19T13:59:17Z</dcterms:modified>
</cp:coreProperties>
</file>